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71" r:id="rId4"/>
    <p:sldId id="259" r:id="rId5"/>
    <p:sldId id="260" r:id="rId6"/>
    <p:sldId id="261" r:id="rId7"/>
    <p:sldId id="262" r:id="rId8"/>
    <p:sldId id="263" r:id="rId9"/>
    <p:sldId id="264" r:id="rId10"/>
    <p:sldId id="265" r:id="rId11"/>
    <p:sldId id="266" r:id="rId12"/>
    <p:sldId id="267" r:id="rId13"/>
    <p:sldId id="268" r:id="rId14"/>
    <p:sldId id="269" r:id="rId15"/>
    <p:sldId id="270" r:id="rId16"/>
    <p:sldId id="274" r:id="rId17"/>
    <p:sldId id="275" r:id="rId18"/>
    <p:sldId id="276" r:id="rId19"/>
    <p:sldId id="277" r:id="rId20"/>
    <p:sldId id="278"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 id="299" r:id="rId42"/>
    <p:sldId id="300" r:id="rId43"/>
    <p:sldId id="301" r:id="rId44"/>
    <p:sldId id="302" r:id="rId45"/>
    <p:sldId id="303" r:id="rId46"/>
    <p:sldId id="273" r:id="rId47"/>
  </p:sldIdLst>
  <p:sldSz cx="9144000" cy="5976938"/>
  <p:notesSz cx="6858000" cy="9144000"/>
  <p:defaultTextStyle>
    <a:defPPr>
      <a:defRPr lang="es-S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83">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2" d="100"/>
          <a:sy n="82" d="100"/>
        </p:scale>
        <p:origin x="1056" y="78"/>
      </p:cViewPr>
      <p:guideLst>
        <p:guide orient="horz" pos="1883"/>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856726"/>
            <a:ext cx="7772400" cy="1281168"/>
          </a:xfrm>
        </p:spPr>
        <p:txBody>
          <a:bodyPr/>
          <a:lstStyle/>
          <a:p>
            <a:r>
              <a:rPr lang="es-ES" smtClean="0"/>
              <a:t>Haga clic para modificar el estilo de título del patrón</a:t>
            </a:r>
            <a:endParaRPr lang="es-SV"/>
          </a:p>
        </p:txBody>
      </p:sp>
      <p:sp>
        <p:nvSpPr>
          <p:cNvPr id="3" name="2 Subtítulo"/>
          <p:cNvSpPr>
            <a:spLocks noGrp="1"/>
          </p:cNvSpPr>
          <p:nvPr>
            <p:ph type="subTitle" idx="1"/>
          </p:nvPr>
        </p:nvSpPr>
        <p:spPr>
          <a:xfrm>
            <a:off x="1371600" y="3386932"/>
            <a:ext cx="6400800" cy="1527439"/>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SV"/>
          </a:p>
        </p:txBody>
      </p:sp>
      <p:sp>
        <p:nvSpPr>
          <p:cNvPr id="4" name="3 Marcador de fecha"/>
          <p:cNvSpPr>
            <a:spLocks noGrp="1"/>
          </p:cNvSpPr>
          <p:nvPr>
            <p:ph type="dt" sz="half" idx="10"/>
          </p:nvPr>
        </p:nvSpPr>
        <p:spPr/>
        <p:txBody>
          <a:bodyPr/>
          <a:lstStyle/>
          <a:p>
            <a:fld id="{73AE833C-103E-4B9A-BC71-601A1621EB0E}" type="datetimeFigureOut">
              <a:rPr lang="es-SV" smtClean="0"/>
              <a:t>21/06/2019</a:t>
            </a:fld>
            <a:endParaRPr lang="es-SV"/>
          </a:p>
        </p:txBody>
      </p:sp>
      <p:sp>
        <p:nvSpPr>
          <p:cNvPr id="5" name="4 Marcador de pie de página"/>
          <p:cNvSpPr>
            <a:spLocks noGrp="1"/>
          </p:cNvSpPr>
          <p:nvPr>
            <p:ph type="ftr" sz="quarter" idx="11"/>
          </p:nvPr>
        </p:nvSpPr>
        <p:spPr/>
        <p:txBody>
          <a:bodyPr/>
          <a:lstStyle/>
          <a:p>
            <a:endParaRPr lang="es-SV"/>
          </a:p>
        </p:txBody>
      </p:sp>
      <p:sp>
        <p:nvSpPr>
          <p:cNvPr id="6" name="5 Marcador de número de diapositiva"/>
          <p:cNvSpPr>
            <a:spLocks noGrp="1"/>
          </p:cNvSpPr>
          <p:nvPr>
            <p:ph type="sldNum" sz="quarter" idx="12"/>
          </p:nvPr>
        </p:nvSpPr>
        <p:spPr/>
        <p:txBody>
          <a:bodyPr/>
          <a:lstStyle/>
          <a:p>
            <a:fld id="{D645ABA3-6F34-410B-9799-9B682FAF3833}" type="slidenum">
              <a:rPr lang="es-SV" smtClean="0"/>
              <a:t>‹Nº›</a:t>
            </a:fld>
            <a:endParaRPr lang="es-SV"/>
          </a:p>
        </p:txBody>
      </p:sp>
    </p:spTree>
    <p:extLst>
      <p:ext uri="{BB962C8B-B14F-4D97-AF65-F5344CB8AC3E}">
        <p14:creationId xmlns:p14="http://schemas.microsoft.com/office/powerpoint/2010/main" val="25723155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SV"/>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SV"/>
          </a:p>
        </p:txBody>
      </p:sp>
      <p:sp>
        <p:nvSpPr>
          <p:cNvPr id="4" name="3 Marcador de fecha"/>
          <p:cNvSpPr>
            <a:spLocks noGrp="1"/>
          </p:cNvSpPr>
          <p:nvPr>
            <p:ph type="dt" sz="half" idx="10"/>
          </p:nvPr>
        </p:nvSpPr>
        <p:spPr/>
        <p:txBody>
          <a:bodyPr/>
          <a:lstStyle/>
          <a:p>
            <a:fld id="{73AE833C-103E-4B9A-BC71-601A1621EB0E}" type="datetimeFigureOut">
              <a:rPr lang="es-SV" smtClean="0"/>
              <a:t>21/06/2019</a:t>
            </a:fld>
            <a:endParaRPr lang="es-SV"/>
          </a:p>
        </p:txBody>
      </p:sp>
      <p:sp>
        <p:nvSpPr>
          <p:cNvPr id="5" name="4 Marcador de pie de página"/>
          <p:cNvSpPr>
            <a:spLocks noGrp="1"/>
          </p:cNvSpPr>
          <p:nvPr>
            <p:ph type="ftr" sz="quarter" idx="11"/>
          </p:nvPr>
        </p:nvSpPr>
        <p:spPr/>
        <p:txBody>
          <a:bodyPr/>
          <a:lstStyle/>
          <a:p>
            <a:endParaRPr lang="es-SV"/>
          </a:p>
        </p:txBody>
      </p:sp>
      <p:sp>
        <p:nvSpPr>
          <p:cNvPr id="6" name="5 Marcador de número de diapositiva"/>
          <p:cNvSpPr>
            <a:spLocks noGrp="1"/>
          </p:cNvSpPr>
          <p:nvPr>
            <p:ph type="sldNum" sz="quarter" idx="12"/>
          </p:nvPr>
        </p:nvSpPr>
        <p:spPr/>
        <p:txBody>
          <a:bodyPr/>
          <a:lstStyle/>
          <a:p>
            <a:fld id="{D645ABA3-6F34-410B-9799-9B682FAF3833}" type="slidenum">
              <a:rPr lang="es-SV" smtClean="0"/>
              <a:t>‹Nº›</a:t>
            </a:fld>
            <a:endParaRPr lang="es-SV"/>
          </a:p>
        </p:txBody>
      </p:sp>
    </p:spTree>
    <p:extLst>
      <p:ext uri="{BB962C8B-B14F-4D97-AF65-F5344CB8AC3E}">
        <p14:creationId xmlns:p14="http://schemas.microsoft.com/office/powerpoint/2010/main" val="7902692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840738"/>
            <a:ext cx="7772400" cy="1187086"/>
          </a:xfrm>
        </p:spPr>
        <p:txBody>
          <a:bodyPr anchor="t"/>
          <a:lstStyle>
            <a:lvl1pPr algn="l">
              <a:defRPr sz="4000" b="1" cap="all"/>
            </a:lvl1pPr>
          </a:lstStyle>
          <a:p>
            <a:r>
              <a:rPr lang="es-ES" smtClean="0"/>
              <a:t>Haga clic para modificar el estilo de título del patrón</a:t>
            </a:r>
            <a:endParaRPr lang="es-SV"/>
          </a:p>
        </p:txBody>
      </p:sp>
      <p:sp>
        <p:nvSpPr>
          <p:cNvPr id="3" name="2 Marcador de texto"/>
          <p:cNvSpPr>
            <a:spLocks noGrp="1"/>
          </p:cNvSpPr>
          <p:nvPr>
            <p:ph type="body" idx="1"/>
          </p:nvPr>
        </p:nvSpPr>
        <p:spPr>
          <a:xfrm>
            <a:off x="722313" y="2533282"/>
            <a:ext cx="7772400" cy="1307455"/>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73AE833C-103E-4B9A-BC71-601A1621EB0E}" type="datetimeFigureOut">
              <a:rPr lang="es-SV" smtClean="0"/>
              <a:t>21/06/2019</a:t>
            </a:fld>
            <a:endParaRPr lang="es-SV"/>
          </a:p>
        </p:txBody>
      </p:sp>
      <p:sp>
        <p:nvSpPr>
          <p:cNvPr id="5" name="4 Marcador de pie de página"/>
          <p:cNvSpPr>
            <a:spLocks noGrp="1"/>
          </p:cNvSpPr>
          <p:nvPr>
            <p:ph type="ftr" sz="quarter" idx="11"/>
          </p:nvPr>
        </p:nvSpPr>
        <p:spPr/>
        <p:txBody>
          <a:bodyPr/>
          <a:lstStyle/>
          <a:p>
            <a:endParaRPr lang="es-SV"/>
          </a:p>
        </p:txBody>
      </p:sp>
      <p:sp>
        <p:nvSpPr>
          <p:cNvPr id="6" name="5 Marcador de número de diapositiva"/>
          <p:cNvSpPr>
            <a:spLocks noGrp="1"/>
          </p:cNvSpPr>
          <p:nvPr>
            <p:ph type="sldNum" sz="quarter" idx="12"/>
          </p:nvPr>
        </p:nvSpPr>
        <p:spPr/>
        <p:txBody>
          <a:bodyPr/>
          <a:lstStyle/>
          <a:p>
            <a:fld id="{D645ABA3-6F34-410B-9799-9B682FAF3833}" type="slidenum">
              <a:rPr lang="es-SV" smtClean="0"/>
              <a:t>‹Nº›</a:t>
            </a:fld>
            <a:endParaRPr lang="es-SV"/>
          </a:p>
        </p:txBody>
      </p:sp>
    </p:spTree>
    <p:extLst>
      <p:ext uri="{BB962C8B-B14F-4D97-AF65-F5344CB8AC3E}">
        <p14:creationId xmlns:p14="http://schemas.microsoft.com/office/powerpoint/2010/main" val="19340410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SV"/>
          </a:p>
        </p:txBody>
      </p:sp>
      <p:sp>
        <p:nvSpPr>
          <p:cNvPr id="3" name="2 Marcador de contenido"/>
          <p:cNvSpPr>
            <a:spLocks noGrp="1"/>
          </p:cNvSpPr>
          <p:nvPr>
            <p:ph sz="half" idx="1"/>
          </p:nvPr>
        </p:nvSpPr>
        <p:spPr>
          <a:xfrm>
            <a:off x="457200" y="1786164"/>
            <a:ext cx="4038600" cy="505272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SV"/>
          </a:p>
        </p:txBody>
      </p:sp>
      <p:sp>
        <p:nvSpPr>
          <p:cNvPr id="4" name="3 Marcador de contenido"/>
          <p:cNvSpPr>
            <a:spLocks noGrp="1"/>
          </p:cNvSpPr>
          <p:nvPr>
            <p:ph sz="half" idx="2"/>
          </p:nvPr>
        </p:nvSpPr>
        <p:spPr>
          <a:xfrm>
            <a:off x="4648200" y="1786164"/>
            <a:ext cx="4038600" cy="505272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SV"/>
          </a:p>
        </p:txBody>
      </p:sp>
      <p:sp>
        <p:nvSpPr>
          <p:cNvPr id="5" name="4 Marcador de fecha"/>
          <p:cNvSpPr>
            <a:spLocks noGrp="1"/>
          </p:cNvSpPr>
          <p:nvPr>
            <p:ph type="dt" sz="half" idx="10"/>
          </p:nvPr>
        </p:nvSpPr>
        <p:spPr/>
        <p:txBody>
          <a:bodyPr/>
          <a:lstStyle/>
          <a:p>
            <a:fld id="{73AE833C-103E-4B9A-BC71-601A1621EB0E}" type="datetimeFigureOut">
              <a:rPr lang="es-SV" smtClean="0"/>
              <a:t>21/06/2019</a:t>
            </a:fld>
            <a:endParaRPr lang="es-SV"/>
          </a:p>
        </p:txBody>
      </p:sp>
      <p:sp>
        <p:nvSpPr>
          <p:cNvPr id="6" name="5 Marcador de pie de página"/>
          <p:cNvSpPr>
            <a:spLocks noGrp="1"/>
          </p:cNvSpPr>
          <p:nvPr>
            <p:ph type="ftr" sz="quarter" idx="11"/>
          </p:nvPr>
        </p:nvSpPr>
        <p:spPr/>
        <p:txBody>
          <a:bodyPr/>
          <a:lstStyle/>
          <a:p>
            <a:endParaRPr lang="es-SV"/>
          </a:p>
        </p:txBody>
      </p:sp>
      <p:sp>
        <p:nvSpPr>
          <p:cNvPr id="7" name="6 Marcador de número de diapositiva"/>
          <p:cNvSpPr>
            <a:spLocks noGrp="1"/>
          </p:cNvSpPr>
          <p:nvPr>
            <p:ph type="sldNum" sz="quarter" idx="12"/>
          </p:nvPr>
        </p:nvSpPr>
        <p:spPr/>
        <p:txBody>
          <a:bodyPr/>
          <a:lstStyle/>
          <a:p>
            <a:fld id="{D645ABA3-6F34-410B-9799-9B682FAF3833}" type="slidenum">
              <a:rPr lang="es-SV" smtClean="0"/>
              <a:t>‹Nº›</a:t>
            </a:fld>
            <a:endParaRPr lang="es-SV"/>
          </a:p>
        </p:txBody>
      </p:sp>
    </p:spTree>
    <p:extLst>
      <p:ext uri="{BB962C8B-B14F-4D97-AF65-F5344CB8AC3E}">
        <p14:creationId xmlns:p14="http://schemas.microsoft.com/office/powerpoint/2010/main" val="11495737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39354"/>
            <a:ext cx="8229600" cy="996156"/>
          </a:xfrm>
        </p:spPr>
        <p:txBody>
          <a:bodyPr/>
          <a:lstStyle>
            <a:lvl1pPr>
              <a:defRPr/>
            </a:lvl1pPr>
          </a:lstStyle>
          <a:p>
            <a:r>
              <a:rPr lang="es-ES" smtClean="0"/>
              <a:t>Haga clic para modificar el estilo de título del patrón</a:t>
            </a:r>
            <a:endParaRPr lang="es-SV"/>
          </a:p>
        </p:txBody>
      </p:sp>
      <p:sp>
        <p:nvSpPr>
          <p:cNvPr id="3" name="2 Marcador de texto"/>
          <p:cNvSpPr>
            <a:spLocks noGrp="1"/>
          </p:cNvSpPr>
          <p:nvPr>
            <p:ph type="body" idx="1"/>
          </p:nvPr>
        </p:nvSpPr>
        <p:spPr>
          <a:xfrm>
            <a:off x="457200" y="1337895"/>
            <a:ext cx="4040188" cy="55757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1895464"/>
            <a:ext cx="4040188" cy="344365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SV"/>
          </a:p>
        </p:txBody>
      </p:sp>
      <p:sp>
        <p:nvSpPr>
          <p:cNvPr id="5" name="4 Marcador de texto"/>
          <p:cNvSpPr>
            <a:spLocks noGrp="1"/>
          </p:cNvSpPr>
          <p:nvPr>
            <p:ph type="body" sz="quarter" idx="3"/>
          </p:nvPr>
        </p:nvSpPr>
        <p:spPr>
          <a:xfrm>
            <a:off x="4645028" y="1337895"/>
            <a:ext cx="4041775" cy="55757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8" y="1895464"/>
            <a:ext cx="4041775" cy="344365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SV"/>
          </a:p>
        </p:txBody>
      </p:sp>
      <p:sp>
        <p:nvSpPr>
          <p:cNvPr id="7" name="6 Marcador de fecha"/>
          <p:cNvSpPr>
            <a:spLocks noGrp="1"/>
          </p:cNvSpPr>
          <p:nvPr>
            <p:ph type="dt" sz="half" idx="10"/>
          </p:nvPr>
        </p:nvSpPr>
        <p:spPr/>
        <p:txBody>
          <a:bodyPr/>
          <a:lstStyle/>
          <a:p>
            <a:fld id="{73AE833C-103E-4B9A-BC71-601A1621EB0E}" type="datetimeFigureOut">
              <a:rPr lang="es-SV" smtClean="0"/>
              <a:t>21/06/2019</a:t>
            </a:fld>
            <a:endParaRPr lang="es-SV"/>
          </a:p>
        </p:txBody>
      </p:sp>
      <p:sp>
        <p:nvSpPr>
          <p:cNvPr id="8" name="7 Marcador de pie de página"/>
          <p:cNvSpPr>
            <a:spLocks noGrp="1"/>
          </p:cNvSpPr>
          <p:nvPr>
            <p:ph type="ftr" sz="quarter" idx="11"/>
          </p:nvPr>
        </p:nvSpPr>
        <p:spPr/>
        <p:txBody>
          <a:bodyPr/>
          <a:lstStyle/>
          <a:p>
            <a:endParaRPr lang="es-SV"/>
          </a:p>
        </p:txBody>
      </p:sp>
      <p:sp>
        <p:nvSpPr>
          <p:cNvPr id="9" name="8 Marcador de número de diapositiva"/>
          <p:cNvSpPr>
            <a:spLocks noGrp="1"/>
          </p:cNvSpPr>
          <p:nvPr>
            <p:ph type="sldNum" sz="quarter" idx="12"/>
          </p:nvPr>
        </p:nvSpPr>
        <p:spPr/>
        <p:txBody>
          <a:bodyPr/>
          <a:lstStyle/>
          <a:p>
            <a:fld id="{D645ABA3-6F34-410B-9799-9B682FAF3833}" type="slidenum">
              <a:rPr lang="es-SV" smtClean="0"/>
              <a:t>‹Nº›</a:t>
            </a:fld>
            <a:endParaRPr lang="es-SV"/>
          </a:p>
        </p:txBody>
      </p:sp>
    </p:spTree>
    <p:extLst>
      <p:ext uri="{BB962C8B-B14F-4D97-AF65-F5344CB8AC3E}">
        <p14:creationId xmlns:p14="http://schemas.microsoft.com/office/powerpoint/2010/main" val="33207846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SV"/>
          </a:p>
        </p:txBody>
      </p:sp>
      <p:sp>
        <p:nvSpPr>
          <p:cNvPr id="3" name="2 Marcador de fecha"/>
          <p:cNvSpPr>
            <a:spLocks noGrp="1"/>
          </p:cNvSpPr>
          <p:nvPr>
            <p:ph type="dt" sz="half" idx="10"/>
          </p:nvPr>
        </p:nvSpPr>
        <p:spPr/>
        <p:txBody>
          <a:bodyPr/>
          <a:lstStyle/>
          <a:p>
            <a:fld id="{73AE833C-103E-4B9A-BC71-601A1621EB0E}" type="datetimeFigureOut">
              <a:rPr lang="es-SV" smtClean="0"/>
              <a:t>21/06/2019</a:t>
            </a:fld>
            <a:endParaRPr lang="es-SV"/>
          </a:p>
        </p:txBody>
      </p:sp>
      <p:sp>
        <p:nvSpPr>
          <p:cNvPr id="4" name="3 Marcador de pie de página"/>
          <p:cNvSpPr>
            <a:spLocks noGrp="1"/>
          </p:cNvSpPr>
          <p:nvPr>
            <p:ph type="ftr" sz="quarter" idx="11"/>
          </p:nvPr>
        </p:nvSpPr>
        <p:spPr/>
        <p:txBody>
          <a:bodyPr/>
          <a:lstStyle/>
          <a:p>
            <a:endParaRPr lang="es-SV"/>
          </a:p>
        </p:txBody>
      </p:sp>
      <p:sp>
        <p:nvSpPr>
          <p:cNvPr id="5" name="4 Marcador de número de diapositiva"/>
          <p:cNvSpPr>
            <a:spLocks noGrp="1"/>
          </p:cNvSpPr>
          <p:nvPr>
            <p:ph type="sldNum" sz="quarter" idx="12"/>
          </p:nvPr>
        </p:nvSpPr>
        <p:spPr/>
        <p:txBody>
          <a:bodyPr/>
          <a:lstStyle/>
          <a:p>
            <a:fld id="{D645ABA3-6F34-410B-9799-9B682FAF3833}" type="slidenum">
              <a:rPr lang="es-SV" smtClean="0"/>
              <a:t>‹Nº›</a:t>
            </a:fld>
            <a:endParaRPr lang="es-SV"/>
          </a:p>
        </p:txBody>
      </p:sp>
    </p:spTree>
    <p:extLst>
      <p:ext uri="{BB962C8B-B14F-4D97-AF65-F5344CB8AC3E}">
        <p14:creationId xmlns:p14="http://schemas.microsoft.com/office/powerpoint/2010/main" val="11787596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73AE833C-103E-4B9A-BC71-601A1621EB0E}" type="datetimeFigureOut">
              <a:rPr lang="es-SV" smtClean="0"/>
              <a:t>21/06/2019</a:t>
            </a:fld>
            <a:endParaRPr lang="es-SV"/>
          </a:p>
        </p:txBody>
      </p:sp>
      <p:sp>
        <p:nvSpPr>
          <p:cNvPr id="3" name="2 Marcador de pie de página"/>
          <p:cNvSpPr>
            <a:spLocks noGrp="1"/>
          </p:cNvSpPr>
          <p:nvPr>
            <p:ph type="ftr" sz="quarter" idx="11"/>
          </p:nvPr>
        </p:nvSpPr>
        <p:spPr/>
        <p:txBody>
          <a:bodyPr/>
          <a:lstStyle/>
          <a:p>
            <a:endParaRPr lang="es-SV"/>
          </a:p>
        </p:txBody>
      </p:sp>
      <p:sp>
        <p:nvSpPr>
          <p:cNvPr id="4" name="3 Marcador de número de diapositiva"/>
          <p:cNvSpPr>
            <a:spLocks noGrp="1"/>
          </p:cNvSpPr>
          <p:nvPr>
            <p:ph type="sldNum" sz="quarter" idx="12"/>
          </p:nvPr>
        </p:nvSpPr>
        <p:spPr/>
        <p:txBody>
          <a:bodyPr/>
          <a:lstStyle/>
          <a:p>
            <a:fld id="{D645ABA3-6F34-410B-9799-9B682FAF3833}" type="slidenum">
              <a:rPr lang="es-SV" smtClean="0"/>
              <a:t>‹Nº›</a:t>
            </a:fld>
            <a:endParaRPr lang="es-SV"/>
          </a:p>
        </p:txBody>
      </p:sp>
    </p:spTree>
    <p:extLst>
      <p:ext uri="{BB962C8B-B14F-4D97-AF65-F5344CB8AC3E}">
        <p14:creationId xmlns:p14="http://schemas.microsoft.com/office/powerpoint/2010/main" val="20879496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3" y="237971"/>
            <a:ext cx="3008313" cy="1012759"/>
          </a:xfrm>
        </p:spPr>
        <p:txBody>
          <a:bodyPr anchor="b"/>
          <a:lstStyle>
            <a:lvl1pPr algn="l">
              <a:defRPr sz="2000" b="1"/>
            </a:lvl1pPr>
          </a:lstStyle>
          <a:p>
            <a:r>
              <a:rPr lang="es-ES" smtClean="0"/>
              <a:t>Haga clic para modificar el estilo de título del patrón</a:t>
            </a:r>
            <a:endParaRPr lang="es-SV"/>
          </a:p>
        </p:txBody>
      </p:sp>
      <p:sp>
        <p:nvSpPr>
          <p:cNvPr id="3" name="2 Marcador de contenido"/>
          <p:cNvSpPr>
            <a:spLocks noGrp="1"/>
          </p:cNvSpPr>
          <p:nvPr>
            <p:ph idx="1"/>
          </p:nvPr>
        </p:nvSpPr>
        <p:spPr>
          <a:xfrm>
            <a:off x="3575050" y="237972"/>
            <a:ext cx="5111750" cy="5101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SV"/>
          </a:p>
        </p:txBody>
      </p:sp>
      <p:sp>
        <p:nvSpPr>
          <p:cNvPr id="4" name="3 Marcador de texto"/>
          <p:cNvSpPr>
            <a:spLocks noGrp="1"/>
          </p:cNvSpPr>
          <p:nvPr>
            <p:ph type="body" sz="half" idx="2"/>
          </p:nvPr>
        </p:nvSpPr>
        <p:spPr>
          <a:xfrm>
            <a:off x="457203" y="1250730"/>
            <a:ext cx="3008313" cy="408839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3AE833C-103E-4B9A-BC71-601A1621EB0E}" type="datetimeFigureOut">
              <a:rPr lang="es-SV" smtClean="0"/>
              <a:t>21/06/2019</a:t>
            </a:fld>
            <a:endParaRPr lang="es-SV"/>
          </a:p>
        </p:txBody>
      </p:sp>
      <p:sp>
        <p:nvSpPr>
          <p:cNvPr id="6" name="5 Marcador de pie de página"/>
          <p:cNvSpPr>
            <a:spLocks noGrp="1"/>
          </p:cNvSpPr>
          <p:nvPr>
            <p:ph type="ftr" sz="quarter" idx="11"/>
          </p:nvPr>
        </p:nvSpPr>
        <p:spPr/>
        <p:txBody>
          <a:bodyPr/>
          <a:lstStyle/>
          <a:p>
            <a:endParaRPr lang="es-SV"/>
          </a:p>
        </p:txBody>
      </p:sp>
      <p:sp>
        <p:nvSpPr>
          <p:cNvPr id="7" name="6 Marcador de número de diapositiva"/>
          <p:cNvSpPr>
            <a:spLocks noGrp="1"/>
          </p:cNvSpPr>
          <p:nvPr>
            <p:ph type="sldNum" sz="quarter" idx="12"/>
          </p:nvPr>
        </p:nvSpPr>
        <p:spPr/>
        <p:txBody>
          <a:bodyPr/>
          <a:lstStyle/>
          <a:p>
            <a:fld id="{D645ABA3-6F34-410B-9799-9B682FAF3833}" type="slidenum">
              <a:rPr lang="es-SV" smtClean="0"/>
              <a:t>‹Nº›</a:t>
            </a:fld>
            <a:endParaRPr lang="es-SV"/>
          </a:p>
        </p:txBody>
      </p:sp>
    </p:spTree>
    <p:extLst>
      <p:ext uri="{BB962C8B-B14F-4D97-AF65-F5344CB8AC3E}">
        <p14:creationId xmlns:p14="http://schemas.microsoft.com/office/powerpoint/2010/main" val="7893285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183856"/>
            <a:ext cx="5486400" cy="493928"/>
          </a:xfrm>
        </p:spPr>
        <p:txBody>
          <a:bodyPr anchor="b"/>
          <a:lstStyle>
            <a:lvl1pPr algn="l">
              <a:defRPr sz="2000" b="1"/>
            </a:lvl1pPr>
          </a:lstStyle>
          <a:p>
            <a:r>
              <a:rPr lang="es-ES" smtClean="0"/>
              <a:t>Haga clic para modificar el estilo de título del patrón</a:t>
            </a:r>
            <a:endParaRPr lang="es-SV"/>
          </a:p>
        </p:txBody>
      </p:sp>
      <p:sp>
        <p:nvSpPr>
          <p:cNvPr id="3" name="2 Marcador de posición de imagen"/>
          <p:cNvSpPr>
            <a:spLocks noGrp="1"/>
          </p:cNvSpPr>
          <p:nvPr>
            <p:ph type="pic" idx="1"/>
          </p:nvPr>
        </p:nvSpPr>
        <p:spPr>
          <a:xfrm>
            <a:off x="1792288" y="534051"/>
            <a:ext cx="5486400" cy="358616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SV"/>
          </a:p>
        </p:txBody>
      </p:sp>
      <p:sp>
        <p:nvSpPr>
          <p:cNvPr id="4" name="3 Marcador de texto"/>
          <p:cNvSpPr>
            <a:spLocks noGrp="1"/>
          </p:cNvSpPr>
          <p:nvPr>
            <p:ph type="body" sz="half" idx="2"/>
          </p:nvPr>
        </p:nvSpPr>
        <p:spPr>
          <a:xfrm>
            <a:off x="1792288" y="4677785"/>
            <a:ext cx="5486400" cy="70145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3AE833C-103E-4B9A-BC71-601A1621EB0E}" type="datetimeFigureOut">
              <a:rPr lang="es-SV" smtClean="0"/>
              <a:t>21/06/2019</a:t>
            </a:fld>
            <a:endParaRPr lang="es-SV"/>
          </a:p>
        </p:txBody>
      </p:sp>
      <p:sp>
        <p:nvSpPr>
          <p:cNvPr id="6" name="5 Marcador de pie de página"/>
          <p:cNvSpPr>
            <a:spLocks noGrp="1"/>
          </p:cNvSpPr>
          <p:nvPr>
            <p:ph type="ftr" sz="quarter" idx="11"/>
          </p:nvPr>
        </p:nvSpPr>
        <p:spPr/>
        <p:txBody>
          <a:bodyPr/>
          <a:lstStyle/>
          <a:p>
            <a:endParaRPr lang="es-SV"/>
          </a:p>
        </p:txBody>
      </p:sp>
      <p:sp>
        <p:nvSpPr>
          <p:cNvPr id="7" name="6 Marcador de número de diapositiva"/>
          <p:cNvSpPr>
            <a:spLocks noGrp="1"/>
          </p:cNvSpPr>
          <p:nvPr>
            <p:ph type="sldNum" sz="quarter" idx="12"/>
          </p:nvPr>
        </p:nvSpPr>
        <p:spPr/>
        <p:txBody>
          <a:bodyPr/>
          <a:lstStyle/>
          <a:p>
            <a:fld id="{D645ABA3-6F34-410B-9799-9B682FAF3833}" type="slidenum">
              <a:rPr lang="es-SV" smtClean="0"/>
              <a:t>‹Nº›</a:t>
            </a:fld>
            <a:endParaRPr lang="es-SV"/>
          </a:p>
        </p:txBody>
      </p:sp>
    </p:spTree>
    <p:extLst>
      <p:ext uri="{BB962C8B-B14F-4D97-AF65-F5344CB8AC3E}">
        <p14:creationId xmlns:p14="http://schemas.microsoft.com/office/powerpoint/2010/main" val="15131595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SV"/>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SV"/>
          </a:p>
        </p:txBody>
      </p:sp>
      <p:sp>
        <p:nvSpPr>
          <p:cNvPr id="4" name="3 Marcador de fecha"/>
          <p:cNvSpPr>
            <a:spLocks noGrp="1"/>
          </p:cNvSpPr>
          <p:nvPr>
            <p:ph type="dt" sz="half" idx="10"/>
          </p:nvPr>
        </p:nvSpPr>
        <p:spPr/>
        <p:txBody>
          <a:bodyPr/>
          <a:lstStyle/>
          <a:p>
            <a:fld id="{73AE833C-103E-4B9A-BC71-601A1621EB0E}" type="datetimeFigureOut">
              <a:rPr lang="es-SV" smtClean="0"/>
              <a:t>21/06/2019</a:t>
            </a:fld>
            <a:endParaRPr lang="es-SV"/>
          </a:p>
        </p:txBody>
      </p:sp>
      <p:sp>
        <p:nvSpPr>
          <p:cNvPr id="5" name="4 Marcador de pie de página"/>
          <p:cNvSpPr>
            <a:spLocks noGrp="1"/>
          </p:cNvSpPr>
          <p:nvPr>
            <p:ph type="ftr" sz="quarter" idx="11"/>
          </p:nvPr>
        </p:nvSpPr>
        <p:spPr/>
        <p:txBody>
          <a:bodyPr/>
          <a:lstStyle/>
          <a:p>
            <a:endParaRPr lang="es-SV"/>
          </a:p>
        </p:txBody>
      </p:sp>
      <p:sp>
        <p:nvSpPr>
          <p:cNvPr id="6" name="5 Marcador de número de diapositiva"/>
          <p:cNvSpPr>
            <a:spLocks noGrp="1"/>
          </p:cNvSpPr>
          <p:nvPr>
            <p:ph type="sldNum" sz="quarter" idx="12"/>
          </p:nvPr>
        </p:nvSpPr>
        <p:spPr/>
        <p:txBody>
          <a:bodyPr/>
          <a:lstStyle/>
          <a:p>
            <a:fld id="{D645ABA3-6F34-410B-9799-9B682FAF3833}" type="slidenum">
              <a:rPr lang="es-SV" smtClean="0"/>
              <a:t>‹Nº›</a:t>
            </a:fld>
            <a:endParaRPr lang="es-SV"/>
          </a:p>
        </p:txBody>
      </p:sp>
    </p:spTree>
    <p:extLst>
      <p:ext uri="{BB962C8B-B14F-4D97-AF65-F5344CB8AC3E}">
        <p14:creationId xmlns:p14="http://schemas.microsoft.com/office/powerpoint/2010/main" val="8607265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307149"/>
            <a:ext cx="2057400" cy="6531742"/>
          </a:xfrm>
        </p:spPr>
        <p:txBody>
          <a:bodyPr vert="eaVert"/>
          <a:lstStyle/>
          <a:p>
            <a:r>
              <a:rPr lang="es-ES" smtClean="0"/>
              <a:t>Haga clic para modificar el estilo de título del patrón</a:t>
            </a:r>
            <a:endParaRPr lang="es-SV"/>
          </a:p>
        </p:txBody>
      </p:sp>
      <p:sp>
        <p:nvSpPr>
          <p:cNvPr id="3" name="2 Marcador de texto vertical"/>
          <p:cNvSpPr>
            <a:spLocks noGrp="1"/>
          </p:cNvSpPr>
          <p:nvPr>
            <p:ph type="body" orient="vert" idx="1"/>
          </p:nvPr>
        </p:nvSpPr>
        <p:spPr>
          <a:xfrm>
            <a:off x="457200" y="307149"/>
            <a:ext cx="6019800" cy="6531742"/>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SV"/>
          </a:p>
        </p:txBody>
      </p:sp>
      <p:sp>
        <p:nvSpPr>
          <p:cNvPr id="4" name="3 Marcador de fecha"/>
          <p:cNvSpPr>
            <a:spLocks noGrp="1"/>
          </p:cNvSpPr>
          <p:nvPr>
            <p:ph type="dt" sz="half" idx="10"/>
          </p:nvPr>
        </p:nvSpPr>
        <p:spPr/>
        <p:txBody>
          <a:bodyPr/>
          <a:lstStyle/>
          <a:p>
            <a:fld id="{73AE833C-103E-4B9A-BC71-601A1621EB0E}" type="datetimeFigureOut">
              <a:rPr lang="es-SV" smtClean="0"/>
              <a:t>21/06/2019</a:t>
            </a:fld>
            <a:endParaRPr lang="es-SV"/>
          </a:p>
        </p:txBody>
      </p:sp>
      <p:sp>
        <p:nvSpPr>
          <p:cNvPr id="5" name="4 Marcador de pie de página"/>
          <p:cNvSpPr>
            <a:spLocks noGrp="1"/>
          </p:cNvSpPr>
          <p:nvPr>
            <p:ph type="ftr" sz="quarter" idx="11"/>
          </p:nvPr>
        </p:nvSpPr>
        <p:spPr/>
        <p:txBody>
          <a:bodyPr/>
          <a:lstStyle/>
          <a:p>
            <a:endParaRPr lang="es-SV"/>
          </a:p>
        </p:txBody>
      </p:sp>
      <p:sp>
        <p:nvSpPr>
          <p:cNvPr id="6" name="5 Marcador de número de diapositiva"/>
          <p:cNvSpPr>
            <a:spLocks noGrp="1"/>
          </p:cNvSpPr>
          <p:nvPr>
            <p:ph type="sldNum" sz="quarter" idx="12"/>
          </p:nvPr>
        </p:nvSpPr>
        <p:spPr/>
        <p:txBody>
          <a:bodyPr/>
          <a:lstStyle/>
          <a:p>
            <a:fld id="{D645ABA3-6F34-410B-9799-9B682FAF3833}" type="slidenum">
              <a:rPr lang="es-SV" smtClean="0"/>
              <a:t>‹Nº›</a:t>
            </a:fld>
            <a:endParaRPr lang="es-SV"/>
          </a:p>
        </p:txBody>
      </p:sp>
    </p:spTree>
    <p:extLst>
      <p:ext uri="{BB962C8B-B14F-4D97-AF65-F5344CB8AC3E}">
        <p14:creationId xmlns:p14="http://schemas.microsoft.com/office/powerpoint/2010/main" val="25001166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75000"/>
            <a:alpha val="30000"/>
          </a:schemeClr>
        </a:solid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39354"/>
            <a:ext cx="8229600" cy="996156"/>
          </a:xfrm>
          <a:prstGeom prst="rect">
            <a:avLst/>
          </a:prstGeom>
        </p:spPr>
        <p:txBody>
          <a:bodyPr vert="horz" lIns="91440" tIns="45720" rIns="91440" bIns="45720" rtlCol="0" anchor="ctr">
            <a:normAutofit/>
          </a:bodyPr>
          <a:lstStyle/>
          <a:p>
            <a:r>
              <a:rPr lang="es-ES" smtClean="0"/>
              <a:t>Haga clic para modificar el estilo de título del patrón</a:t>
            </a:r>
            <a:endParaRPr lang="es-SV"/>
          </a:p>
        </p:txBody>
      </p:sp>
      <p:sp>
        <p:nvSpPr>
          <p:cNvPr id="3" name="2 Marcador de texto"/>
          <p:cNvSpPr>
            <a:spLocks noGrp="1"/>
          </p:cNvSpPr>
          <p:nvPr>
            <p:ph type="body" idx="1"/>
          </p:nvPr>
        </p:nvSpPr>
        <p:spPr>
          <a:xfrm>
            <a:off x="457200" y="1394620"/>
            <a:ext cx="8229600" cy="394450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SV"/>
          </a:p>
        </p:txBody>
      </p:sp>
      <p:sp>
        <p:nvSpPr>
          <p:cNvPr id="4" name="3 Marcador de fecha"/>
          <p:cNvSpPr>
            <a:spLocks noGrp="1"/>
          </p:cNvSpPr>
          <p:nvPr>
            <p:ph type="dt" sz="half" idx="2"/>
          </p:nvPr>
        </p:nvSpPr>
        <p:spPr>
          <a:xfrm>
            <a:off x="457200" y="5539736"/>
            <a:ext cx="2133600" cy="318217"/>
          </a:xfrm>
          <a:prstGeom prst="rect">
            <a:avLst/>
          </a:prstGeom>
        </p:spPr>
        <p:txBody>
          <a:bodyPr vert="horz" lIns="91440" tIns="45720" rIns="91440" bIns="45720" rtlCol="0" anchor="ctr"/>
          <a:lstStyle>
            <a:lvl1pPr algn="l">
              <a:defRPr sz="1200">
                <a:solidFill>
                  <a:schemeClr val="tx1">
                    <a:tint val="75000"/>
                  </a:schemeClr>
                </a:solidFill>
              </a:defRPr>
            </a:lvl1pPr>
          </a:lstStyle>
          <a:p>
            <a:fld id="{73AE833C-103E-4B9A-BC71-601A1621EB0E}" type="datetimeFigureOut">
              <a:rPr lang="es-SV" smtClean="0"/>
              <a:t>21/06/2019</a:t>
            </a:fld>
            <a:endParaRPr lang="es-SV"/>
          </a:p>
        </p:txBody>
      </p:sp>
      <p:sp>
        <p:nvSpPr>
          <p:cNvPr id="5" name="4 Marcador de pie de página"/>
          <p:cNvSpPr>
            <a:spLocks noGrp="1"/>
          </p:cNvSpPr>
          <p:nvPr>
            <p:ph type="ftr" sz="quarter" idx="3"/>
          </p:nvPr>
        </p:nvSpPr>
        <p:spPr>
          <a:xfrm>
            <a:off x="3124200" y="5539736"/>
            <a:ext cx="2895600" cy="31821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SV"/>
          </a:p>
        </p:txBody>
      </p:sp>
      <p:sp>
        <p:nvSpPr>
          <p:cNvPr id="6" name="5 Marcador de número de diapositiva"/>
          <p:cNvSpPr>
            <a:spLocks noGrp="1"/>
          </p:cNvSpPr>
          <p:nvPr>
            <p:ph type="sldNum" sz="quarter" idx="4"/>
          </p:nvPr>
        </p:nvSpPr>
        <p:spPr>
          <a:xfrm>
            <a:off x="6553200" y="5539736"/>
            <a:ext cx="2133600" cy="318217"/>
          </a:xfrm>
          <a:prstGeom prst="rect">
            <a:avLst/>
          </a:prstGeom>
        </p:spPr>
        <p:txBody>
          <a:bodyPr vert="horz" lIns="91440" tIns="45720" rIns="91440" bIns="45720" rtlCol="0" anchor="ctr"/>
          <a:lstStyle>
            <a:lvl1pPr algn="r">
              <a:defRPr sz="1200">
                <a:solidFill>
                  <a:schemeClr val="tx1">
                    <a:tint val="75000"/>
                  </a:schemeClr>
                </a:solidFill>
              </a:defRPr>
            </a:lvl1pPr>
          </a:lstStyle>
          <a:p>
            <a:fld id="{D645ABA3-6F34-410B-9799-9B682FAF3833}" type="slidenum">
              <a:rPr lang="es-SV" smtClean="0"/>
              <a:t>‹Nº›</a:t>
            </a:fld>
            <a:endParaRPr lang="es-SV"/>
          </a:p>
        </p:txBody>
      </p:sp>
    </p:spTree>
    <p:extLst>
      <p:ext uri="{BB962C8B-B14F-4D97-AF65-F5344CB8AC3E}">
        <p14:creationId xmlns:p14="http://schemas.microsoft.com/office/powerpoint/2010/main" val="36579322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S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468316" y="226903"/>
            <a:ext cx="8135937" cy="5397231"/>
          </a:xfrm>
          <a:noFill/>
          <a:ln>
            <a:solidFill>
              <a:srgbClr val="FFCC00"/>
            </a:solidFill>
            <a:miter lim="800000"/>
            <a:headEnd/>
            <a:tailEnd/>
          </a:ln>
        </p:spPr>
        <p:txBody>
          <a:bodyPr/>
          <a:lstStyle/>
          <a:p>
            <a:r>
              <a:rPr lang="es-SV" altLang="es-PA" b="1" dirty="0" smtClean="0">
                <a:latin typeface="Baskerville Old Face" pitchFamily="18" charset="0"/>
              </a:rPr>
              <a:t>Ley de Migración y de Extranjería.</a:t>
            </a:r>
            <a:endParaRPr lang="en-US" altLang="es-PA" b="1" dirty="0" smtClean="0">
              <a:latin typeface="Baskerville Old Face" pitchFamily="18" charset="0"/>
            </a:endParaRPr>
          </a:p>
        </p:txBody>
      </p:sp>
      <p:sp>
        <p:nvSpPr>
          <p:cNvPr id="2054" name="Rectangle 6"/>
          <p:cNvSpPr>
            <a:spLocks noGrp="1" noChangeArrowheads="1"/>
          </p:cNvSpPr>
          <p:nvPr>
            <p:ph type="subTitle" idx="1"/>
          </p:nvPr>
        </p:nvSpPr>
        <p:spPr>
          <a:xfrm>
            <a:off x="2124079" y="4996001"/>
            <a:ext cx="5000625" cy="502228"/>
          </a:xfrm>
        </p:spPr>
        <p:txBody>
          <a:bodyPr rtlCol="0">
            <a:normAutofit fontScale="92500" lnSpcReduction="10000"/>
          </a:bodyPr>
          <a:lstStyle/>
          <a:p>
            <a:pPr fontAlgn="auto">
              <a:lnSpc>
                <a:spcPct val="90000"/>
              </a:lnSpc>
              <a:spcAft>
                <a:spcPts val="0"/>
              </a:spcAft>
              <a:buFont typeface="Arial" pitchFamily="34" charset="0"/>
              <a:buNone/>
              <a:defRPr/>
            </a:pPr>
            <a:r>
              <a:rPr lang="es-ES" altLang="es-PA" sz="3600" b="1" dirty="0" smtClean="0">
                <a:latin typeface="Baskerville Old Face" pitchFamily="18" charset="0"/>
              </a:rPr>
              <a:t>Junio de 2019</a:t>
            </a:r>
          </a:p>
        </p:txBody>
      </p:sp>
      <p:pic>
        <p:nvPicPr>
          <p:cNvPr id="5" name="Picture 5" descr="C:\Users\legal2\AppData\Local\Microsoft\Windows\Temporary Internet Files\Content.Outlook\WM4HQT3U\GS_LOGO (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3086" y="756221"/>
            <a:ext cx="2716579" cy="12961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7229986"/>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2" presetClass="entr" presetSubtype="0" fill="hold" grpId="0" nodeType="with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p:cTn id="7" dur="2000" fill="hold"/>
                                        <p:tgtEl>
                                          <p:spTgt spid="2050"/>
                                        </p:tgtEl>
                                        <p:attrNameLst>
                                          <p:attrName>ppt_w</p:attrName>
                                        </p:attrNameLst>
                                      </p:cBhvr>
                                      <p:tavLst>
                                        <p:tav tm="0">
                                          <p:val>
                                            <p:strVal val="#ppt_w*2.5"/>
                                          </p:val>
                                        </p:tav>
                                        <p:tav tm="100000">
                                          <p:val>
                                            <p:strVal val="#ppt_w"/>
                                          </p:val>
                                        </p:tav>
                                      </p:tavLst>
                                    </p:anim>
                                    <p:anim calcmode="lin" valueType="num">
                                      <p:cBhvr>
                                        <p:cTn id="8" dur="2000" fill="hold"/>
                                        <p:tgtEl>
                                          <p:spTgt spid="2050"/>
                                        </p:tgtEl>
                                        <p:attrNameLst>
                                          <p:attrName>ppt_h</p:attrName>
                                        </p:attrNameLst>
                                      </p:cBhvr>
                                      <p:tavLst>
                                        <p:tav tm="0">
                                          <p:val>
                                            <p:strVal val="#ppt_h"/>
                                          </p:val>
                                        </p:tav>
                                        <p:tav tm="100000">
                                          <p:val>
                                            <p:strVal val="#ppt_h"/>
                                          </p:val>
                                        </p:tav>
                                      </p:tavLst>
                                    </p:anim>
                                    <p:anim calcmode="lin" valueType="num">
                                      <p:cBhvr>
                                        <p:cTn id="9" dur="2000" fill="hold"/>
                                        <p:tgtEl>
                                          <p:spTgt spid="2050"/>
                                        </p:tgtEl>
                                        <p:attrNameLst>
                                          <p:attrName>ppt_x</p:attrName>
                                        </p:attrNameLst>
                                      </p:cBhvr>
                                      <p:tavLst>
                                        <p:tav tm="0">
                                          <p:val>
                                            <p:strVal val="#ppt_x-.2"/>
                                          </p:val>
                                        </p:tav>
                                        <p:tav tm="50000">
                                          <p:val>
                                            <p:strVal val="#ppt_x+.1"/>
                                          </p:val>
                                        </p:tav>
                                        <p:tav tm="100000">
                                          <p:val>
                                            <p:strVal val="#ppt_x"/>
                                          </p:val>
                                        </p:tav>
                                      </p:tavLst>
                                    </p:anim>
                                    <p:anim calcmode="lin" valueType="num">
                                      <p:cBhvr>
                                        <p:cTn id="10" dur="2000" fill="hold"/>
                                        <p:tgtEl>
                                          <p:spTgt spid="2050"/>
                                        </p:tgtEl>
                                        <p:attrNameLst>
                                          <p:attrName>ppt_y</p:attrName>
                                        </p:attrNameLst>
                                      </p:cBhvr>
                                      <p:tavLst>
                                        <p:tav tm="0">
                                          <p:val>
                                            <p:strVal val="#ppt_y+1"/>
                                          </p:val>
                                        </p:tav>
                                        <p:tav tm="50000">
                                          <p:val>
                                            <p:strVal val="#ppt_y+.5"/>
                                          </p:val>
                                        </p:tav>
                                        <p:tav tm="100000">
                                          <p:val>
                                            <p:strVal val="#ppt_y"/>
                                          </p:val>
                                        </p:tav>
                                      </p:tavLst>
                                    </p:anim>
                                    <p:animEffect transition="in" filter="fade">
                                      <p:cBhvr>
                                        <p:cTn id="11" dur="2000"/>
                                        <p:tgtEl>
                                          <p:spTgt spid="2050"/>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2054">
                                            <p:txEl>
                                              <p:pRg st="0" end="0"/>
                                            </p:txEl>
                                          </p:spTgt>
                                        </p:tgtEl>
                                        <p:attrNameLst>
                                          <p:attrName>style.visibility</p:attrName>
                                        </p:attrNameLst>
                                      </p:cBhvr>
                                      <p:to>
                                        <p:strVal val="visible"/>
                                      </p:to>
                                    </p:set>
                                    <p:animEffect transition="in" filter="wipe(left)">
                                      <p:cBhvr>
                                        <p:cTn id="16" dur="500"/>
                                        <p:tgtEl>
                                          <p:spTgt spid="205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0" grpId="0" animBg="1"/>
      <p:bldP spid="2054" grpId="0" build="p"/>
    </p:bld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1 Título"/>
          <p:cNvSpPr>
            <a:spLocks noGrp="1"/>
          </p:cNvSpPr>
          <p:nvPr>
            <p:ph type="title"/>
          </p:nvPr>
        </p:nvSpPr>
        <p:spPr>
          <a:xfrm>
            <a:off x="179512" y="239356"/>
            <a:ext cx="8507288" cy="996156"/>
          </a:xfrm>
        </p:spPr>
        <p:txBody>
          <a:bodyPr/>
          <a:lstStyle/>
          <a:p>
            <a:r>
              <a:rPr lang="es-SV" b="1" dirty="0" smtClean="0">
                <a:latin typeface="Baskerville Old Face" pitchFamily="18" charset="0"/>
              </a:rPr>
              <a:t>Vigencia</a:t>
            </a:r>
            <a:endParaRPr lang="es-SV" b="1" dirty="0">
              <a:latin typeface="Baskerville Old Face" pitchFamily="18" charset="0"/>
            </a:endParaRPr>
          </a:p>
        </p:txBody>
      </p:sp>
      <p:sp>
        <p:nvSpPr>
          <p:cNvPr id="3" name="2 Marcador de contenido"/>
          <p:cNvSpPr>
            <a:spLocks noGrp="1"/>
          </p:cNvSpPr>
          <p:nvPr>
            <p:ph idx="1"/>
          </p:nvPr>
        </p:nvSpPr>
        <p:spPr/>
        <p:txBody>
          <a:bodyPr>
            <a:normAutofit fontScale="92500"/>
          </a:bodyPr>
          <a:lstStyle/>
          <a:p>
            <a:pPr marL="0" indent="0" algn="just">
              <a:buNone/>
            </a:pPr>
            <a:r>
              <a:rPr lang="es-SV" dirty="0" smtClean="0">
                <a:latin typeface="Baskerville Old Face" pitchFamily="18" charset="0"/>
              </a:rPr>
              <a:t>La Ley de Migración y de Extranjería, fue publicada en el Diario Oficial número 75, el 25 de abril del presente año, encontrándose vigente en nuestro país desde el 15 de mayo del presente año. </a:t>
            </a:r>
          </a:p>
          <a:p>
            <a:pPr marL="0" indent="0" algn="just">
              <a:buNone/>
            </a:pPr>
            <a:r>
              <a:rPr lang="es-SV" dirty="0" smtClean="0">
                <a:latin typeface="Baskerville Old Face" pitchFamily="18" charset="0"/>
              </a:rPr>
              <a:t>Su ámbito de aplicación se aplicara a las personas nacionales que ingresen, salgan y retornen al territorio nacional y a las personas extranjeras que ingresen, transiten, permanezcan y salgan del mismo.</a:t>
            </a:r>
            <a:endParaRPr lang="es-SV" dirty="0">
              <a:latin typeface="Baskerville Old Face" pitchFamily="18" charset="0"/>
            </a:endParaRPr>
          </a:p>
        </p:txBody>
      </p:sp>
      <p:pic>
        <p:nvPicPr>
          <p:cNvPr id="5" name="Picture 5" descr="C:\Users\legal2\AppData\Local\Microsoft\Windows\Temporary Internet Files\Content.Outlook\WM4HQT3U\GS_LOGO (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3079" y="108149"/>
            <a:ext cx="2716579" cy="12961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2811240"/>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SV" sz="4800" dirty="0" smtClean="0">
                <a:latin typeface="Baskerville Old Face" pitchFamily="18" charset="0"/>
              </a:rPr>
              <a:t>            Leyes Derogadas</a:t>
            </a:r>
            <a:endParaRPr lang="es-SV" sz="4800" dirty="0">
              <a:latin typeface="Baskerville Old Face" pitchFamily="18" charset="0"/>
            </a:endParaRPr>
          </a:p>
        </p:txBody>
      </p:sp>
      <p:sp>
        <p:nvSpPr>
          <p:cNvPr id="3" name="2 Marcador de contenido"/>
          <p:cNvSpPr>
            <a:spLocks noGrp="1"/>
          </p:cNvSpPr>
          <p:nvPr>
            <p:ph idx="1"/>
          </p:nvPr>
        </p:nvSpPr>
        <p:spPr>
          <a:xfrm>
            <a:off x="358075" y="1343321"/>
            <a:ext cx="8390389" cy="4388582"/>
          </a:xfrm>
        </p:spPr>
        <p:txBody>
          <a:bodyPr>
            <a:normAutofit fontScale="77500" lnSpcReduction="20000"/>
          </a:bodyPr>
          <a:lstStyle/>
          <a:p>
            <a:pPr marL="0" indent="0" algn="just">
              <a:buNone/>
            </a:pPr>
            <a:r>
              <a:rPr lang="es-SV" dirty="0" smtClean="0">
                <a:latin typeface="Baskerville Old Face" pitchFamily="18" charset="0"/>
              </a:rPr>
              <a:t>Ley de Migración – Diciembre de 1958</a:t>
            </a:r>
          </a:p>
          <a:p>
            <a:pPr marL="0" indent="0" algn="just">
              <a:buNone/>
            </a:pPr>
            <a:r>
              <a:rPr lang="es-SV" dirty="0" smtClean="0">
                <a:latin typeface="Baskerville Old Face" pitchFamily="18" charset="0"/>
              </a:rPr>
              <a:t>Ley de Extranjería – Febrero de 1986</a:t>
            </a:r>
          </a:p>
          <a:p>
            <a:pPr marL="0" indent="0" algn="just">
              <a:buNone/>
            </a:pPr>
            <a:r>
              <a:rPr lang="es-SV" dirty="0" smtClean="0">
                <a:latin typeface="Baskerville Old Face" pitchFamily="18" charset="0"/>
              </a:rPr>
              <a:t>Decretos : N° 252 del 21 de enero de 1969, N° 58 del 2 de septiembre de 1964, N° 204 del 16 de septiembre de 1964, referente a los Ministros de cualquier culto Religioso.</a:t>
            </a:r>
          </a:p>
          <a:p>
            <a:pPr marL="0" indent="0" algn="just">
              <a:buNone/>
            </a:pPr>
            <a:r>
              <a:rPr lang="es-SV" dirty="0" smtClean="0">
                <a:latin typeface="Baskerville Old Face" pitchFamily="18" charset="0"/>
              </a:rPr>
              <a:t>Ley de Expedición y Revalidación de Pasaportes y Autorizaciones de Entrada a la República.</a:t>
            </a:r>
          </a:p>
          <a:p>
            <a:pPr marL="0" indent="0" algn="just">
              <a:buNone/>
            </a:pPr>
            <a:r>
              <a:rPr lang="es-SV" dirty="0" smtClean="0">
                <a:latin typeface="Baskerville Old Face" pitchFamily="18" charset="0"/>
              </a:rPr>
              <a:t>Ley Especial para Rentistas.</a:t>
            </a:r>
          </a:p>
          <a:p>
            <a:pPr marL="0" indent="0" algn="just">
              <a:buNone/>
            </a:pPr>
            <a:r>
              <a:rPr lang="es-SV" dirty="0" smtClean="0">
                <a:latin typeface="Baskerville Old Face" pitchFamily="18" charset="0"/>
              </a:rPr>
              <a:t>Así mismo quedan derogados las Leyes y demás preceptos legales contenidos en otros ordenamientos que en alguna forma contradigan o se opongan a lo dispuesto en la presente Ley , por su carácter especial.</a:t>
            </a:r>
          </a:p>
          <a:p>
            <a:pPr marL="0" indent="0">
              <a:buNone/>
            </a:pPr>
            <a:endParaRPr lang="es-SV" b="1" dirty="0"/>
          </a:p>
        </p:txBody>
      </p:sp>
      <p:pic>
        <p:nvPicPr>
          <p:cNvPr id="5" name="Picture 5" descr="C:\Users\legal2\AppData\Local\Microsoft\Windows\Temporary Internet Files\Content.Outlook\WM4HQT3U\GS_LOGO (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35293"/>
            <a:ext cx="2716579" cy="12961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7405451"/>
      </p:ext>
    </p:extLst>
  </p:cSld>
  <p:clrMapOvr>
    <a:masterClrMapping/>
  </p:clrMapOvr>
  <p:transition spd="slow">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143612"/>
            <a:ext cx="8229600" cy="996156"/>
          </a:xfrm>
        </p:spPr>
        <p:txBody>
          <a:bodyPr>
            <a:normAutofit fontScale="90000"/>
          </a:bodyPr>
          <a:lstStyle/>
          <a:p>
            <a:r>
              <a:rPr lang="es-SV" altLang="es-PA" sz="3600" b="1" dirty="0" smtClean="0">
                <a:latin typeface="Baskerville Old Face" pitchFamily="18" charset="0"/>
              </a:rPr>
              <a:t>                   Ley de Migración y de Extranjería.</a:t>
            </a:r>
            <a:endParaRPr lang="es-SV" sz="3600" dirty="0"/>
          </a:p>
        </p:txBody>
      </p:sp>
      <p:sp>
        <p:nvSpPr>
          <p:cNvPr id="3" name="2 Marcador de contenido"/>
          <p:cNvSpPr>
            <a:spLocks noGrp="1"/>
          </p:cNvSpPr>
          <p:nvPr>
            <p:ph idx="1"/>
          </p:nvPr>
        </p:nvSpPr>
        <p:spPr>
          <a:xfrm>
            <a:off x="251520" y="1200142"/>
            <a:ext cx="8712968" cy="4612393"/>
          </a:xfrm>
        </p:spPr>
        <p:txBody>
          <a:bodyPr>
            <a:normAutofit lnSpcReduction="10000"/>
          </a:bodyPr>
          <a:lstStyle/>
          <a:p>
            <a:pPr marL="0" indent="0" algn="just">
              <a:buNone/>
            </a:pPr>
            <a:r>
              <a:rPr lang="es-SV" sz="2200" dirty="0" smtClean="0">
                <a:latin typeface="Baskerville Old Face" pitchFamily="18" charset="0"/>
              </a:rPr>
              <a:t>Se encuentran excluidos de esta Ley. </a:t>
            </a:r>
          </a:p>
          <a:p>
            <a:pPr marL="0" indent="0" algn="just">
              <a:buNone/>
            </a:pPr>
            <a:endParaRPr lang="es-SV" sz="2200" dirty="0" smtClean="0">
              <a:latin typeface="Baskerville Old Face" pitchFamily="18" charset="0"/>
            </a:endParaRPr>
          </a:p>
          <a:p>
            <a:pPr marL="457200" indent="-457200" algn="just">
              <a:buAutoNum type="arabicParenR"/>
            </a:pPr>
            <a:r>
              <a:rPr lang="es-SV" sz="2200" dirty="0" smtClean="0">
                <a:latin typeface="Baskerville Old Face" pitchFamily="18" charset="0"/>
              </a:rPr>
              <a:t>Los </a:t>
            </a:r>
            <a:r>
              <a:rPr lang="es-SV" sz="2200" dirty="0">
                <a:latin typeface="Baskerville Old Face" pitchFamily="18" charset="0"/>
              </a:rPr>
              <a:t>agentes diplomáticos y los funcionarios consulares, sus cónyuges e </a:t>
            </a:r>
            <a:r>
              <a:rPr lang="es-SV" sz="2200" dirty="0" smtClean="0">
                <a:latin typeface="Baskerville Old Face" pitchFamily="18" charset="0"/>
              </a:rPr>
              <a:t>hijos, personas </a:t>
            </a:r>
            <a:r>
              <a:rPr lang="es-SV" sz="2200" dirty="0">
                <a:latin typeface="Baskerville Old Face" pitchFamily="18" charset="0"/>
              </a:rPr>
              <a:t>miembros de las misiones diplomáticas y de las oficinas </a:t>
            </a:r>
            <a:r>
              <a:rPr lang="es-SV" sz="2200" dirty="0" smtClean="0">
                <a:latin typeface="Baskerville Old Face" pitchFamily="18" charset="0"/>
              </a:rPr>
              <a:t>consulares acreditados </a:t>
            </a:r>
            <a:r>
              <a:rPr lang="es-SV" sz="2200" dirty="0">
                <a:latin typeface="Baskerville Old Face" pitchFamily="18" charset="0"/>
              </a:rPr>
              <a:t>en El Salvador, </a:t>
            </a:r>
            <a:endParaRPr lang="es-SV" sz="2200" dirty="0" smtClean="0">
              <a:latin typeface="Baskerville Old Face" pitchFamily="18" charset="0"/>
            </a:endParaRPr>
          </a:p>
          <a:p>
            <a:pPr marL="0" indent="0" algn="just">
              <a:buNone/>
            </a:pPr>
            <a:r>
              <a:rPr lang="es-SV" sz="2200" dirty="0" smtClean="0">
                <a:latin typeface="Baskerville Old Face" pitchFamily="18" charset="0"/>
              </a:rPr>
              <a:t>2</a:t>
            </a:r>
            <a:r>
              <a:rPr lang="es-SV" sz="2200" dirty="0">
                <a:latin typeface="Baskerville Old Face" pitchFamily="18" charset="0"/>
              </a:rPr>
              <a:t>)  Los representantes o funcionarios de otros Estados o de sujetos de </a:t>
            </a:r>
            <a:r>
              <a:rPr lang="es-SV" sz="2200" dirty="0" smtClean="0">
                <a:latin typeface="Baskerville Old Face" pitchFamily="18" charset="0"/>
              </a:rPr>
              <a:t>derecho Internacional</a:t>
            </a:r>
            <a:r>
              <a:rPr lang="es-SV" sz="2200" dirty="0">
                <a:latin typeface="Baskerville Old Face" pitchFamily="18" charset="0"/>
              </a:rPr>
              <a:t>, que ingresen al territorio en misión oficial de forma temporal;</a:t>
            </a:r>
          </a:p>
          <a:p>
            <a:pPr marL="0" indent="0" algn="just">
              <a:buNone/>
            </a:pPr>
            <a:r>
              <a:rPr lang="es-SV" sz="2200" dirty="0" smtClean="0">
                <a:latin typeface="Baskerville Old Face" pitchFamily="18" charset="0"/>
              </a:rPr>
              <a:t>3</a:t>
            </a:r>
            <a:r>
              <a:rPr lang="es-SV" sz="2200" dirty="0">
                <a:latin typeface="Baskerville Old Face" pitchFamily="18" charset="0"/>
              </a:rPr>
              <a:t>) Los representantes acreditados por convenios o acuerdos internacionales </a:t>
            </a:r>
            <a:r>
              <a:rPr lang="es-SV" sz="2200" dirty="0" smtClean="0">
                <a:latin typeface="Baskerville Old Face" pitchFamily="18" charset="0"/>
              </a:rPr>
              <a:t>vigentes en </a:t>
            </a:r>
            <a:r>
              <a:rPr lang="es-SV" sz="2200" dirty="0">
                <a:latin typeface="Baskerville Old Face" pitchFamily="18" charset="0"/>
              </a:rPr>
              <a:t>El Salvador; y, </a:t>
            </a:r>
          </a:p>
          <a:p>
            <a:pPr marL="0" indent="0" algn="just">
              <a:buNone/>
            </a:pPr>
            <a:r>
              <a:rPr lang="es-SV" sz="2200" dirty="0" smtClean="0">
                <a:latin typeface="Baskerville Old Face" pitchFamily="18" charset="0"/>
              </a:rPr>
              <a:t>4</a:t>
            </a:r>
            <a:r>
              <a:rPr lang="es-SV" sz="2200" dirty="0">
                <a:latin typeface="Baskerville Old Face" pitchFamily="18" charset="0"/>
              </a:rPr>
              <a:t>) Los representantes de organismos internacionales acreditados en El Salvador</a:t>
            </a:r>
            <a:r>
              <a:rPr lang="es-SV" sz="2200" dirty="0" smtClean="0">
                <a:latin typeface="Baskerville Old Face" pitchFamily="18" charset="0"/>
              </a:rPr>
              <a:t>.  </a:t>
            </a:r>
            <a:endParaRPr lang="es-SV" sz="2200" dirty="0">
              <a:latin typeface="Baskerville Old Face" pitchFamily="18" charset="0"/>
            </a:endParaRPr>
          </a:p>
          <a:p>
            <a:pPr marL="0" indent="0">
              <a:buNone/>
            </a:pPr>
            <a:r>
              <a:rPr lang="es-SV" sz="2200" dirty="0">
                <a:latin typeface="Baskerville Old Face" pitchFamily="18" charset="0"/>
              </a:rPr>
              <a:t> </a:t>
            </a:r>
            <a:endParaRPr lang="es-SV" sz="2000" dirty="0">
              <a:latin typeface="Baskerville Old Face" pitchFamily="18" charset="0"/>
            </a:endParaRPr>
          </a:p>
        </p:txBody>
      </p:sp>
      <p:pic>
        <p:nvPicPr>
          <p:cNvPr id="5" name="Picture 5" descr="C:\Users\legal2\AppData\Local\Microsoft\Windows\Temporary Internet Files\Content.Outlook\WM4HQT3U\GS_LOGO (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9039" y="108149"/>
            <a:ext cx="2366735" cy="1129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4401941"/>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SV" altLang="es-PA" sz="4000" b="1" dirty="0" smtClean="0">
                <a:latin typeface="Baskerville Old Face" pitchFamily="18" charset="0"/>
              </a:rPr>
              <a:t>                 </a:t>
            </a:r>
            <a:r>
              <a:rPr lang="es-SV" altLang="es-PA" sz="3600" b="1" dirty="0" smtClean="0">
                <a:latin typeface="Baskerville Old Face" pitchFamily="18" charset="0"/>
              </a:rPr>
              <a:t>Ley de Migración y de Extranjería.</a:t>
            </a:r>
            <a:endParaRPr lang="es-SV" sz="3600" dirty="0"/>
          </a:p>
        </p:txBody>
      </p:sp>
      <p:sp>
        <p:nvSpPr>
          <p:cNvPr id="3" name="2 Marcador de contenido"/>
          <p:cNvSpPr>
            <a:spLocks noGrp="1"/>
          </p:cNvSpPr>
          <p:nvPr>
            <p:ph idx="1"/>
          </p:nvPr>
        </p:nvSpPr>
        <p:spPr/>
        <p:txBody>
          <a:bodyPr>
            <a:normAutofit fontScale="92500" lnSpcReduction="10000"/>
          </a:bodyPr>
          <a:lstStyle/>
          <a:p>
            <a:pPr marL="0" indent="0" algn="just">
              <a:buNone/>
            </a:pPr>
            <a:r>
              <a:rPr lang="es-SV" sz="2400" b="1" dirty="0" smtClean="0">
                <a:latin typeface="Baskerville Old Face" pitchFamily="18" charset="0"/>
              </a:rPr>
              <a:t>Ingreso </a:t>
            </a:r>
            <a:r>
              <a:rPr lang="es-SV" sz="2400" b="1" dirty="0">
                <a:latin typeface="Baskerville Old Face" pitchFamily="18" charset="0"/>
              </a:rPr>
              <a:t>de Hija o Hijo de Madre o Padre Salvadoreño</a:t>
            </a:r>
          </a:p>
          <a:p>
            <a:pPr marL="0" indent="0" algn="just">
              <a:buNone/>
            </a:pPr>
            <a:r>
              <a:rPr lang="es-SV" sz="2400" dirty="0" smtClean="0">
                <a:latin typeface="Baskerville Old Face" pitchFamily="18" charset="0"/>
              </a:rPr>
              <a:t> </a:t>
            </a:r>
            <a:r>
              <a:rPr lang="es-SV" sz="2400" dirty="0">
                <a:latin typeface="Baskerville Old Face" pitchFamily="18" charset="0"/>
              </a:rPr>
              <a:t>Art. 24.-La hija o hijo de madre o padre salvadoreño nacido en el extranjero </a:t>
            </a:r>
            <a:r>
              <a:rPr lang="es-SV" sz="2400" dirty="0" smtClean="0">
                <a:latin typeface="Baskerville Old Face" pitchFamily="18" charset="0"/>
              </a:rPr>
              <a:t>cuyo nacimiento </a:t>
            </a:r>
            <a:r>
              <a:rPr lang="es-SV" sz="2400" dirty="0">
                <a:latin typeface="Baskerville Old Face" pitchFamily="18" charset="0"/>
              </a:rPr>
              <a:t>no ha sido inscrito en el país, podrá ingresar en calidad de salvadoreño, al </a:t>
            </a:r>
            <a:r>
              <a:rPr lang="es-SV" sz="2400" dirty="0" smtClean="0">
                <a:latin typeface="Baskerville Old Face" pitchFamily="18" charset="0"/>
              </a:rPr>
              <a:t>territorio nacional </a:t>
            </a:r>
            <a:r>
              <a:rPr lang="es-SV" sz="2400" dirty="0">
                <a:latin typeface="Baskerville Old Face" pitchFamily="18" charset="0"/>
              </a:rPr>
              <a:t>presentando documento autentico o público que acredite la nacionalidad salvadoreña </a:t>
            </a:r>
            <a:r>
              <a:rPr lang="es-SV" sz="2400" dirty="0" smtClean="0">
                <a:latin typeface="Baskerville Old Face" pitchFamily="18" charset="0"/>
              </a:rPr>
              <a:t>de los </a:t>
            </a:r>
            <a:r>
              <a:rPr lang="es-SV" sz="2400" dirty="0">
                <a:latin typeface="Baskerville Old Face" pitchFamily="18" charset="0"/>
              </a:rPr>
              <a:t>padres y la filiación.  </a:t>
            </a:r>
          </a:p>
          <a:p>
            <a:pPr marL="0" indent="0" algn="just">
              <a:buNone/>
            </a:pPr>
            <a:r>
              <a:rPr lang="es-SV" sz="2400" b="1" dirty="0" smtClean="0">
                <a:latin typeface="Baskerville Old Face" pitchFamily="18" charset="0"/>
              </a:rPr>
              <a:t>Ingreso de Personas Centroamericanas</a:t>
            </a:r>
          </a:p>
          <a:p>
            <a:pPr marL="0" indent="0" algn="just">
              <a:buNone/>
            </a:pPr>
            <a:r>
              <a:rPr lang="es-SV" sz="2400" dirty="0" smtClean="0">
                <a:latin typeface="Baskerville Old Face" pitchFamily="18" charset="0"/>
              </a:rPr>
              <a:t> Art. 25.- Las personas centroamericanas podrán ingresar al territorio nacional, mediante la presentación de su documento de identidad o de viaje vigente determinado por los acuerdos regionales respectivos; sin perjuicio de aplicar el principio de reciprocidad. </a:t>
            </a:r>
          </a:p>
          <a:p>
            <a:endParaRPr lang="es-SV" dirty="0" smtClean="0"/>
          </a:p>
          <a:p>
            <a:endParaRPr lang="es-SV" dirty="0" smtClean="0"/>
          </a:p>
          <a:p>
            <a:endParaRPr lang="es-SV" dirty="0"/>
          </a:p>
        </p:txBody>
      </p:sp>
      <p:pic>
        <p:nvPicPr>
          <p:cNvPr id="5" name="Picture 5" descr="C:\Users\legal2\AppData\Local\Microsoft\Windows\Temporary Internet Files\Content.Outlook\WM4HQT3U\GS_LOGO (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9039" y="108149"/>
            <a:ext cx="2366735" cy="1129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4844300"/>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0"/>
            <a:ext cx="8229600" cy="996156"/>
          </a:xfrm>
        </p:spPr>
        <p:txBody>
          <a:bodyPr>
            <a:normAutofit fontScale="90000"/>
          </a:bodyPr>
          <a:lstStyle/>
          <a:p>
            <a:r>
              <a:rPr lang="es-SV" altLang="es-PA" sz="3600" b="1" dirty="0" smtClean="0">
                <a:solidFill>
                  <a:srgbClr val="2F2B20"/>
                </a:solidFill>
                <a:latin typeface="Baskerville Old Face" pitchFamily="18" charset="0"/>
              </a:rPr>
              <a:t>                  Ley </a:t>
            </a:r>
            <a:r>
              <a:rPr lang="es-SV" altLang="es-PA" sz="3600" b="1" dirty="0">
                <a:solidFill>
                  <a:srgbClr val="2F2B20"/>
                </a:solidFill>
                <a:latin typeface="Baskerville Old Face" pitchFamily="18" charset="0"/>
              </a:rPr>
              <a:t>de Migración y de Extranjería.</a:t>
            </a:r>
            <a:endParaRPr lang="es-SV" dirty="0"/>
          </a:p>
        </p:txBody>
      </p:sp>
      <p:sp>
        <p:nvSpPr>
          <p:cNvPr id="3" name="2 Marcador de contenido"/>
          <p:cNvSpPr>
            <a:spLocks noGrp="1"/>
          </p:cNvSpPr>
          <p:nvPr>
            <p:ph idx="1"/>
          </p:nvPr>
        </p:nvSpPr>
        <p:spPr>
          <a:xfrm>
            <a:off x="251520" y="1116903"/>
            <a:ext cx="8435280" cy="4507360"/>
          </a:xfrm>
        </p:spPr>
        <p:txBody>
          <a:bodyPr>
            <a:normAutofit fontScale="47500" lnSpcReduction="20000"/>
          </a:bodyPr>
          <a:lstStyle/>
          <a:p>
            <a:pPr algn="just"/>
            <a:endParaRPr lang="es-SV" b="1" dirty="0"/>
          </a:p>
          <a:p>
            <a:pPr marL="0" indent="0" algn="just">
              <a:buNone/>
            </a:pPr>
            <a:r>
              <a:rPr lang="es-SV" sz="3800" b="1" dirty="0">
                <a:latin typeface="Baskerville Old Face" pitchFamily="18" charset="0"/>
              </a:rPr>
              <a:t>Residencia de Niña, Niño o Adolescente no Acompañado o </a:t>
            </a:r>
            <a:r>
              <a:rPr lang="es-SV" sz="3800" b="1" dirty="0" smtClean="0">
                <a:latin typeface="Baskerville Old Face" pitchFamily="18" charset="0"/>
              </a:rPr>
              <a:t>Separado</a:t>
            </a:r>
          </a:p>
          <a:p>
            <a:pPr marL="0" indent="0" algn="just">
              <a:buNone/>
            </a:pPr>
            <a:endParaRPr lang="es-SV" sz="3800" b="1" dirty="0">
              <a:latin typeface="Baskerville Old Face" pitchFamily="18" charset="0"/>
            </a:endParaRPr>
          </a:p>
          <a:p>
            <a:pPr marL="0" indent="0" algn="just">
              <a:buNone/>
            </a:pPr>
            <a:r>
              <a:rPr lang="es-SV" sz="3800" dirty="0" smtClean="0">
                <a:latin typeface="Baskerville Old Face" pitchFamily="18" charset="0"/>
              </a:rPr>
              <a:t> </a:t>
            </a:r>
            <a:r>
              <a:rPr lang="es-SV" sz="3800" dirty="0">
                <a:latin typeface="Baskerville Old Face" pitchFamily="18" charset="0"/>
              </a:rPr>
              <a:t>Art. 61.-</a:t>
            </a:r>
            <a:r>
              <a:rPr lang="es-SV" sz="3800" b="1" dirty="0">
                <a:latin typeface="Baskerville Old Face" pitchFamily="18" charset="0"/>
              </a:rPr>
              <a:t> </a:t>
            </a:r>
            <a:r>
              <a:rPr lang="es-SV" sz="3800" dirty="0">
                <a:latin typeface="Baskerville Old Face" pitchFamily="18" charset="0"/>
              </a:rPr>
              <a:t>Toda solicitud de residencia de una niña, niño o adolescente extranjero </a:t>
            </a:r>
            <a:r>
              <a:rPr lang="es-SV" sz="3800" dirty="0" smtClean="0">
                <a:latin typeface="Baskerville Old Face" pitchFamily="18" charset="0"/>
              </a:rPr>
              <a:t>no acompañado </a:t>
            </a:r>
            <a:r>
              <a:rPr lang="es-SV" sz="3800" dirty="0">
                <a:latin typeface="Baskerville Old Face" pitchFamily="18" charset="0"/>
              </a:rPr>
              <a:t>o separado, podrá ser gestionada por un tercero, mediante el respectivo </a:t>
            </a:r>
            <a:r>
              <a:rPr lang="es-SV" sz="3800" dirty="0" smtClean="0">
                <a:latin typeface="Baskerville Old Face" pitchFamily="18" charset="0"/>
              </a:rPr>
              <a:t>poder especial </a:t>
            </a:r>
            <a:r>
              <a:rPr lang="es-SV" sz="3800" dirty="0">
                <a:latin typeface="Baskerville Old Face" pitchFamily="18" charset="0"/>
              </a:rPr>
              <a:t>emitido por quien ejerce la autoridad parental o representación legal, otorgada </a:t>
            </a:r>
            <a:r>
              <a:rPr lang="es-SV" sz="3800" dirty="0" smtClean="0">
                <a:latin typeface="Baskerville Old Face" pitchFamily="18" charset="0"/>
              </a:rPr>
              <a:t>ante autoridad </a:t>
            </a:r>
            <a:r>
              <a:rPr lang="es-SV" sz="3800" dirty="0">
                <a:latin typeface="Baskerville Old Face" pitchFamily="18" charset="0"/>
              </a:rPr>
              <a:t>competente del país de origen, con los requisitos legales correspondientes. Dicho poder </a:t>
            </a:r>
            <a:r>
              <a:rPr lang="es-SV" sz="3800" dirty="0" smtClean="0">
                <a:latin typeface="Baskerville Old Face" pitchFamily="18" charset="0"/>
              </a:rPr>
              <a:t> podrá </a:t>
            </a:r>
            <a:r>
              <a:rPr lang="es-SV" sz="3800" dirty="0">
                <a:latin typeface="Baskerville Old Face" pitchFamily="18" charset="0"/>
              </a:rPr>
              <a:t>contener la autorización para que la persona con la que resida la niña, niño y </a:t>
            </a:r>
            <a:r>
              <a:rPr lang="es-SV" sz="3800" dirty="0" smtClean="0">
                <a:latin typeface="Baskerville Old Face" pitchFamily="18" charset="0"/>
              </a:rPr>
              <a:t>adolescente, pueda </a:t>
            </a:r>
            <a:r>
              <a:rPr lang="es-SV" sz="3800" dirty="0">
                <a:latin typeface="Baskerville Old Face" pitchFamily="18" charset="0"/>
              </a:rPr>
              <a:t>otorgar la autorización de salida del país; facultad que </a:t>
            </a:r>
            <a:r>
              <a:rPr lang="es-SV" sz="3600" dirty="0">
                <a:latin typeface="Baskerville Old Face" pitchFamily="18" charset="0"/>
              </a:rPr>
              <a:t>será indelegable. </a:t>
            </a:r>
            <a:endParaRPr lang="es-SV" sz="3600" dirty="0" smtClean="0">
              <a:latin typeface="Baskerville Old Face" pitchFamily="18" charset="0"/>
            </a:endParaRPr>
          </a:p>
          <a:p>
            <a:pPr marL="0" indent="0" algn="just">
              <a:buNone/>
            </a:pPr>
            <a:r>
              <a:rPr lang="es-SV" sz="3600" dirty="0">
                <a:latin typeface="Baskerville Old Face" pitchFamily="18" charset="0"/>
              </a:rPr>
              <a:t>Para la salida de</a:t>
            </a:r>
            <a:r>
              <a:rPr lang="es-SV" sz="3600" b="1" dirty="0">
                <a:latin typeface="Baskerville Old Face" pitchFamily="18" charset="0"/>
              </a:rPr>
              <a:t> una niña, niño o adolescente extranjero residente en el país, se </a:t>
            </a:r>
            <a:r>
              <a:rPr lang="es-SV" sz="3600" b="1" dirty="0" smtClean="0">
                <a:latin typeface="Baskerville Old Face" pitchFamily="18" charset="0"/>
              </a:rPr>
              <a:t>requerirá </a:t>
            </a:r>
            <a:r>
              <a:rPr lang="es-SV" sz="3600" dirty="0" smtClean="0">
                <a:latin typeface="Baskerville Old Face" pitchFamily="18" charset="0"/>
              </a:rPr>
              <a:t>del </a:t>
            </a:r>
            <a:r>
              <a:rPr lang="es-SV" sz="3600" dirty="0">
                <a:latin typeface="Baskerville Old Face" pitchFamily="18" charset="0"/>
              </a:rPr>
              <a:t>respectivo permiso del padre, madre, representante legal o de la persona facultada para </a:t>
            </a:r>
            <a:r>
              <a:rPr lang="es-SV" sz="3600" dirty="0" smtClean="0">
                <a:latin typeface="Baskerville Old Face" pitchFamily="18" charset="0"/>
              </a:rPr>
              <a:t>otorgar la </a:t>
            </a:r>
            <a:r>
              <a:rPr lang="es-SV" sz="3600" dirty="0">
                <a:latin typeface="Baskerville Old Face" pitchFamily="18" charset="0"/>
              </a:rPr>
              <a:t>autorización, con quien vive en el país</a:t>
            </a:r>
            <a:r>
              <a:rPr lang="es-SV" sz="3600" dirty="0" smtClean="0">
                <a:latin typeface="Baskerville Old Face" pitchFamily="18" charset="0"/>
              </a:rPr>
              <a:t>.</a:t>
            </a:r>
            <a:endParaRPr lang="es-SV" sz="3600" dirty="0">
              <a:latin typeface="Baskerville Old Face" pitchFamily="18" charset="0"/>
            </a:endParaRPr>
          </a:p>
          <a:p>
            <a:pPr marL="0" indent="0" algn="just">
              <a:buNone/>
            </a:pPr>
            <a:r>
              <a:rPr lang="es-SV" sz="3600" dirty="0">
                <a:latin typeface="Baskerville Old Face" pitchFamily="18" charset="0"/>
              </a:rPr>
              <a:t> En el Reglamento de la presente Ley se establecerá la autorización, requisitos generales </a:t>
            </a:r>
            <a:r>
              <a:rPr lang="es-SV" sz="3600" dirty="0" smtClean="0">
                <a:latin typeface="Baskerville Old Face" pitchFamily="18" charset="0"/>
              </a:rPr>
              <a:t>y específicos</a:t>
            </a:r>
            <a:r>
              <a:rPr lang="es-SV" sz="3600" dirty="0">
                <a:latin typeface="Baskerville Old Face" pitchFamily="18" charset="0"/>
              </a:rPr>
              <a:t>, legitimación y procedimientos de las salidas de las niñas, niños y adolescentes. </a:t>
            </a:r>
          </a:p>
          <a:p>
            <a:endParaRPr lang="es-SV" b="1" dirty="0"/>
          </a:p>
          <a:p>
            <a:endParaRPr lang="es-SV" dirty="0"/>
          </a:p>
        </p:txBody>
      </p:sp>
      <p:pic>
        <p:nvPicPr>
          <p:cNvPr id="5" name="Picture 5" descr="C:\Users\legal2\AppData\Local\Microsoft\Windows\Temporary Internet Files\Content.Outlook\WM4HQT3U\GS_LOGO (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9039" y="108149"/>
            <a:ext cx="2366735" cy="1129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8355222"/>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SV" altLang="es-PA" sz="3600" b="1" dirty="0" smtClean="0">
                <a:solidFill>
                  <a:srgbClr val="2F2B20"/>
                </a:solidFill>
                <a:latin typeface="Baskerville Old Face" pitchFamily="18" charset="0"/>
              </a:rPr>
              <a:t>                Ley </a:t>
            </a:r>
            <a:r>
              <a:rPr lang="es-SV" altLang="es-PA" sz="3600" b="1" dirty="0">
                <a:solidFill>
                  <a:srgbClr val="2F2B20"/>
                </a:solidFill>
                <a:latin typeface="Baskerville Old Face" pitchFamily="18" charset="0"/>
              </a:rPr>
              <a:t>de Migración y de Extranjería.</a:t>
            </a:r>
            <a:endParaRPr lang="es-SV" dirty="0"/>
          </a:p>
        </p:txBody>
      </p:sp>
      <p:sp>
        <p:nvSpPr>
          <p:cNvPr id="3" name="2 Marcador de contenido"/>
          <p:cNvSpPr>
            <a:spLocks noGrp="1"/>
          </p:cNvSpPr>
          <p:nvPr>
            <p:ph idx="1"/>
          </p:nvPr>
        </p:nvSpPr>
        <p:spPr>
          <a:xfrm>
            <a:off x="179512" y="1344065"/>
            <a:ext cx="8712968" cy="4280198"/>
          </a:xfrm>
        </p:spPr>
        <p:txBody>
          <a:bodyPr>
            <a:normAutofit fontScale="40000" lnSpcReduction="20000"/>
          </a:bodyPr>
          <a:lstStyle/>
          <a:p>
            <a:pPr algn="just"/>
            <a:endParaRPr lang="es-SV" sz="4000" b="1" dirty="0">
              <a:latin typeface="Baskerville Old Face" pitchFamily="18" charset="0"/>
            </a:endParaRPr>
          </a:p>
          <a:p>
            <a:pPr marL="0" indent="0" algn="just">
              <a:buNone/>
            </a:pPr>
            <a:r>
              <a:rPr lang="es-SV" sz="4000" b="1" dirty="0">
                <a:latin typeface="Baskerville Old Face" pitchFamily="18" charset="0"/>
              </a:rPr>
              <a:t>Requisitos para Solicitar Alerta Migratoria de Salida</a:t>
            </a:r>
          </a:p>
          <a:p>
            <a:pPr marL="0" indent="0" algn="just">
              <a:buNone/>
            </a:pPr>
            <a:r>
              <a:rPr lang="es-SV" sz="4000" dirty="0" smtClean="0">
                <a:latin typeface="Baskerville Old Face" pitchFamily="18" charset="0"/>
              </a:rPr>
              <a:t>Las </a:t>
            </a:r>
            <a:r>
              <a:rPr lang="es-SV" sz="4000" dirty="0">
                <a:latin typeface="Baskerville Old Face" pitchFamily="18" charset="0"/>
              </a:rPr>
              <a:t>alertas migratorias relativas a las salidas de niñas, niños o </a:t>
            </a:r>
            <a:r>
              <a:rPr lang="es-SV" sz="4000" dirty="0" smtClean="0">
                <a:latin typeface="Baskerville Old Face" pitchFamily="18" charset="0"/>
              </a:rPr>
              <a:t>adolescentes podrán </a:t>
            </a:r>
            <a:r>
              <a:rPr lang="es-SV" sz="4000" dirty="0">
                <a:latin typeface="Baskerville Old Face" pitchFamily="18" charset="0"/>
              </a:rPr>
              <a:t>solicitarse a la Dirección General, por quienes ejerzan la autoridad parental cumpliendo </a:t>
            </a:r>
            <a:r>
              <a:rPr lang="es-SV" sz="4000" dirty="0" smtClean="0">
                <a:latin typeface="Baskerville Old Face" pitchFamily="18" charset="0"/>
              </a:rPr>
              <a:t>los siguientes </a:t>
            </a:r>
            <a:r>
              <a:rPr lang="es-SV" sz="4000" dirty="0">
                <a:latin typeface="Baskerville Old Face" pitchFamily="18" charset="0"/>
              </a:rPr>
              <a:t>requisitos</a:t>
            </a:r>
            <a:r>
              <a:rPr lang="es-SV" sz="4000" dirty="0" smtClean="0">
                <a:latin typeface="Baskerville Old Face" pitchFamily="18" charset="0"/>
              </a:rPr>
              <a:t>:</a:t>
            </a:r>
          </a:p>
          <a:p>
            <a:pPr marL="0" indent="0" algn="just">
              <a:buNone/>
            </a:pPr>
            <a:endParaRPr lang="es-SV" sz="4000" dirty="0">
              <a:latin typeface="Baskerville Old Face" pitchFamily="18" charset="0"/>
            </a:endParaRPr>
          </a:p>
          <a:p>
            <a:pPr marL="0" indent="0" algn="just">
              <a:buNone/>
            </a:pPr>
            <a:r>
              <a:rPr lang="es-SV" sz="4000" dirty="0">
                <a:latin typeface="Baskerville Old Face" pitchFamily="18" charset="0"/>
              </a:rPr>
              <a:t> </a:t>
            </a:r>
            <a:r>
              <a:rPr lang="es-SV" sz="4000" dirty="0" smtClean="0">
                <a:latin typeface="Baskerville Old Face" pitchFamily="18" charset="0"/>
              </a:rPr>
              <a:t>1</a:t>
            </a:r>
            <a:r>
              <a:rPr lang="es-SV" sz="4000" dirty="0">
                <a:latin typeface="Baskerville Old Face" pitchFamily="18" charset="0"/>
              </a:rPr>
              <a:t>) Solicitud escrita del ingreso de una alerta migratoria</a:t>
            </a:r>
            <a:r>
              <a:rPr lang="es-SV" sz="4000" dirty="0" smtClean="0">
                <a:latin typeface="Baskerville Old Face" pitchFamily="18" charset="0"/>
              </a:rPr>
              <a:t>, relacionando el permiso otorgado, la fecha de emisión, la autoridad o notario ante el cual se otorgo. Dicha solicitud deberá </a:t>
            </a:r>
            <a:r>
              <a:rPr lang="es-SV" sz="4000" dirty="0">
                <a:latin typeface="Baskerville Old Face" pitchFamily="18" charset="0"/>
              </a:rPr>
              <a:t>contener además, </a:t>
            </a:r>
            <a:r>
              <a:rPr lang="es-SV" sz="4000" dirty="0" smtClean="0">
                <a:latin typeface="Baskerville Old Face" pitchFamily="18" charset="0"/>
              </a:rPr>
              <a:t>la información </a:t>
            </a:r>
            <a:r>
              <a:rPr lang="es-SV" sz="4000" dirty="0">
                <a:latin typeface="Baskerville Old Face" pitchFamily="18" charset="0"/>
              </a:rPr>
              <a:t>siguiente: Nombre completo de la niña, niño o </a:t>
            </a:r>
            <a:r>
              <a:rPr lang="es-SV" sz="4000" dirty="0" smtClean="0">
                <a:latin typeface="Baskerville Old Face" pitchFamily="18" charset="0"/>
              </a:rPr>
              <a:t>adolescente, nacionalidad</a:t>
            </a:r>
            <a:r>
              <a:rPr lang="es-SV" sz="4000" dirty="0">
                <a:latin typeface="Baskerville Old Face" pitchFamily="18" charset="0"/>
              </a:rPr>
              <a:t>, tipo de documento, número del documento de viaje, fecha </a:t>
            </a:r>
            <a:r>
              <a:rPr lang="es-SV" sz="4000" dirty="0" smtClean="0">
                <a:latin typeface="Baskerville Old Face" pitchFamily="18" charset="0"/>
              </a:rPr>
              <a:t>de nacimiento</a:t>
            </a:r>
            <a:r>
              <a:rPr lang="es-SV" sz="4000" dirty="0">
                <a:latin typeface="Baskerville Old Face" pitchFamily="18" charset="0"/>
              </a:rPr>
              <a:t>, entre otros</a:t>
            </a:r>
            <a:r>
              <a:rPr lang="es-SV" sz="4000" dirty="0" smtClean="0">
                <a:latin typeface="Baskerville Old Face" pitchFamily="18" charset="0"/>
              </a:rPr>
              <a:t>;</a:t>
            </a:r>
          </a:p>
          <a:p>
            <a:pPr marL="0" indent="0" algn="just">
              <a:buNone/>
            </a:pPr>
            <a:r>
              <a:rPr lang="es-SV" sz="4000" dirty="0" smtClean="0">
                <a:latin typeface="Baskerville Old Face" pitchFamily="18" charset="0"/>
              </a:rPr>
              <a:t>2</a:t>
            </a:r>
            <a:r>
              <a:rPr lang="es-SV" sz="4000" dirty="0">
                <a:latin typeface="Baskerville Old Face" pitchFamily="18" charset="0"/>
              </a:rPr>
              <a:t>) Certificación de la partida de nacimiento de la niña, niño o adolescente. En caso de </a:t>
            </a:r>
            <a:r>
              <a:rPr lang="es-SV" sz="4000" dirty="0" smtClean="0">
                <a:latin typeface="Baskerville Old Face" pitchFamily="18" charset="0"/>
              </a:rPr>
              <a:t>personas </a:t>
            </a:r>
            <a:r>
              <a:rPr lang="es-SV" sz="4000" dirty="0">
                <a:latin typeface="Baskerville Old Face" pitchFamily="18" charset="0"/>
              </a:rPr>
              <a:t>extranjeras, se verificará en el registro de residentes; </a:t>
            </a:r>
            <a:r>
              <a:rPr lang="es-SV" sz="4000" dirty="0" smtClean="0">
                <a:latin typeface="Baskerville Old Face" pitchFamily="18" charset="0"/>
              </a:rPr>
              <a:t>y,</a:t>
            </a:r>
          </a:p>
          <a:p>
            <a:pPr marL="0" indent="0" algn="just">
              <a:buNone/>
            </a:pPr>
            <a:r>
              <a:rPr lang="es-SV" sz="4000" dirty="0" smtClean="0">
                <a:latin typeface="Baskerville Old Face" pitchFamily="18" charset="0"/>
              </a:rPr>
              <a:t>3</a:t>
            </a:r>
            <a:r>
              <a:rPr lang="es-SV" sz="4000" dirty="0">
                <a:latin typeface="Baskerville Old Face" pitchFamily="18" charset="0"/>
              </a:rPr>
              <a:t>) Original y copia del Documento Único de Identidad vigente, si los padres son </a:t>
            </a:r>
            <a:r>
              <a:rPr lang="es-SV" sz="4000" dirty="0" smtClean="0">
                <a:latin typeface="Baskerville Old Face" pitchFamily="18" charset="0"/>
              </a:rPr>
              <a:t>salvadoreños </a:t>
            </a:r>
            <a:r>
              <a:rPr lang="es-SV" sz="4000" dirty="0">
                <a:latin typeface="Baskerville Old Face" pitchFamily="18" charset="0"/>
              </a:rPr>
              <a:t>o el pasaporte vigente o carné de residente, si los padres </a:t>
            </a:r>
            <a:r>
              <a:rPr lang="es-SV" sz="4000" dirty="0" smtClean="0">
                <a:latin typeface="Baskerville Old Face" pitchFamily="18" charset="0"/>
              </a:rPr>
              <a:t>son extranjeros</a:t>
            </a:r>
            <a:r>
              <a:rPr lang="es-SV" sz="4000" dirty="0">
                <a:latin typeface="Baskerville Old Face" pitchFamily="18" charset="0"/>
              </a:rPr>
              <a:t>. </a:t>
            </a:r>
          </a:p>
          <a:p>
            <a:pPr marL="0" indent="0" algn="just">
              <a:buNone/>
            </a:pPr>
            <a:r>
              <a:rPr lang="es-SV" sz="4000" dirty="0" smtClean="0">
                <a:latin typeface="Baskerville Old Face" pitchFamily="18" charset="0"/>
              </a:rPr>
              <a:t> </a:t>
            </a:r>
            <a:r>
              <a:rPr lang="es-SV" sz="4000" dirty="0">
                <a:latin typeface="Baskerville Old Face" pitchFamily="18" charset="0"/>
              </a:rPr>
              <a:t>En caso en </a:t>
            </a:r>
            <a:r>
              <a:rPr lang="es-SV" sz="4000" dirty="0" smtClean="0">
                <a:latin typeface="Baskerville Old Face" pitchFamily="18" charset="0"/>
              </a:rPr>
              <a:t>que uno de los padres considere </a:t>
            </a:r>
            <a:r>
              <a:rPr lang="es-SV" sz="4000" dirty="0">
                <a:latin typeface="Baskerville Old Face" pitchFamily="18" charset="0"/>
              </a:rPr>
              <a:t>injustificada la interposición de la </a:t>
            </a:r>
            <a:r>
              <a:rPr lang="es-SV" sz="4000" dirty="0" smtClean="0">
                <a:latin typeface="Baskerville Old Face" pitchFamily="18" charset="0"/>
              </a:rPr>
              <a:t>alerta migratoria </a:t>
            </a:r>
            <a:r>
              <a:rPr lang="es-SV" sz="4000" dirty="0">
                <a:latin typeface="Baskerville Old Face" pitchFamily="18" charset="0"/>
              </a:rPr>
              <a:t>procederá según lo establece la Ley de Protección Integral de la Niñez y Adolescencia. </a:t>
            </a:r>
            <a:r>
              <a:rPr lang="es-SV" sz="4000" dirty="0" smtClean="0">
                <a:latin typeface="Baskerville Old Face" pitchFamily="18" charset="0"/>
              </a:rPr>
              <a:t>(Proceso Abreviado)</a:t>
            </a:r>
            <a:endParaRPr lang="es-SV" sz="4000" dirty="0">
              <a:latin typeface="Baskerville Old Face" pitchFamily="18" charset="0"/>
            </a:endParaRPr>
          </a:p>
          <a:p>
            <a:endParaRPr lang="es-SV" sz="4000" dirty="0"/>
          </a:p>
          <a:p>
            <a:pPr marL="0" indent="0">
              <a:buNone/>
            </a:pPr>
            <a:endParaRPr lang="es-SV" dirty="0"/>
          </a:p>
        </p:txBody>
      </p:sp>
      <p:pic>
        <p:nvPicPr>
          <p:cNvPr id="5" name="Picture 5" descr="C:\Users\legal2\AppData\Local\Microsoft\Windows\Temporary Internet Files\Content.Outlook\WM4HQT3U\GS_LOGO (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9039" y="108149"/>
            <a:ext cx="2366735" cy="1129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6701681"/>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SV" altLang="es-PA" sz="3600" b="1" dirty="0" smtClean="0">
                <a:solidFill>
                  <a:srgbClr val="2F2B20"/>
                </a:solidFill>
                <a:latin typeface="Baskerville Old Face" pitchFamily="18" charset="0"/>
              </a:rPr>
              <a:t>                     Ley </a:t>
            </a:r>
            <a:r>
              <a:rPr lang="es-SV" altLang="es-PA" sz="3600" b="1" dirty="0">
                <a:solidFill>
                  <a:srgbClr val="2F2B20"/>
                </a:solidFill>
                <a:latin typeface="Baskerville Old Face" pitchFamily="18" charset="0"/>
              </a:rPr>
              <a:t>de Migración y de Extranjería.</a:t>
            </a:r>
            <a:endParaRPr lang="es-SV" dirty="0"/>
          </a:p>
        </p:txBody>
      </p:sp>
      <p:sp>
        <p:nvSpPr>
          <p:cNvPr id="3" name="2 Marcador de contenido"/>
          <p:cNvSpPr>
            <a:spLocks noGrp="1"/>
          </p:cNvSpPr>
          <p:nvPr>
            <p:ph idx="1"/>
          </p:nvPr>
        </p:nvSpPr>
        <p:spPr/>
        <p:txBody>
          <a:bodyPr>
            <a:normAutofit fontScale="70000" lnSpcReduction="20000"/>
          </a:bodyPr>
          <a:lstStyle/>
          <a:p>
            <a:pPr marL="0" indent="0">
              <a:buNone/>
            </a:pPr>
            <a:r>
              <a:rPr lang="es-SV" b="1" dirty="0" smtClean="0">
                <a:latin typeface="Baskerville Old Face" pitchFamily="18" charset="0"/>
              </a:rPr>
              <a:t>Turista</a:t>
            </a:r>
          </a:p>
          <a:p>
            <a:pPr marL="0" indent="0" algn="just">
              <a:buNone/>
            </a:pPr>
            <a:endParaRPr lang="es-SV" b="1" dirty="0">
              <a:latin typeface="Baskerville Old Face" pitchFamily="18" charset="0"/>
            </a:endParaRPr>
          </a:p>
          <a:p>
            <a:pPr marL="0" indent="0" algn="just">
              <a:buNone/>
            </a:pPr>
            <a:r>
              <a:rPr lang="es-SV" dirty="0" smtClean="0">
                <a:latin typeface="Baskerville Old Face" pitchFamily="18" charset="0"/>
              </a:rPr>
              <a:t>Para </a:t>
            </a:r>
            <a:r>
              <a:rPr lang="es-SV" dirty="0">
                <a:latin typeface="Baskerville Old Face" pitchFamily="18" charset="0"/>
              </a:rPr>
              <a:t>efectos migratorios se consideran turistas las personas que ingresen al </a:t>
            </a:r>
            <a:r>
              <a:rPr lang="es-SV" dirty="0" smtClean="0">
                <a:latin typeface="Baskerville Old Face" pitchFamily="18" charset="0"/>
              </a:rPr>
              <a:t>país con </a:t>
            </a:r>
            <a:r>
              <a:rPr lang="es-SV" dirty="0">
                <a:latin typeface="Baskerville Old Face" pitchFamily="18" charset="0"/>
              </a:rPr>
              <a:t>fines recreativos, científicos, familiares o religiosos, que permanezcan en el territorio </a:t>
            </a:r>
            <a:r>
              <a:rPr lang="es-SV" dirty="0" smtClean="0">
                <a:latin typeface="Baskerville Old Face" pitchFamily="18" charset="0"/>
              </a:rPr>
              <a:t>nacional hasta </a:t>
            </a:r>
            <a:r>
              <a:rPr lang="es-SV" dirty="0">
                <a:latin typeface="Baskerville Old Face" pitchFamily="18" charset="0"/>
              </a:rPr>
              <a:t>un máximo de </a:t>
            </a:r>
            <a:r>
              <a:rPr lang="es-SV" b="1" dirty="0">
                <a:latin typeface="Baskerville Old Face" pitchFamily="18" charset="0"/>
              </a:rPr>
              <a:t>noventa días calendario, </a:t>
            </a:r>
            <a:r>
              <a:rPr lang="es-SV" dirty="0">
                <a:latin typeface="Baskerville Old Face" pitchFamily="18" charset="0"/>
              </a:rPr>
              <a:t>sin propósito o ánimo de residir temporal </a:t>
            </a:r>
            <a:r>
              <a:rPr lang="es-SV" dirty="0" smtClean="0">
                <a:latin typeface="Baskerville Old Face" pitchFamily="18" charset="0"/>
              </a:rPr>
              <a:t>o permanentemente</a:t>
            </a:r>
            <a:r>
              <a:rPr lang="es-SV" dirty="0">
                <a:latin typeface="Baskerville Old Face" pitchFamily="18" charset="0"/>
              </a:rPr>
              <a:t>, ni con fines laborales, académicos o comerciales</a:t>
            </a:r>
            <a:r>
              <a:rPr lang="es-SV" dirty="0" smtClean="0">
                <a:latin typeface="Baskerville Old Face" pitchFamily="18" charset="0"/>
              </a:rPr>
              <a:t>.</a:t>
            </a:r>
          </a:p>
          <a:p>
            <a:pPr marL="0" indent="0" algn="just">
              <a:buNone/>
            </a:pPr>
            <a:r>
              <a:rPr lang="es-SV" dirty="0" smtClean="0">
                <a:latin typeface="Baskerville Old Face" pitchFamily="18" charset="0"/>
              </a:rPr>
              <a:t>En este caso podrá concederse una prorroga al turista hasta por un periodo </a:t>
            </a:r>
            <a:r>
              <a:rPr lang="es-SV" b="1" dirty="0" smtClean="0">
                <a:latin typeface="Baskerville Old Face" pitchFamily="18" charset="0"/>
              </a:rPr>
              <a:t>de noventa días, siempre y cuando se solicite con cinco días de anticipación a la expiración del periodo inicialmente otorgado</a:t>
            </a:r>
            <a:r>
              <a:rPr lang="es-SV" dirty="0" smtClean="0">
                <a:latin typeface="Baskerville Old Face" pitchFamily="18" charset="0"/>
              </a:rPr>
              <a:t>, demostrando un propósito razonable de su estadía en el país. </a:t>
            </a:r>
            <a:endParaRPr lang="es-SV" dirty="0">
              <a:latin typeface="Baskerville Old Face" pitchFamily="18" charset="0"/>
            </a:endParaRPr>
          </a:p>
          <a:p>
            <a:endParaRPr lang="es-SV" b="1" dirty="0"/>
          </a:p>
          <a:p>
            <a:endParaRPr lang="es-SV" dirty="0"/>
          </a:p>
        </p:txBody>
      </p:sp>
      <p:pic>
        <p:nvPicPr>
          <p:cNvPr id="5" name="Picture 5" descr="C:\Users\legal2\AppData\Local\Microsoft\Windows\Temporary Internet Files\Content.Outlook\WM4HQT3U\GS_LOGO (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9039" y="108150"/>
            <a:ext cx="2112895" cy="10081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2915695"/>
      </p:ext>
    </p:extLst>
  </p:cSld>
  <p:clrMapOvr>
    <a:masterClrMapping/>
  </p:clrMapOvr>
  <p:transition spd="slow">
    <p:wheel spokes="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SV" altLang="es-PA" sz="3600" b="1" dirty="0" smtClean="0">
                <a:solidFill>
                  <a:srgbClr val="2F2B20"/>
                </a:solidFill>
                <a:latin typeface="Baskerville Old Face" pitchFamily="18" charset="0"/>
              </a:rPr>
              <a:t>                  Ley </a:t>
            </a:r>
            <a:r>
              <a:rPr lang="es-SV" altLang="es-PA" sz="3600" b="1" dirty="0">
                <a:solidFill>
                  <a:srgbClr val="2F2B20"/>
                </a:solidFill>
                <a:latin typeface="Baskerville Old Face" pitchFamily="18" charset="0"/>
              </a:rPr>
              <a:t>de Migración y de Extranjería.</a:t>
            </a:r>
            <a:endParaRPr lang="es-SV" dirty="0"/>
          </a:p>
        </p:txBody>
      </p:sp>
      <p:sp>
        <p:nvSpPr>
          <p:cNvPr id="3" name="2 Marcador de contenido"/>
          <p:cNvSpPr>
            <a:spLocks noGrp="1"/>
          </p:cNvSpPr>
          <p:nvPr>
            <p:ph idx="1"/>
          </p:nvPr>
        </p:nvSpPr>
        <p:spPr/>
        <p:txBody>
          <a:bodyPr>
            <a:normAutofit fontScale="70000" lnSpcReduction="20000"/>
          </a:bodyPr>
          <a:lstStyle/>
          <a:p>
            <a:endParaRPr lang="es-SV" sz="3400" b="1" dirty="0">
              <a:latin typeface="Baskerville Old Face" pitchFamily="18" charset="0"/>
            </a:endParaRPr>
          </a:p>
          <a:p>
            <a:pPr marL="0" indent="0">
              <a:buNone/>
            </a:pPr>
            <a:r>
              <a:rPr lang="es-SV" sz="3400" b="1" dirty="0">
                <a:latin typeface="Baskerville Old Face" pitchFamily="18" charset="0"/>
              </a:rPr>
              <a:t>Personas  Extranjeras de Negocio</a:t>
            </a:r>
          </a:p>
          <a:p>
            <a:pPr marL="0" indent="0">
              <a:buNone/>
            </a:pPr>
            <a:endParaRPr lang="es-SV" sz="3400" b="1" dirty="0">
              <a:latin typeface="Baskerville Old Face" pitchFamily="18" charset="0"/>
            </a:endParaRPr>
          </a:p>
          <a:p>
            <a:pPr marL="0" indent="0" algn="just">
              <a:buNone/>
            </a:pPr>
            <a:r>
              <a:rPr lang="es-SV" sz="3400" b="1" dirty="0">
                <a:latin typeface="Baskerville Old Face" pitchFamily="18" charset="0"/>
              </a:rPr>
              <a:t>Art.89.- </a:t>
            </a:r>
            <a:r>
              <a:rPr lang="es-SV" sz="3400" dirty="0">
                <a:latin typeface="Baskerville Old Face" pitchFamily="18" charset="0"/>
              </a:rPr>
              <a:t>Para efectos migratorios se consideran  personas extranjeras  de negocio a  </a:t>
            </a:r>
            <a:r>
              <a:rPr lang="es-SV" sz="3400" dirty="0" smtClean="0">
                <a:latin typeface="Baskerville Old Face" pitchFamily="18" charset="0"/>
              </a:rPr>
              <a:t>quienes tengan </a:t>
            </a:r>
            <a:r>
              <a:rPr lang="es-SV" sz="3400" dirty="0">
                <a:latin typeface="Baskerville Old Face" pitchFamily="18" charset="0"/>
              </a:rPr>
              <a:t>la calidad de presidente, miembros de junta directiva, representante legal, accionista de </a:t>
            </a:r>
            <a:r>
              <a:rPr lang="es-SV" sz="3400" dirty="0" smtClean="0">
                <a:latin typeface="Baskerville Old Face" pitchFamily="18" charset="0"/>
              </a:rPr>
              <a:t>una sociedad </a:t>
            </a:r>
            <a:r>
              <a:rPr lang="es-SV" sz="3400" dirty="0">
                <a:latin typeface="Baskerville Old Face" pitchFamily="18" charset="0"/>
              </a:rPr>
              <a:t>mercantil; titular o gerente general de una empresa que ingrese  al país con la </a:t>
            </a:r>
            <a:r>
              <a:rPr lang="es-SV" sz="3400" dirty="0" smtClean="0">
                <a:latin typeface="Baskerville Old Face" pitchFamily="18" charset="0"/>
              </a:rPr>
              <a:t>finalidad de </a:t>
            </a:r>
            <a:r>
              <a:rPr lang="es-SV" sz="3400" dirty="0">
                <a:latin typeface="Baskerville Old Face" pitchFamily="18" charset="0"/>
              </a:rPr>
              <a:t>realizar actividades de promoción o </a:t>
            </a:r>
            <a:r>
              <a:rPr lang="es-SV" sz="3400" dirty="0" smtClean="0">
                <a:latin typeface="Baskerville Old Face" pitchFamily="18" charset="0"/>
              </a:rPr>
              <a:t>identificación </a:t>
            </a:r>
            <a:r>
              <a:rPr lang="es-SV" sz="3400" dirty="0">
                <a:latin typeface="Baskerville Old Face" pitchFamily="18" charset="0"/>
              </a:rPr>
              <a:t>de oportunidades de inversión en las áreas </a:t>
            </a:r>
            <a:r>
              <a:rPr lang="es-SV" sz="3400" dirty="0" smtClean="0">
                <a:latin typeface="Baskerville Old Face" pitchFamily="18" charset="0"/>
              </a:rPr>
              <a:t>de, </a:t>
            </a:r>
            <a:r>
              <a:rPr lang="es-SV" sz="3400" dirty="0">
                <a:latin typeface="Baskerville Old Face" pitchFamily="18" charset="0"/>
              </a:rPr>
              <a:t>industria, comercio, turismo, proveedores de bienes o servicios o cualquier </a:t>
            </a:r>
            <a:r>
              <a:rPr lang="es-SV" sz="3400" dirty="0" smtClean="0">
                <a:latin typeface="Baskerville Old Face" pitchFamily="18" charset="0"/>
              </a:rPr>
              <a:t>actividad económica lícita</a:t>
            </a:r>
            <a:r>
              <a:rPr lang="es-SV" sz="3400" dirty="0">
                <a:latin typeface="Baskerville Old Face" pitchFamily="18" charset="0"/>
              </a:rPr>
              <a:t>. </a:t>
            </a:r>
          </a:p>
          <a:p>
            <a:pPr marL="0" indent="0">
              <a:buNone/>
            </a:pPr>
            <a:endParaRPr lang="es-SV" b="1" dirty="0"/>
          </a:p>
          <a:p>
            <a:endParaRPr lang="es-SV" dirty="0"/>
          </a:p>
        </p:txBody>
      </p:sp>
      <p:pic>
        <p:nvPicPr>
          <p:cNvPr id="5" name="Picture 5" descr="C:\Users\legal2\AppData\Local\Microsoft\Windows\Temporary Internet Files\Content.Outlook\WM4HQT3U\GS_LOGO (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9039" y="108149"/>
            <a:ext cx="2366735" cy="1129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7239679"/>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SV" altLang="es-PA" sz="3600" b="1" dirty="0" smtClean="0">
                <a:solidFill>
                  <a:srgbClr val="2F2B20"/>
                </a:solidFill>
                <a:latin typeface="Baskerville Old Face" pitchFamily="18" charset="0"/>
              </a:rPr>
              <a:t>                 Ley </a:t>
            </a:r>
            <a:r>
              <a:rPr lang="es-SV" altLang="es-PA" sz="3600" b="1" dirty="0">
                <a:solidFill>
                  <a:srgbClr val="2F2B20"/>
                </a:solidFill>
                <a:latin typeface="Baskerville Old Face" pitchFamily="18" charset="0"/>
              </a:rPr>
              <a:t>de Migración y de Extranjería.</a:t>
            </a:r>
            <a:endParaRPr lang="es-SV" dirty="0"/>
          </a:p>
        </p:txBody>
      </p:sp>
      <p:sp>
        <p:nvSpPr>
          <p:cNvPr id="3" name="2 Marcador de contenido"/>
          <p:cNvSpPr>
            <a:spLocks noGrp="1"/>
          </p:cNvSpPr>
          <p:nvPr>
            <p:ph idx="1"/>
          </p:nvPr>
        </p:nvSpPr>
        <p:spPr>
          <a:xfrm>
            <a:off x="251520" y="1394620"/>
            <a:ext cx="8435280" cy="4355157"/>
          </a:xfrm>
        </p:spPr>
        <p:txBody>
          <a:bodyPr>
            <a:normAutofit fontScale="70000" lnSpcReduction="20000"/>
          </a:bodyPr>
          <a:lstStyle/>
          <a:p>
            <a:pPr marL="0" indent="0" algn="just">
              <a:buNone/>
            </a:pPr>
            <a:r>
              <a:rPr lang="es-SV" sz="2600" b="1" dirty="0" smtClean="0">
                <a:latin typeface="Baskerville Old Face" pitchFamily="18" charset="0"/>
              </a:rPr>
              <a:t>Personas Extranjeras Inversionistas </a:t>
            </a:r>
          </a:p>
          <a:p>
            <a:pPr marL="0" indent="0" algn="just">
              <a:buNone/>
            </a:pPr>
            <a:r>
              <a:rPr lang="es-SV" sz="2600" dirty="0">
                <a:latin typeface="Baskerville Old Face" pitchFamily="18" charset="0"/>
              </a:rPr>
              <a:t> Art. 90.- Para efectos migratorios se consideran inversionista toda persona extranjera </a:t>
            </a:r>
            <a:r>
              <a:rPr lang="es-SV" sz="2600" dirty="0" smtClean="0">
                <a:latin typeface="Baskerville Old Face" pitchFamily="18" charset="0"/>
              </a:rPr>
              <a:t>que tenga </a:t>
            </a:r>
            <a:r>
              <a:rPr lang="es-SV" sz="2600" dirty="0">
                <a:latin typeface="Baskerville Old Face" pitchFamily="18" charset="0"/>
              </a:rPr>
              <a:t>la calidad de presidente, miembros de junta </a:t>
            </a:r>
            <a:r>
              <a:rPr lang="es-SV" sz="2600" dirty="0" smtClean="0">
                <a:latin typeface="Baskerville Old Face" pitchFamily="18" charset="0"/>
              </a:rPr>
              <a:t>directiva</a:t>
            </a:r>
            <a:r>
              <a:rPr lang="es-SV" sz="2600" dirty="0">
                <a:latin typeface="Baskerville Old Face" pitchFamily="18" charset="0"/>
              </a:rPr>
              <a:t>, representante legal, accionista de </a:t>
            </a:r>
            <a:r>
              <a:rPr lang="es-SV" sz="2600" dirty="0" smtClean="0">
                <a:latin typeface="Baskerville Old Face" pitchFamily="18" charset="0"/>
              </a:rPr>
              <a:t>una sociedad </a:t>
            </a:r>
            <a:r>
              <a:rPr lang="es-SV" sz="2600" dirty="0">
                <a:latin typeface="Baskerville Old Face" pitchFamily="18" charset="0"/>
              </a:rPr>
              <a:t>mercantil legalmente establecida en el territorio salvadoreño; titulares o  </a:t>
            </a:r>
            <a:r>
              <a:rPr lang="es-SV" sz="2600" dirty="0" smtClean="0">
                <a:latin typeface="Baskerville Old Face" pitchFamily="18" charset="0"/>
              </a:rPr>
              <a:t>gerentes generales </a:t>
            </a:r>
            <a:r>
              <a:rPr lang="es-SV" sz="2600" dirty="0">
                <a:latin typeface="Baskerville Old Face" pitchFamily="18" charset="0"/>
              </a:rPr>
              <a:t>de una empresa que tiene una inversión activa en el país atendiendo a lo establecido </a:t>
            </a:r>
            <a:r>
              <a:rPr lang="es-SV" sz="2600" dirty="0" smtClean="0">
                <a:latin typeface="Baskerville Old Face" pitchFamily="18" charset="0"/>
              </a:rPr>
              <a:t>en la </a:t>
            </a:r>
            <a:r>
              <a:rPr lang="es-SV" sz="2600" dirty="0">
                <a:latin typeface="Baskerville Old Face" pitchFamily="18" charset="0"/>
              </a:rPr>
              <a:t>Ley de Inversiones.</a:t>
            </a:r>
            <a:r>
              <a:rPr lang="es-SV" sz="2600" b="1" dirty="0">
                <a:latin typeface="Baskerville Old Face" pitchFamily="18" charset="0"/>
              </a:rPr>
              <a:t> </a:t>
            </a:r>
            <a:r>
              <a:rPr lang="es-SV" sz="2600" b="1" dirty="0" smtClean="0">
                <a:latin typeface="Baskerville Old Face" pitchFamily="18" charset="0"/>
              </a:rPr>
              <a:t> </a:t>
            </a:r>
            <a:endParaRPr lang="es-SV" sz="2800" dirty="0">
              <a:solidFill>
                <a:srgbClr val="FF0000"/>
              </a:solidFill>
            </a:endParaRPr>
          </a:p>
          <a:p>
            <a:pPr marL="0" indent="0" algn="just">
              <a:buNone/>
            </a:pPr>
            <a:r>
              <a:rPr lang="es-SV" sz="2900" b="1" dirty="0">
                <a:latin typeface="Baskerville Old Face" pitchFamily="18" charset="0"/>
              </a:rPr>
              <a:t>Representantes Comerciales</a:t>
            </a:r>
          </a:p>
          <a:p>
            <a:pPr marL="0" indent="0" algn="just">
              <a:buNone/>
            </a:pPr>
            <a:r>
              <a:rPr lang="es-SV" sz="2900" dirty="0" smtClean="0">
                <a:latin typeface="Baskerville Old Face" pitchFamily="18" charset="0"/>
              </a:rPr>
              <a:t> </a:t>
            </a:r>
            <a:r>
              <a:rPr lang="es-SV" sz="2900" dirty="0">
                <a:latin typeface="Baskerville Old Face" pitchFamily="18" charset="0"/>
              </a:rPr>
              <a:t>Art. 91.- Para efectos migratorios se considera representante comercial a toda </a:t>
            </a:r>
            <a:r>
              <a:rPr lang="es-SV" sz="2900" dirty="0" smtClean="0">
                <a:latin typeface="Baskerville Old Face" pitchFamily="18" charset="0"/>
              </a:rPr>
              <a:t>persona extranjera </a:t>
            </a:r>
            <a:r>
              <a:rPr lang="es-SV" sz="2900" dirty="0">
                <a:latin typeface="Baskerville Old Face" pitchFamily="18" charset="0"/>
              </a:rPr>
              <a:t>que ingrese y permanezca temporalmente en calidad de jefe directivo para supervisar </a:t>
            </a:r>
            <a:r>
              <a:rPr lang="es-SV" sz="2900" dirty="0" smtClean="0">
                <a:latin typeface="Baskerville Old Face" pitchFamily="18" charset="0"/>
              </a:rPr>
              <a:t>o capacitar </a:t>
            </a:r>
            <a:r>
              <a:rPr lang="es-SV" sz="2900" dirty="0">
                <a:latin typeface="Baskerville Old Face" pitchFamily="18" charset="0"/>
              </a:rPr>
              <a:t>a empleados de una empresa legalmente constituida en el territorio </a:t>
            </a:r>
            <a:r>
              <a:rPr lang="es-SV" sz="2900" dirty="0" smtClean="0">
                <a:latin typeface="Baskerville Old Face" pitchFamily="18" charset="0"/>
              </a:rPr>
              <a:t>salvadoreño. Asimismo </a:t>
            </a:r>
            <a:r>
              <a:rPr lang="es-SV" sz="2900" dirty="0">
                <a:latin typeface="Baskerville Old Face" pitchFamily="18" charset="0"/>
              </a:rPr>
              <a:t>aquellos que ingresen para atender asuntos especializados, agentes viajeros, </a:t>
            </a:r>
            <a:r>
              <a:rPr lang="es-SV" sz="2900" dirty="0" smtClean="0">
                <a:latin typeface="Baskerville Old Face" pitchFamily="18" charset="0"/>
              </a:rPr>
              <a:t>delegados comerciales</a:t>
            </a:r>
            <a:r>
              <a:rPr lang="es-SV" sz="2900" dirty="0">
                <a:latin typeface="Baskerville Old Face" pitchFamily="18" charset="0"/>
              </a:rPr>
              <a:t>, soporte técnicos, supervisor y auditor excepcionalmente </a:t>
            </a:r>
            <a:r>
              <a:rPr lang="es-SV" sz="2900" dirty="0" smtClean="0">
                <a:latin typeface="Baskerville Old Face" pitchFamily="18" charset="0"/>
              </a:rPr>
              <a:t>vinculados </a:t>
            </a:r>
            <a:r>
              <a:rPr lang="es-SV" sz="2900" dirty="0">
                <a:latin typeface="Baskerville Old Face" pitchFamily="18" charset="0"/>
              </a:rPr>
              <a:t>a las </a:t>
            </a:r>
            <a:r>
              <a:rPr lang="es-SV" sz="2900" dirty="0" smtClean="0">
                <a:latin typeface="Baskerville Old Face" pitchFamily="18" charset="0"/>
              </a:rPr>
              <a:t>actividades de </a:t>
            </a:r>
            <a:r>
              <a:rPr lang="es-SV" sz="2900" dirty="0">
                <a:latin typeface="Baskerville Old Face" pitchFamily="18" charset="0"/>
              </a:rPr>
              <a:t>la empresa o sociedad radicadas en El Salvador. </a:t>
            </a:r>
            <a:endParaRPr lang="es-SV" sz="2800" b="1" dirty="0"/>
          </a:p>
          <a:p>
            <a:pPr algn="just"/>
            <a:endParaRPr lang="es-SV" sz="2600" b="1" dirty="0">
              <a:latin typeface="Baskerville Old Face" pitchFamily="18" charset="0"/>
            </a:endParaRPr>
          </a:p>
          <a:p>
            <a:endParaRPr lang="es-SV" dirty="0"/>
          </a:p>
          <a:p>
            <a:endParaRPr lang="es-SV" dirty="0"/>
          </a:p>
          <a:p>
            <a:endParaRPr lang="es-SV" dirty="0"/>
          </a:p>
        </p:txBody>
      </p:sp>
      <p:pic>
        <p:nvPicPr>
          <p:cNvPr id="5" name="Picture 5" descr="C:\Users\legal2\AppData\Local\Microsoft\Windows\Temporary Internet Files\Content.Outlook\WM4HQT3U\GS_LOGO (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9039" y="108149"/>
            <a:ext cx="2366735" cy="1129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8784835"/>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60373"/>
            <a:ext cx="8229600" cy="996156"/>
          </a:xfrm>
        </p:spPr>
        <p:txBody>
          <a:bodyPr>
            <a:normAutofit fontScale="90000"/>
          </a:bodyPr>
          <a:lstStyle/>
          <a:p>
            <a:r>
              <a:rPr lang="es-SV" altLang="es-PA" sz="3600" b="1" dirty="0" smtClean="0">
                <a:solidFill>
                  <a:srgbClr val="2F2B20"/>
                </a:solidFill>
                <a:latin typeface="Baskerville Old Face" pitchFamily="18" charset="0"/>
              </a:rPr>
              <a:t>                    Ley </a:t>
            </a:r>
            <a:r>
              <a:rPr lang="es-SV" altLang="es-PA" sz="3600" b="1" dirty="0">
                <a:solidFill>
                  <a:srgbClr val="2F2B20"/>
                </a:solidFill>
                <a:latin typeface="Baskerville Old Face" pitchFamily="18" charset="0"/>
              </a:rPr>
              <a:t>de Migración y de Extranjería.</a:t>
            </a:r>
            <a:endParaRPr lang="es-SV" dirty="0"/>
          </a:p>
        </p:txBody>
      </p:sp>
      <p:sp>
        <p:nvSpPr>
          <p:cNvPr id="3" name="2 Marcador de contenido"/>
          <p:cNvSpPr>
            <a:spLocks noGrp="1"/>
          </p:cNvSpPr>
          <p:nvPr>
            <p:ph idx="1"/>
          </p:nvPr>
        </p:nvSpPr>
        <p:spPr>
          <a:xfrm>
            <a:off x="199039" y="1272980"/>
            <a:ext cx="8435280" cy="4256332"/>
          </a:xfrm>
        </p:spPr>
        <p:txBody>
          <a:bodyPr>
            <a:normAutofit fontScale="70000" lnSpcReduction="20000"/>
          </a:bodyPr>
          <a:lstStyle/>
          <a:p>
            <a:pPr marL="0" indent="0" algn="just">
              <a:buNone/>
            </a:pPr>
            <a:r>
              <a:rPr lang="es-SV" b="1" dirty="0" smtClean="0">
                <a:latin typeface="Baskerville Old Face" pitchFamily="18" charset="0"/>
              </a:rPr>
              <a:t>Visa</a:t>
            </a:r>
            <a:r>
              <a:rPr lang="es-SV" b="1" dirty="0">
                <a:latin typeface="Baskerville Old Face" pitchFamily="18" charset="0"/>
              </a:rPr>
              <a:t>, Carnet de Viajero Frecuente o Permiso Especial </a:t>
            </a:r>
          </a:p>
          <a:p>
            <a:pPr marL="0" indent="0" algn="just">
              <a:buNone/>
            </a:pPr>
            <a:r>
              <a:rPr lang="es-SV" dirty="0" smtClean="0">
                <a:latin typeface="Baskerville Old Face" pitchFamily="18" charset="0"/>
              </a:rPr>
              <a:t> </a:t>
            </a:r>
            <a:r>
              <a:rPr lang="es-SV" dirty="0">
                <a:latin typeface="Baskerville Old Face" pitchFamily="18" charset="0"/>
              </a:rPr>
              <a:t>Art. 92.- El otorgamiento de la visa, carnet de viajero frecuente  o permiso especial </a:t>
            </a:r>
            <a:r>
              <a:rPr lang="es-SV" dirty="0" smtClean="0">
                <a:latin typeface="Baskerville Old Face" pitchFamily="18" charset="0"/>
              </a:rPr>
              <a:t>de inversionista</a:t>
            </a:r>
            <a:r>
              <a:rPr lang="es-SV" dirty="0">
                <a:latin typeface="Baskerville Old Face" pitchFamily="18" charset="0"/>
              </a:rPr>
              <a:t>, de negocio o representante comercial, </a:t>
            </a:r>
            <a:r>
              <a:rPr lang="es-SV" b="1" dirty="0">
                <a:latin typeface="Baskerville Old Face" pitchFamily="18" charset="0"/>
              </a:rPr>
              <a:t>no otorga la residencia temporal o definitiva </a:t>
            </a:r>
            <a:r>
              <a:rPr lang="es-SV" b="1" dirty="0" smtClean="0">
                <a:latin typeface="Baskerville Old Face" pitchFamily="18" charset="0"/>
              </a:rPr>
              <a:t>en el </a:t>
            </a:r>
            <a:r>
              <a:rPr lang="es-SV" b="1" dirty="0">
                <a:latin typeface="Baskerville Old Face" pitchFamily="18" charset="0"/>
              </a:rPr>
              <a:t>país, solo permite ingresar al país para los propósitos establecidos en los artículos precedentes. </a:t>
            </a:r>
          </a:p>
          <a:p>
            <a:pPr marL="0" indent="0" algn="just">
              <a:buNone/>
            </a:pPr>
            <a:endParaRPr lang="es-SV" b="1" dirty="0" smtClean="0">
              <a:latin typeface="Baskerville Old Face" pitchFamily="18" charset="0"/>
            </a:endParaRPr>
          </a:p>
          <a:p>
            <a:pPr marL="0" indent="0" algn="just">
              <a:buNone/>
            </a:pPr>
            <a:r>
              <a:rPr lang="es-SV" b="1" dirty="0" smtClean="0">
                <a:latin typeface="Baskerville Old Face" pitchFamily="18" charset="0"/>
              </a:rPr>
              <a:t>Plazo </a:t>
            </a:r>
            <a:r>
              <a:rPr lang="es-SV" b="1" dirty="0">
                <a:latin typeface="Baskerville Old Face" pitchFamily="18" charset="0"/>
              </a:rPr>
              <a:t>de Permanencia para Inversionistas, Personas de Negocios o </a:t>
            </a:r>
            <a:r>
              <a:rPr lang="es-SV" b="1" dirty="0" smtClean="0">
                <a:latin typeface="Baskerville Old Face" pitchFamily="18" charset="0"/>
              </a:rPr>
              <a:t>Representantes Comerciales</a:t>
            </a:r>
            <a:endParaRPr lang="es-SV" b="1" dirty="0">
              <a:latin typeface="Baskerville Old Face" pitchFamily="18" charset="0"/>
            </a:endParaRPr>
          </a:p>
          <a:p>
            <a:pPr marL="0" indent="0" algn="just">
              <a:buNone/>
            </a:pPr>
            <a:r>
              <a:rPr lang="es-SV" dirty="0" smtClean="0">
                <a:latin typeface="Baskerville Old Face" pitchFamily="18" charset="0"/>
              </a:rPr>
              <a:t>Art</a:t>
            </a:r>
            <a:r>
              <a:rPr lang="es-SV" dirty="0">
                <a:latin typeface="Baskerville Old Face" pitchFamily="18" charset="0"/>
              </a:rPr>
              <a:t>. 93.-</a:t>
            </a:r>
            <a:r>
              <a:rPr lang="es-SV" b="1" dirty="0">
                <a:latin typeface="Baskerville Old Face" pitchFamily="18" charset="0"/>
              </a:rPr>
              <a:t> </a:t>
            </a:r>
            <a:r>
              <a:rPr lang="es-SV" dirty="0">
                <a:latin typeface="Baskerville Old Face" pitchFamily="18" charset="0"/>
              </a:rPr>
              <a:t>La persona inversionista o de negocio y los representantes comerciales </a:t>
            </a:r>
            <a:r>
              <a:rPr lang="es-SV" dirty="0" smtClean="0">
                <a:latin typeface="Baskerville Old Face" pitchFamily="18" charset="0"/>
              </a:rPr>
              <a:t>que ingresan </a:t>
            </a:r>
            <a:r>
              <a:rPr lang="es-SV" dirty="0">
                <a:latin typeface="Baskerville Old Face" pitchFamily="18" charset="0"/>
              </a:rPr>
              <a:t>para atender asuntos especializados o excepcionales vinculados a </a:t>
            </a:r>
            <a:r>
              <a:rPr lang="es-SV" dirty="0" smtClean="0">
                <a:latin typeface="Baskerville Old Face" pitchFamily="18" charset="0"/>
              </a:rPr>
              <a:t>las actividades </a:t>
            </a:r>
            <a:r>
              <a:rPr lang="es-SV" dirty="0">
                <a:latin typeface="Baskerville Old Face" pitchFamily="18" charset="0"/>
              </a:rPr>
              <a:t>de </a:t>
            </a:r>
            <a:r>
              <a:rPr lang="es-SV" dirty="0" smtClean="0">
                <a:latin typeface="Baskerville Old Face" pitchFamily="18" charset="0"/>
              </a:rPr>
              <a:t>la empresa </a:t>
            </a:r>
            <a:r>
              <a:rPr lang="es-SV" dirty="0">
                <a:latin typeface="Baskerville Old Face" pitchFamily="18" charset="0"/>
              </a:rPr>
              <a:t>o sociedad radicadas en El Salvador, solo podrá dedicarse a las actividades según la </a:t>
            </a:r>
            <a:r>
              <a:rPr lang="es-SV" dirty="0" smtClean="0">
                <a:latin typeface="Baskerville Old Face" pitchFamily="18" charset="0"/>
              </a:rPr>
              <a:t>sub categoría </a:t>
            </a:r>
            <a:r>
              <a:rPr lang="es-SV" dirty="0">
                <a:latin typeface="Baskerville Old Face" pitchFamily="18" charset="0"/>
              </a:rPr>
              <a:t>otorgada.</a:t>
            </a:r>
          </a:p>
          <a:p>
            <a:endParaRPr lang="es-SV" dirty="0"/>
          </a:p>
        </p:txBody>
      </p:sp>
      <p:pic>
        <p:nvPicPr>
          <p:cNvPr id="5" name="Picture 5" descr="C:\Users\legal2\AppData\Local\Microsoft\Windows\Temporary Internet Files\Content.Outlook\WM4HQT3U\GS_LOGO (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9039" y="108149"/>
            <a:ext cx="2366735" cy="1129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4806243"/>
      </p:ext>
    </p:extLst>
  </p:cSld>
  <p:clrMapOvr>
    <a:masterClrMapping/>
  </p:clrMapOvr>
  <p:transition spd="slow">
    <p:pull/>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SV" altLang="es-PA" sz="3600" b="1" dirty="0" smtClean="0">
                <a:solidFill>
                  <a:srgbClr val="2F2B20"/>
                </a:solidFill>
                <a:latin typeface="Baskerville Old Face" pitchFamily="18" charset="0"/>
              </a:rPr>
              <a:t>                    Ley </a:t>
            </a:r>
            <a:r>
              <a:rPr lang="es-SV" altLang="es-PA" sz="3600" b="1" dirty="0">
                <a:solidFill>
                  <a:srgbClr val="2F2B20"/>
                </a:solidFill>
                <a:latin typeface="Baskerville Old Face" pitchFamily="18" charset="0"/>
              </a:rPr>
              <a:t>de Migración y de Extranjería.</a:t>
            </a:r>
            <a:endParaRPr lang="es-SV" dirty="0"/>
          </a:p>
        </p:txBody>
      </p:sp>
      <p:sp>
        <p:nvSpPr>
          <p:cNvPr id="3" name="2 Marcador de contenido"/>
          <p:cNvSpPr>
            <a:spLocks noGrp="1"/>
          </p:cNvSpPr>
          <p:nvPr>
            <p:ph idx="1"/>
          </p:nvPr>
        </p:nvSpPr>
        <p:spPr/>
        <p:txBody>
          <a:bodyPr>
            <a:noAutofit/>
          </a:bodyPr>
          <a:lstStyle/>
          <a:p>
            <a:pPr marL="0" indent="0" algn="just">
              <a:buNone/>
            </a:pPr>
            <a:r>
              <a:rPr lang="es-SV" sz="2000" dirty="0">
                <a:latin typeface="Baskerville Old Face" pitchFamily="18" charset="0"/>
              </a:rPr>
              <a:t> </a:t>
            </a:r>
            <a:r>
              <a:rPr lang="es-SV" sz="2000" b="1" dirty="0">
                <a:latin typeface="Baskerville Old Face" pitchFamily="18" charset="0"/>
              </a:rPr>
              <a:t>El carné de viajero frecuente </a:t>
            </a:r>
            <a:r>
              <a:rPr lang="es-SV" sz="2000" u="sng" dirty="0">
                <a:latin typeface="Baskerville Old Face" pitchFamily="18" charset="0"/>
              </a:rPr>
              <a:t>se otorgará a toda persona extranjera que en razón a </a:t>
            </a:r>
            <a:r>
              <a:rPr lang="es-SV" sz="2000" u="sng" dirty="0" smtClean="0">
                <a:latin typeface="Baskerville Old Face" pitchFamily="18" charset="0"/>
              </a:rPr>
              <a:t>su nacionalidad </a:t>
            </a:r>
            <a:r>
              <a:rPr lang="es-SV" sz="2000" u="sng" dirty="0">
                <a:latin typeface="Baskerville Old Face" pitchFamily="18" charset="0"/>
              </a:rPr>
              <a:t>se encuentre exento de visa </a:t>
            </a:r>
            <a:r>
              <a:rPr lang="es-SV" sz="2000" dirty="0">
                <a:latin typeface="Baskerville Old Face" pitchFamily="18" charset="0"/>
              </a:rPr>
              <a:t>y que necesite realizar múltiples ingresos al </a:t>
            </a:r>
            <a:r>
              <a:rPr lang="es-SV" sz="2000" dirty="0" smtClean="0">
                <a:latin typeface="Baskerville Old Face" pitchFamily="18" charset="0"/>
              </a:rPr>
              <a:t>territorio salvadoreño </a:t>
            </a:r>
            <a:r>
              <a:rPr lang="es-SV" sz="2000" dirty="0">
                <a:latin typeface="Baskerville Old Face" pitchFamily="18" charset="0"/>
              </a:rPr>
              <a:t>en su calidad de inversionista, persona de negocio o representantes comerciales. </a:t>
            </a:r>
            <a:r>
              <a:rPr lang="es-SV" sz="2000" b="1" dirty="0" smtClean="0">
                <a:latin typeface="Baskerville Old Face" pitchFamily="18" charset="0"/>
              </a:rPr>
              <a:t>Dicho carné </a:t>
            </a:r>
            <a:r>
              <a:rPr lang="es-SV" sz="2000" b="1" dirty="0">
                <a:latin typeface="Baskerville Old Face" pitchFamily="18" charset="0"/>
              </a:rPr>
              <a:t>tendrá una vigencia hasta de tres años.</a:t>
            </a:r>
          </a:p>
          <a:p>
            <a:pPr marL="0" indent="0" algn="just">
              <a:buNone/>
            </a:pPr>
            <a:endParaRPr lang="es-SV" sz="2000" dirty="0">
              <a:latin typeface="Baskerville Old Face" pitchFamily="18" charset="0"/>
            </a:endParaRPr>
          </a:p>
          <a:p>
            <a:pPr marL="0" indent="0" algn="just">
              <a:buNone/>
            </a:pPr>
            <a:r>
              <a:rPr lang="es-SV" sz="2000" dirty="0">
                <a:latin typeface="Baskerville Old Face" pitchFamily="18" charset="0"/>
              </a:rPr>
              <a:t> La visa de inversionista, de negocio o representante comercial de múltiples entradas podrá </a:t>
            </a:r>
            <a:r>
              <a:rPr lang="es-SV" sz="2000" dirty="0" smtClean="0">
                <a:latin typeface="Baskerville Old Face" pitchFamily="18" charset="0"/>
              </a:rPr>
              <a:t> ser </a:t>
            </a:r>
            <a:r>
              <a:rPr lang="es-SV" sz="2000" dirty="0">
                <a:latin typeface="Baskerville Old Face" pitchFamily="18" charset="0"/>
              </a:rPr>
              <a:t>otorgada por </a:t>
            </a:r>
            <a:r>
              <a:rPr lang="es-SV" sz="2000" b="1" dirty="0">
                <a:latin typeface="Baskerville Old Face" pitchFamily="18" charset="0"/>
              </a:rPr>
              <a:t>un plazo de vigencia máxima de hasta dos años prorrogable </a:t>
            </a:r>
            <a:r>
              <a:rPr lang="es-SV" sz="2000" dirty="0">
                <a:latin typeface="Baskerville Old Face" pitchFamily="18" charset="0"/>
              </a:rPr>
              <a:t>y se cancelará si </a:t>
            </a:r>
            <a:r>
              <a:rPr lang="es-SV" sz="2000" dirty="0" smtClean="0">
                <a:latin typeface="Baskerville Old Face" pitchFamily="18" charset="0"/>
              </a:rPr>
              <a:t>la persona </a:t>
            </a:r>
            <a:r>
              <a:rPr lang="es-SV" sz="2000" dirty="0">
                <a:latin typeface="Baskerville Old Face" pitchFamily="18" charset="0"/>
              </a:rPr>
              <a:t>extranjera sobrepasa el término de permanencia autorizada o por dedicarse a </a:t>
            </a:r>
            <a:r>
              <a:rPr lang="es-SV" sz="2000" dirty="0" smtClean="0">
                <a:latin typeface="Baskerville Old Face" pitchFamily="18" charset="0"/>
              </a:rPr>
              <a:t>otras actividades </a:t>
            </a:r>
            <a:r>
              <a:rPr lang="es-SV" sz="2000" dirty="0">
                <a:latin typeface="Baskerville Old Face" pitchFamily="18" charset="0"/>
              </a:rPr>
              <a:t>distintas a las declaradas.</a:t>
            </a:r>
          </a:p>
          <a:p>
            <a:pPr marL="0" indent="0" algn="just">
              <a:buNone/>
            </a:pPr>
            <a:endParaRPr lang="es-SV" sz="2000" dirty="0">
              <a:latin typeface="Baskerville Old Face" pitchFamily="18" charset="0"/>
            </a:endParaRPr>
          </a:p>
          <a:p>
            <a:pPr marL="0" indent="0" algn="just">
              <a:buNone/>
            </a:pPr>
            <a:r>
              <a:rPr lang="es-SV" sz="2000" dirty="0">
                <a:latin typeface="Baskerville Old Face" pitchFamily="18" charset="0"/>
              </a:rPr>
              <a:t> La visa, carnet de viajero frecuente o el permiso especial no permite a la </a:t>
            </a:r>
            <a:r>
              <a:rPr lang="es-SV" sz="2000" dirty="0" smtClean="0">
                <a:latin typeface="Baskerville Old Face" pitchFamily="18" charset="0"/>
              </a:rPr>
              <a:t>persona extranjera </a:t>
            </a:r>
            <a:r>
              <a:rPr lang="es-SV" sz="2000" dirty="0">
                <a:latin typeface="Baskerville Old Face" pitchFamily="18" charset="0"/>
              </a:rPr>
              <a:t>fijar </a:t>
            </a:r>
            <a:r>
              <a:rPr lang="es-SV" sz="2000" dirty="0" smtClean="0">
                <a:latin typeface="Baskerville Old Face" pitchFamily="18" charset="0"/>
              </a:rPr>
              <a:t>su </a:t>
            </a:r>
            <a:r>
              <a:rPr lang="es-SV" sz="2000" dirty="0">
                <a:latin typeface="Baskerville Old Face" pitchFamily="18" charset="0"/>
              </a:rPr>
              <a:t>domicilio en el territorio nacional.</a:t>
            </a:r>
          </a:p>
          <a:p>
            <a:pPr marL="0" indent="0" algn="just">
              <a:buNone/>
            </a:pPr>
            <a:r>
              <a:rPr lang="es-SV" sz="2000" dirty="0">
                <a:latin typeface="Baskerville Old Face" pitchFamily="18" charset="0"/>
              </a:rPr>
              <a:t> </a:t>
            </a:r>
          </a:p>
        </p:txBody>
      </p:sp>
      <p:pic>
        <p:nvPicPr>
          <p:cNvPr id="5" name="Picture 5" descr="C:\Users\legal2\AppData\Local\Microsoft\Windows\Temporary Internet Files\Content.Outlook\WM4HQT3U\GS_LOGO (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9039" y="108149"/>
            <a:ext cx="2366735" cy="1129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974792"/>
      </p:ext>
    </p:extLst>
  </p:cSld>
  <p:clrMapOvr>
    <a:masterClrMapping/>
  </p:clrMapOvr>
  <p:transition spd="slow">
    <p:wip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SV" altLang="es-PA" sz="3600" b="1" dirty="0" smtClean="0">
                <a:solidFill>
                  <a:srgbClr val="2F2B20"/>
                </a:solidFill>
                <a:latin typeface="Baskerville Old Face" pitchFamily="18" charset="0"/>
              </a:rPr>
              <a:t>                 Ley </a:t>
            </a:r>
            <a:r>
              <a:rPr lang="es-SV" altLang="es-PA" sz="3600" b="1" dirty="0">
                <a:solidFill>
                  <a:srgbClr val="2F2B20"/>
                </a:solidFill>
                <a:latin typeface="Baskerville Old Face" pitchFamily="18" charset="0"/>
              </a:rPr>
              <a:t>de Migración y de Extranjería.</a:t>
            </a:r>
            <a:endParaRPr lang="es-SV" dirty="0"/>
          </a:p>
        </p:txBody>
      </p:sp>
      <p:sp>
        <p:nvSpPr>
          <p:cNvPr id="3" name="2 Marcador de contenido"/>
          <p:cNvSpPr>
            <a:spLocks noGrp="1"/>
          </p:cNvSpPr>
          <p:nvPr>
            <p:ph idx="1"/>
          </p:nvPr>
        </p:nvSpPr>
        <p:spPr>
          <a:xfrm>
            <a:off x="457200" y="1394618"/>
            <a:ext cx="8229600" cy="4104130"/>
          </a:xfrm>
        </p:spPr>
        <p:txBody>
          <a:bodyPr>
            <a:normAutofit fontScale="55000" lnSpcReduction="20000"/>
          </a:bodyPr>
          <a:lstStyle/>
          <a:p>
            <a:endParaRPr lang="es-SV" b="1" dirty="0"/>
          </a:p>
          <a:p>
            <a:pPr marL="0" indent="0" algn="just">
              <a:buNone/>
            </a:pPr>
            <a:r>
              <a:rPr lang="es-SV" b="1" dirty="0">
                <a:latin typeface="Baskerville Old Face" pitchFamily="18" charset="0"/>
              </a:rPr>
              <a:t>Tratamiento Médico Especializado</a:t>
            </a:r>
          </a:p>
          <a:p>
            <a:pPr marL="0" indent="0" algn="just">
              <a:buNone/>
            </a:pPr>
            <a:endParaRPr lang="es-SV" dirty="0">
              <a:latin typeface="Baskerville Old Face" pitchFamily="18" charset="0"/>
            </a:endParaRPr>
          </a:p>
          <a:p>
            <a:pPr marL="0" indent="0" algn="just">
              <a:buNone/>
            </a:pPr>
            <a:r>
              <a:rPr lang="es-SV" dirty="0">
                <a:latin typeface="Baskerville Old Face" pitchFamily="18" charset="0"/>
              </a:rPr>
              <a:t> Art. 101.- Toda persona extranjera podrá ingresar al territorio salvadoreño con el fin </a:t>
            </a:r>
            <a:r>
              <a:rPr lang="es-SV" dirty="0" smtClean="0">
                <a:latin typeface="Baskerville Old Face" pitchFamily="18" charset="0"/>
              </a:rPr>
              <a:t>de recibir </a:t>
            </a:r>
            <a:r>
              <a:rPr lang="es-SV" dirty="0">
                <a:latin typeface="Baskerville Old Face" pitchFamily="18" charset="0"/>
              </a:rPr>
              <a:t>tratamiento médico especializado en un centro hospitalario autorizado por el Consejo </a:t>
            </a:r>
            <a:r>
              <a:rPr lang="es-SV" dirty="0" smtClean="0">
                <a:latin typeface="Baskerville Old Face" pitchFamily="18" charset="0"/>
              </a:rPr>
              <a:t> Superior </a:t>
            </a:r>
            <a:r>
              <a:rPr lang="es-SV" dirty="0">
                <a:latin typeface="Baskerville Old Face" pitchFamily="18" charset="0"/>
              </a:rPr>
              <a:t>de Salud Pública, </a:t>
            </a:r>
            <a:r>
              <a:rPr lang="es-SV" b="1" dirty="0">
                <a:latin typeface="Baskerville Old Face" pitchFamily="18" charset="0"/>
              </a:rPr>
              <a:t>con permiso especial para permanecer en el país hasta seis meses</a:t>
            </a:r>
            <a:r>
              <a:rPr lang="es-SV" dirty="0">
                <a:latin typeface="Baskerville Old Face" pitchFamily="18" charset="0"/>
              </a:rPr>
              <a:t>, </a:t>
            </a:r>
            <a:r>
              <a:rPr lang="es-SV" dirty="0" smtClean="0">
                <a:latin typeface="Baskerville Old Face" pitchFamily="18" charset="0"/>
              </a:rPr>
              <a:t>con entradas </a:t>
            </a:r>
            <a:r>
              <a:rPr lang="es-SV" dirty="0">
                <a:latin typeface="Baskerville Old Face" pitchFamily="18" charset="0"/>
              </a:rPr>
              <a:t>y salidas múltiples. En caso de niñas, niños y adolescentes, personas con discapacidad </a:t>
            </a:r>
            <a:r>
              <a:rPr lang="es-SV" dirty="0" smtClean="0">
                <a:latin typeface="Baskerville Old Face" pitchFamily="18" charset="0"/>
              </a:rPr>
              <a:t>o personas </a:t>
            </a:r>
            <a:r>
              <a:rPr lang="es-SV" dirty="0">
                <a:latin typeface="Baskerville Old Face" pitchFamily="18" charset="0"/>
              </a:rPr>
              <a:t>que por su patología debieren permanecer con acompañante, la autorización se </a:t>
            </a:r>
            <a:r>
              <a:rPr lang="es-SV" dirty="0" smtClean="0">
                <a:latin typeface="Baskerville Old Face" pitchFamily="18" charset="0"/>
              </a:rPr>
              <a:t>hará extensiva </a:t>
            </a:r>
            <a:r>
              <a:rPr lang="es-SV" dirty="0">
                <a:latin typeface="Baskerville Old Face" pitchFamily="18" charset="0"/>
              </a:rPr>
              <a:t>a los familiares, representantes legales o tutores.</a:t>
            </a:r>
          </a:p>
          <a:p>
            <a:pPr marL="0" indent="0" algn="just">
              <a:buNone/>
            </a:pPr>
            <a:endParaRPr lang="es-SV" dirty="0">
              <a:latin typeface="Baskerville Old Face" pitchFamily="18" charset="0"/>
            </a:endParaRPr>
          </a:p>
          <a:p>
            <a:pPr marL="0" indent="0" algn="just">
              <a:buNone/>
            </a:pPr>
            <a:r>
              <a:rPr lang="es-SV" dirty="0">
                <a:latin typeface="Baskerville Old Face" pitchFamily="18" charset="0"/>
              </a:rPr>
              <a:t> </a:t>
            </a:r>
            <a:r>
              <a:rPr lang="es-SV" b="1" dirty="0">
                <a:latin typeface="Baskerville Old Face" pitchFamily="18" charset="0"/>
              </a:rPr>
              <a:t>La Dirección General podrá conceder prórrogas </a:t>
            </a:r>
            <a:r>
              <a:rPr lang="es-SV" dirty="0">
                <a:latin typeface="Baskerville Old Face" pitchFamily="18" charset="0"/>
              </a:rPr>
              <a:t>para tratamiento médico </a:t>
            </a:r>
            <a:r>
              <a:rPr lang="es-SV" dirty="0" smtClean="0">
                <a:latin typeface="Baskerville Old Face" pitchFamily="18" charset="0"/>
              </a:rPr>
              <a:t>especializado por un </a:t>
            </a:r>
            <a:r>
              <a:rPr lang="es-SV" dirty="0">
                <a:latin typeface="Baskerville Old Face" pitchFamily="18" charset="0"/>
              </a:rPr>
              <a:t>período de hasta </a:t>
            </a:r>
            <a:r>
              <a:rPr lang="es-SV" b="1" dirty="0">
                <a:latin typeface="Baskerville Old Face" pitchFamily="18" charset="0"/>
              </a:rPr>
              <a:t>seis meses</a:t>
            </a:r>
            <a:r>
              <a:rPr lang="es-SV" dirty="0">
                <a:latin typeface="Baskerville Old Face" pitchFamily="18" charset="0"/>
              </a:rPr>
              <a:t>, siempre que se solicite con anticipación a su vencimiento y </a:t>
            </a:r>
            <a:r>
              <a:rPr lang="es-SV" dirty="0" smtClean="0">
                <a:latin typeface="Baskerville Old Face" pitchFamily="18" charset="0"/>
              </a:rPr>
              <a:t>se compruebe </a:t>
            </a:r>
            <a:r>
              <a:rPr lang="es-SV" dirty="0">
                <a:latin typeface="Baskerville Old Face" pitchFamily="18" charset="0"/>
              </a:rPr>
              <a:t>su necesidad, conforme a lo establecido en el Reglamento de la presente Ley.</a:t>
            </a:r>
          </a:p>
          <a:p>
            <a:pPr marL="0" indent="0" algn="just">
              <a:buNone/>
            </a:pPr>
            <a:r>
              <a:rPr lang="es-SV" dirty="0">
                <a:latin typeface="Baskerville Old Face" pitchFamily="18" charset="0"/>
              </a:rPr>
              <a:t> </a:t>
            </a:r>
          </a:p>
        </p:txBody>
      </p:sp>
      <p:pic>
        <p:nvPicPr>
          <p:cNvPr id="5" name="Picture 5" descr="C:\Users\legal2\AppData\Local\Microsoft\Windows\Temporary Internet Files\Content.Outlook\WM4HQT3U\GS_LOGO (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9039" y="108149"/>
            <a:ext cx="2366735" cy="1129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6989303"/>
      </p:ext>
    </p:extLst>
  </p:cSld>
  <p:clrMapOvr>
    <a:masterClrMapping/>
  </p:clrMapOvr>
  <p:transition spd="slow">
    <p:push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SV" altLang="es-PA" sz="3600" b="1" dirty="0" smtClean="0">
                <a:solidFill>
                  <a:srgbClr val="2F2B20"/>
                </a:solidFill>
                <a:latin typeface="Baskerville Old Face" pitchFamily="18" charset="0"/>
              </a:rPr>
              <a:t>                        Ley </a:t>
            </a:r>
            <a:r>
              <a:rPr lang="es-SV" altLang="es-PA" sz="3600" b="1" dirty="0">
                <a:solidFill>
                  <a:srgbClr val="2F2B20"/>
                </a:solidFill>
                <a:latin typeface="Baskerville Old Face" pitchFamily="18" charset="0"/>
              </a:rPr>
              <a:t>de Migración y de Extranjería.</a:t>
            </a:r>
            <a:endParaRPr lang="es-SV" dirty="0"/>
          </a:p>
        </p:txBody>
      </p:sp>
      <p:sp>
        <p:nvSpPr>
          <p:cNvPr id="3" name="2 Marcador de contenido"/>
          <p:cNvSpPr>
            <a:spLocks noGrp="1"/>
          </p:cNvSpPr>
          <p:nvPr>
            <p:ph idx="1"/>
          </p:nvPr>
        </p:nvSpPr>
        <p:spPr>
          <a:xfrm>
            <a:off x="251524" y="1168517"/>
            <a:ext cx="8374403" cy="4455745"/>
          </a:xfrm>
        </p:spPr>
        <p:txBody>
          <a:bodyPr>
            <a:normAutofit fontScale="25000" lnSpcReduction="20000"/>
          </a:bodyPr>
          <a:lstStyle/>
          <a:p>
            <a:pPr marL="0" indent="0" algn="just">
              <a:buNone/>
            </a:pPr>
            <a:endParaRPr lang="es-SV" sz="4200" b="1" dirty="0">
              <a:latin typeface="Baskerville Old Face" pitchFamily="18" charset="0"/>
            </a:endParaRPr>
          </a:p>
          <a:p>
            <a:pPr marL="0" indent="0" algn="just">
              <a:buNone/>
            </a:pPr>
            <a:r>
              <a:rPr lang="es-SV" sz="5500" b="1" dirty="0">
                <a:latin typeface="Baskerville Old Face" pitchFamily="18" charset="0"/>
              </a:rPr>
              <a:t>Personas Trabajadoras Transfronterizas </a:t>
            </a:r>
          </a:p>
          <a:p>
            <a:pPr marL="0" indent="0" algn="just">
              <a:buNone/>
            </a:pPr>
            <a:r>
              <a:rPr lang="es-SV" sz="5500" dirty="0">
                <a:latin typeface="Baskerville Old Face" pitchFamily="18" charset="0"/>
              </a:rPr>
              <a:t> </a:t>
            </a:r>
          </a:p>
          <a:p>
            <a:pPr marL="0" indent="0" algn="just">
              <a:buNone/>
            </a:pPr>
            <a:r>
              <a:rPr lang="es-SV" sz="5500" dirty="0">
                <a:latin typeface="Baskerville Old Face" pitchFamily="18" charset="0"/>
              </a:rPr>
              <a:t> Art. 106.- Son trabajadores transfronterizos las personas extranjeras  que conservan </a:t>
            </a:r>
            <a:r>
              <a:rPr lang="es-SV" sz="5500" dirty="0" smtClean="0">
                <a:latin typeface="Baskerville Old Face" pitchFamily="18" charset="0"/>
              </a:rPr>
              <a:t>su residencia </a:t>
            </a:r>
            <a:r>
              <a:rPr lang="es-SV" sz="5500" dirty="0">
                <a:latin typeface="Baskerville Old Face" pitchFamily="18" charset="0"/>
              </a:rPr>
              <a:t>habitual en la zona fronteriza de un Estado limítrofe, desarrollando actividades </a:t>
            </a:r>
            <a:r>
              <a:rPr lang="es-SV" sz="5500" dirty="0" smtClean="0">
                <a:latin typeface="Baskerville Old Face" pitchFamily="18" charset="0"/>
              </a:rPr>
              <a:t>por cuenta </a:t>
            </a:r>
            <a:r>
              <a:rPr lang="es-SV" sz="5500" dirty="0">
                <a:latin typeface="Baskerville Old Face" pitchFamily="18" charset="0"/>
              </a:rPr>
              <a:t>propia o ajena en el  territorio salvadoreño.</a:t>
            </a:r>
          </a:p>
          <a:p>
            <a:pPr marL="0" indent="0" algn="just">
              <a:buNone/>
            </a:pPr>
            <a:endParaRPr lang="es-SV" sz="5500" dirty="0">
              <a:latin typeface="Baskerville Old Face" pitchFamily="18" charset="0"/>
            </a:endParaRPr>
          </a:p>
          <a:p>
            <a:pPr marL="0" indent="0" algn="just">
              <a:buNone/>
            </a:pPr>
            <a:r>
              <a:rPr lang="es-SV" sz="5500" dirty="0">
                <a:latin typeface="Baskerville Old Face" pitchFamily="18" charset="0"/>
              </a:rPr>
              <a:t> Los trabajadores transfronterizos deberán regresar diariamente o al menos una vez </a:t>
            </a:r>
            <a:r>
              <a:rPr lang="es-SV" sz="5500" dirty="0" smtClean="0">
                <a:latin typeface="Baskerville Old Face" pitchFamily="18" charset="0"/>
              </a:rPr>
              <a:t>por semana</a:t>
            </a:r>
            <a:r>
              <a:rPr lang="es-SV" sz="5500" dirty="0">
                <a:latin typeface="Baskerville Old Face" pitchFamily="18" charset="0"/>
              </a:rPr>
              <a:t>, a su lugar de residencia, debiendo transitar por las fronteras habilitadas; </a:t>
            </a:r>
            <a:r>
              <a:rPr lang="es-SV" sz="5500" dirty="0" smtClean="0">
                <a:latin typeface="Baskerville Old Face" pitchFamily="18" charset="0"/>
              </a:rPr>
              <a:t>asimismo, deberán </a:t>
            </a:r>
            <a:r>
              <a:rPr lang="es-SV" sz="5500" dirty="0">
                <a:latin typeface="Baskerville Old Face" pitchFamily="18" charset="0"/>
              </a:rPr>
              <a:t>obtener el permiso correspondiente ante la Dirección General con los requisitos </a:t>
            </a:r>
            <a:r>
              <a:rPr lang="es-SV" sz="5500" dirty="0" smtClean="0">
                <a:latin typeface="Baskerville Old Face" pitchFamily="18" charset="0"/>
              </a:rPr>
              <a:t>y condiciones </a:t>
            </a:r>
            <a:r>
              <a:rPr lang="es-SV" sz="5500" dirty="0">
                <a:latin typeface="Baskerville Old Face" pitchFamily="18" charset="0"/>
              </a:rPr>
              <a:t>que se establecerán reglamentariamente, salvo lo establecido por convenios o </a:t>
            </a:r>
            <a:r>
              <a:rPr lang="es-SV" sz="5500" dirty="0" smtClean="0">
                <a:latin typeface="Baskerville Old Face" pitchFamily="18" charset="0"/>
              </a:rPr>
              <a:t>tratados internacionales </a:t>
            </a:r>
            <a:r>
              <a:rPr lang="es-SV" sz="5500" dirty="0">
                <a:latin typeface="Baskerville Old Face" pitchFamily="18" charset="0"/>
              </a:rPr>
              <a:t>vigentes en El Salvador, tomando en cuenta el principio de reciprocidad.</a:t>
            </a:r>
          </a:p>
          <a:p>
            <a:pPr marL="0" indent="0" algn="just">
              <a:buNone/>
            </a:pPr>
            <a:endParaRPr lang="es-SV" sz="5500" dirty="0">
              <a:latin typeface="Baskerville Old Face" pitchFamily="18" charset="0"/>
            </a:endParaRPr>
          </a:p>
          <a:p>
            <a:pPr marL="0" indent="0" algn="just">
              <a:buNone/>
            </a:pPr>
            <a:r>
              <a:rPr lang="es-SV" sz="5500" dirty="0">
                <a:latin typeface="Baskerville Old Face" pitchFamily="18" charset="0"/>
              </a:rPr>
              <a:t> La vigencia del respectivo carné será de hasta dos años y podrá prorrogarse por el </a:t>
            </a:r>
            <a:r>
              <a:rPr lang="es-SV" sz="5500" dirty="0" smtClean="0">
                <a:latin typeface="Baskerville Old Face" pitchFamily="18" charset="0"/>
              </a:rPr>
              <a:t>mismo plazo</a:t>
            </a:r>
            <a:r>
              <a:rPr lang="es-SV" sz="5500" dirty="0">
                <a:latin typeface="Baskerville Old Face" pitchFamily="18" charset="0"/>
              </a:rPr>
              <a:t>, previa verificación de los requisitos que se establezcan en el reglamento de la presente Ley</a:t>
            </a:r>
            <a:r>
              <a:rPr lang="es-SV" sz="5500" b="1" dirty="0">
                <a:latin typeface="Baskerville Old Face" pitchFamily="18" charset="0"/>
              </a:rPr>
              <a:t>.</a:t>
            </a:r>
          </a:p>
          <a:p>
            <a:pPr marL="0" indent="0" algn="just">
              <a:buNone/>
            </a:pPr>
            <a:endParaRPr lang="es-SV" sz="5000" dirty="0"/>
          </a:p>
          <a:p>
            <a:pPr marL="0" indent="0" algn="just">
              <a:buNone/>
            </a:pPr>
            <a:r>
              <a:rPr lang="es-SV" sz="5000" b="1" dirty="0"/>
              <a:t> </a:t>
            </a:r>
            <a:endParaRPr lang="es-SV" sz="5000" dirty="0"/>
          </a:p>
        </p:txBody>
      </p:sp>
      <p:pic>
        <p:nvPicPr>
          <p:cNvPr id="5" name="Picture 5" descr="C:\Users\legal2\AppData\Local\Microsoft\Windows\Temporary Internet Files\Content.Outlook\WM4HQT3U\GS_LOGO (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9039" y="108149"/>
            <a:ext cx="2366735" cy="1129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2564867"/>
      </p:ext>
    </p:extLst>
  </p:cSld>
  <p:clrMapOvr>
    <a:masterClrMapping/>
  </p:clrMapOvr>
  <p:transition spd="slow">
    <p:randomBar dir="vert"/>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121329"/>
            <a:ext cx="8229600" cy="796161"/>
          </a:xfrm>
        </p:spPr>
        <p:txBody>
          <a:bodyPr>
            <a:normAutofit fontScale="90000"/>
          </a:bodyPr>
          <a:lstStyle/>
          <a:p>
            <a:r>
              <a:rPr lang="es-SV" altLang="es-PA" sz="3600" b="1" dirty="0" smtClean="0">
                <a:solidFill>
                  <a:srgbClr val="2F2B20"/>
                </a:solidFill>
                <a:latin typeface="Baskerville Old Face" pitchFamily="18" charset="0"/>
              </a:rPr>
              <a:t>                   Ley </a:t>
            </a:r>
            <a:r>
              <a:rPr lang="es-SV" altLang="es-PA" sz="3600" b="1" dirty="0">
                <a:solidFill>
                  <a:srgbClr val="2F2B20"/>
                </a:solidFill>
                <a:latin typeface="Baskerville Old Face" pitchFamily="18" charset="0"/>
              </a:rPr>
              <a:t>de Migración y de Extranjería.</a:t>
            </a:r>
            <a:endParaRPr lang="es-SV" dirty="0"/>
          </a:p>
        </p:txBody>
      </p:sp>
      <p:sp>
        <p:nvSpPr>
          <p:cNvPr id="3" name="2 Marcador de contenido"/>
          <p:cNvSpPr>
            <a:spLocks noGrp="1"/>
          </p:cNvSpPr>
          <p:nvPr>
            <p:ph idx="1"/>
          </p:nvPr>
        </p:nvSpPr>
        <p:spPr>
          <a:xfrm>
            <a:off x="107505" y="980247"/>
            <a:ext cx="9036496" cy="4633914"/>
          </a:xfrm>
        </p:spPr>
        <p:txBody>
          <a:bodyPr>
            <a:normAutofit fontScale="32500" lnSpcReduction="20000"/>
          </a:bodyPr>
          <a:lstStyle/>
          <a:p>
            <a:endParaRPr lang="es-SV" b="1" dirty="0"/>
          </a:p>
          <a:p>
            <a:pPr marL="0" indent="0" algn="just">
              <a:buNone/>
            </a:pPr>
            <a:r>
              <a:rPr lang="es-SV" sz="4500" b="1" dirty="0" smtClean="0">
                <a:latin typeface="Baskerville Old Face" pitchFamily="18" charset="0"/>
              </a:rPr>
              <a:t>Personas </a:t>
            </a:r>
            <a:r>
              <a:rPr lang="es-SV" sz="4500" b="1" dirty="0">
                <a:latin typeface="Baskerville Old Face" pitchFamily="18" charset="0"/>
              </a:rPr>
              <a:t>Trabajadoras Transnacionales de Servicio</a:t>
            </a:r>
          </a:p>
          <a:p>
            <a:pPr marL="0" indent="0" algn="just">
              <a:buNone/>
            </a:pPr>
            <a:endParaRPr lang="es-SV" sz="4500" dirty="0">
              <a:latin typeface="Baskerville Old Face" pitchFamily="18" charset="0"/>
            </a:endParaRPr>
          </a:p>
          <a:p>
            <a:pPr marL="0" indent="0" algn="just">
              <a:buNone/>
            </a:pPr>
            <a:r>
              <a:rPr lang="es-SV" sz="4500" dirty="0">
                <a:latin typeface="Baskerville Old Face" pitchFamily="18" charset="0"/>
              </a:rPr>
              <a:t> Art. 107.-</a:t>
            </a:r>
            <a:r>
              <a:rPr lang="es-SV" sz="4500" b="1" dirty="0">
                <a:latin typeface="Baskerville Old Face" pitchFamily="18" charset="0"/>
              </a:rPr>
              <a:t>  </a:t>
            </a:r>
            <a:r>
              <a:rPr lang="es-SV" sz="4500" dirty="0">
                <a:latin typeface="Baskerville Old Face" pitchFamily="18" charset="0"/>
              </a:rPr>
              <a:t>Para efectos migratorios se entenderá por  personas trabajadoras </a:t>
            </a:r>
            <a:r>
              <a:rPr lang="es-SV" sz="4500" dirty="0" smtClean="0">
                <a:latin typeface="Baskerville Old Face" pitchFamily="18" charset="0"/>
              </a:rPr>
              <a:t>transnacionales </a:t>
            </a:r>
            <a:r>
              <a:rPr lang="es-SV" sz="4500" dirty="0">
                <a:latin typeface="Baskerville Old Face" pitchFamily="18" charset="0"/>
              </a:rPr>
              <a:t>de servicio, las personas extranjeras que son trasladadas temporalmente a </a:t>
            </a:r>
            <a:r>
              <a:rPr lang="es-SV" sz="4500" dirty="0" smtClean="0">
                <a:latin typeface="Baskerville Old Face" pitchFamily="18" charset="0"/>
              </a:rPr>
              <a:t>El Salvador </a:t>
            </a:r>
            <a:r>
              <a:rPr lang="es-SV" sz="4500" dirty="0">
                <a:latin typeface="Baskerville Old Face" pitchFamily="18" charset="0"/>
              </a:rPr>
              <a:t>y que tienen una relación laboral con una empresa establecida fuera del </a:t>
            </a:r>
            <a:r>
              <a:rPr lang="es-SV" sz="4500" dirty="0" smtClean="0">
                <a:latin typeface="Baskerville Old Face" pitchFamily="18" charset="0"/>
              </a:rPr>
              <a:t>territorio salvadoreño</a:t>
            </a:r>
            <a:r>
              <a:rPr lang="es-SV" sz="4500" dirty="0">
                <a:latin typeface="Baskerville Old Face" pitchFamily="18" charset="0"/>
              </a:rPr>
              <a:t>, en los supuestos siguientes:</a:t>
            </a:r>
          </a:p>
          <a:p>
            <a:pPr marL="0" indent="0" algn="just">
              <a:buNone/>
            </a:pPr>
            <a:endParaRPr lang="es-SV" sz="4500" b="1" dirty="0">
              <a:latin typeface="Baskerville Old Face" pitchFamily="18" charset="0"/>
            </a:endParaRPr>
          </a:p>
          <a:p>
            <a:pPr marL="0" indent="0" algn="just">
              <a:buNone/>
            </a:pPr>
            <a:r>
              <a:rPr lang="es-SV" sz="4500" dirty="0">
                <a:latin typeface="Baskerville Old Face" pitchFamily="18" charset="0"/>
              </a:rPr>
              <a:t>1) Cuando el desplazamiento se produzca por cuenta y bajo la dirección de </a:t>
            </a:r>
            <a:r>
              <a:rPr lang="es-SV" sz="4500" dirty="0" smtClean="0">
                <a:latin typeface="Baskerville Old Face" pitchFamily="18" charset="0"/>
              </a:rPr>
              <a:t>la empresa</a:t>
            </a:r>
            <a:r>
              <a:rPr lang="es-SV" sz="4500" dirty="0">
                <a:latin typeface="Baskerville Old Face" pitchFamily="18" charset="0"/>
              </a:rPr>
              <a:t>, en ejecución de un contrato celebrado entre la misma y el destinatario </a:t>
            </a:r>
            <a:r>
              <a:rPr lang="es-SV" sz="4500" dirty="0" smtClean="0">
                <a:latin typeface="Baskerville Old Face" pitchFamily="18" charset="0"/>
              </a:rPr>
              <a:t>de la </a:t>
            </a:r>
            <a:r>
              <a:rPr lang="es-SV" sz="4500" dirty="0">
                <a:latin typeface="Baskerville Old Face" pitchFamily="18" charset="0"/>
              </a:rPr>
              <a:t>prestación de servicios, esté establecido o ejerza su actividad en El Salvador; y, </a:t>
            </a:r>
          </a:p>
          <a:p>
            <a:pPr marL="0" indent="0" algn="just">
              <a:buNone/>
            </a:pPr>
            <a:endParaRPr lang="es-SV" sz="4500" dirty="0">
              <a:latin typeface="Baskerville Old Face" pitchFamily="18" charset="0"/>
            </a:endParaRPr>
          </a:p>
          <a:p>
            <a:pPr marL="0" indent="0" algn="just">
              <a:buNone/>
            </a:pPr>
            <a:r>
              <a:rPr lang="es-SV" sz="4500" dirty="0">
                <a:latin typeface="Baskerville Old Face" pitchFamily="18" charset="0"/>
              </a:rPr>
              <a:t>2) Cuando se trate de desplazamientos a centros de trabajo en El Salvador de la </a:t>
            </a:r>
            <a:r>
              <a:rPr lang="es-SV" sz="4500" dirty="0" smtClean="0">
                <a:latin typeface="Baskerville Old Face" pitchFamily="18" charset="0"/>
              </a:rPr>
              <a:t> propia </a:t>
            </a:r>
            <a:r>
              <a:rPr lang="es-SV" sz="4500" dirty="0">
                <a:latin typeface="Baskerville Old Face" pitchFamily="18" charset="0"/>
              </a:rPr>
              <a:t>empresa extranjera o de otra empresa del grupo de que forme parte. </a:t>
            </a:r>
          </a:p>
          <a:p>
            <a:pPr marL="0" indent="0" algn="just">
              <a:buNone/>
            </a:pPr>
            <a:r>
              <a:rPr lang="es-SV" sz="4500" dirty="0">
                <a:latin typeface="Baskerville Old Face" pitchFamily="18" charset="0"/>
              </a:rPr>
              <a:t> </a:t>
            </a:r>
          </a:p>
          <a:p>
            <a:pPr marL="0" indent="0" algn="just">
              <a:buNone/>
            </a:pPr>
            <a:r>
              <a:rPr lang="es-SV" sz="4500" dirty="0">
                <a:latin typeface="Baskerville Old Face" pitchFamily="18" charset="0"/>
              </a:rPr>
              <a:t> El plazo de vigencia de la residencia transitoria será de </a:t>
            </a:r>
            <a:r>
              <a:rPr lang="es-SV" sz="4500" b="1" dirty="0">
                <a:latin typeface="Baskerville Old Face" pitchFamily="18" charset="0"/>
              </a:rPr>
              <a:t>hasta un año. </a:t>
            </a:r>
            <a:r>
              <a:rPr lang="es-SV" sz="4500" dirty="0">
                <a:latin typeface="Baskerville Old Face" pitchFamily="18" charset="0"/>
              </a:rPr>
              <a:t>Estas personas, </a:t>
            </a:r>
            <a:r>
              <a:rPr lang="es-SV" sz="4500" b="1" dirty="0" smtClean="0">
                <a:latin typeface="Baskerville Old Face" pitchFamily="18" charset="0"/>
              </a:rPr>
              <a:t>si desean </a:t>
            </a:r>
            <a:r>
              <a:rPr lang="es-SV" sz="4500" b="1" dirty="0">
                <a:latin typeface="Baskerville Old Face" pitchFamily="18" charset="0"/>
              </a:rPr>
              <a:t>quedarse más del tiempo antes referido, deberán presentar con un mes de </a:t>
            </a:r>
            <a:r>
              <a:rPr lang="es-SV" sz="4500" b="1" dirty="0" smtClean="0">
                <a:latin typeface="Baskerville Old Face" pitchFamily="18" charset="0"/>
              </a:rPr>
              <a:t>antelación al vencimiento </a:t>
            </a:r>
            <a:r>
              <a:rPr lang="es-SV" sz="4500" b="1" dirty="0">
                <a:latin typeface="Baskerville Old Face" pitchFamily="18" charset="0"/>
              </a:rPr>
              <a:t>del plazo de la residencia transitoria, la solicitud de residencia temporal </a:t>
            </a:r>
            <a:r>
              <a:rPr lang="es-SV" sz="4500" dirty="0">
                <a:latin typeface="Baskerville Old Face" pitchFamily="18" charset="0"/>
              </a:rPr>
              <a:t>y no </a:t>
            </a:r>
            <a:r>
              <a:rPr lang="es-SV" sz="4500" dirty="0" smtClean="0">
                <a:latin typeface="Baskerville Old Face" pitchFamily="18" charset="0"/>
              </a:rPr>
              <a:t>podrán solicitar </a:t>
            </a:r>
            <a:r>
              <a:rPr lang="es-SV" sz="4500" dirty="0">
                <a:latin typeface="Baskerville Old Face" pitchFamily="18" charset="0"/>
              </a:rPr>
              <a:t>residencia definitiva, cuando mantengan el vínculo laboral con la empresa transnacional.  </a:t>
            </a:r>
          </a:p>
          <a:p>
            <a:pPr marL="0" indent="0" algn="just">
              <a:buNone/>
            </a:pPr>
            <a:r>
              <a:rPr lang="es-SV" sz="4500" b="1" dirty="0"/>
              <a:t> </a:t>
            </a:r>
          </a:p>
          <a:p>
            <a:endParaRPr lang="es-SV" dirty="0"/>
          </a:p>
        </p:txBody>
      </p:sp>
      <p:pic>
        <p:nvPicPr>
          <p:cNvPr id="5" name="Picture 5" descr="C:\Users\legal2\AppData\Local\Microsoft\Windows\Temporary Internet Files\Content.Outlook\WM4HQT3U\GS_LOGO (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9039" y="19618"/>
            <a:ext cx="2366735" cy="1129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6592792"/>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SV" altLang="es-PA" sz="3500" b="1" dirty="0">
                <a:solidFill>
                  <a:srgbClr val="2F2B20"/>
                </a:solidFill>
                <a:latin typeface="Baskerville Old Face" pitchFamily="18" charset="0"/>
              </a:rPr>
              <a:t>             Tipos de Residencias.</a:t>
            </a:r>
            <a:endParaRPr lang="es-SV" dirty="0"/>
          </a:p>
        </p:txBody>
      </p:sp>
      <p:sp>
        <p:nvSpPr>
          <p:cNvPr id="3" name="2 Marcador de contenido"/>
          <p:cNvSpPr>
            <a:spLocks noGrp="1"/>
          </p:cNvSpPr>
          <p:nvPr>
            <p:ph idx="1"/>
          </p:nvPr>
        </p:nvSpPr>
        <p:spPr>
          <a:xfrm>
            <a:off x="390731" y="1168517"/>
            <a:ext cx="8229600" cy="4392989"/>
          </a:xfrm>
        </p:spPr>
        <p:txBody>
          <a:bodyPr>
            <a:normAutofit/>
          </a:bodyPr>
          <a:lstStyle/>
          <a:p>
            <a:endParaRPr lang="es-SV" b="1" dirty="0">
              <a:latin typeface="Baskerville Old Face" pitchFamily="18" charset="0"/>
            </a:endParaRPr>
          </a:p>
          <a:p>
            <a:pPr marL="0" indent="0" algn="just">
              <a:buNone/>
            </a:pPr>
            <a:r>
              <a:rPr lang="es-SV" b="1" dirty="0">
                <a:latin typeface="Baskerville Old Face" pitchFamily="18" charset="0"/>
              </a:rPr>
              <a:t> </a:t>
            </a:r>
            <a:r>
              <a:rPr lang="es-SV" b="1" dirty="0" smtClean="0">
                <a:latin typeface="Baskerville Old Face" pitchFamily="18" charset="0"/>
              </a:rPr>
              <a:t>Las Residencias según la nueva normativa, se clasifican en tres:</a:t>
            </a:r>
          </a:p>
          <a:p>
            <a:pPr algn="just"/>
            <a:r>
              <a:rPr lang="es-SV" b="1" dirty="0" smtClean="0">
                <a:latin typeface="Baskerville Old Face" pitchFamily="18" charset="0"/>
              </a:rPr>
              <a:t>Residencias Transitorias</a:t>
            </a:r>
          </a:p>
          <a:p>
            <a:pPr algn="just"/>
            <a:r>
              <a:rPr lang="es-SV" b="1" dirty="0" smtClean="0">
                <a:latin typeface="Baskerville Old Face" pitchFamily="18" charset="0"/>
              </a:rPr>
              <a:t>Residencias Temporales y </a:t>
            </a:r>
          </a:p>
          <a:p>
            <a:pPr algn="just"/>
            <a:r>
              <a:rPr lang="es-SV" b="1" dirty="0" smtClean="0">
                <a:latin typeface="Baskerville Old Face" pitchFamily="18" charset="0"/>
              </a:rPr>
              <a:t>Residencias Definitivas</a:t>
            </a:r>
          </a:p>
          <a:p>
            <a:pPr marL="0" indent="0" algn="just">
              <a:buNone/>
            </a:pPr>
            <a:endParaRPr lang="es-SV" dirty="0"/>
          </a:p>
          <a:p>
            <a:pPr marL="0" indent="0">
              <a:buNone/>
            </a:pPr>
            <a:endParaRPr lang="es-SV" dirty="0">
              <a:latin typeface="Baskerville Old Face" pitchFamily="18" charset="0"/>
            </a:endParaRPr>
          </a:p>
          <a:p>
            <a:endParaRPr lang="es-SV" b="1" dirty="0"/>
          </a:p>
          <a:p>
            <a:endParaRPr lang="es-SV" dirty="0"/>
          </a:p>
        </p:txBody>
      </p:sp>
      <p:pic>
        <p:nvPicPr>
          <p:cNvPr id="5" name="Picture 5" descr="C:\Users\legal2\AppData\Local\Microsoft\Windows\Temporary Internet Files\Content.Outlook\WM4HQT3U\GS_LOGO (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4513" y="387049"/>
            <a:ext cx="2251427" cy="11025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2927737"/>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215511" y="92909"/>
            <a:ext cx="8229600" cy="996156"/>
          </a:xfrm>
        </p:spPr>
        <p:txBody>
          <a:bodyPr>
            <a:normAutofit fontScale="90000"/>
          </a:bodyPr>
          <a:lstStyle/>
          <a:p>
            <a:r>
              <a:rPr lang="es-SV" sz="3500" b="1" dirty="0">
                <a:solidFill>
                  <a:srgbClr val="2F2B20"/>
                </a:solidFill>
                <a:latin typeface="Baskerville Old Face" pitchFamily="18" charset="0"/>
              </a:rPr>
              <a:t>          Solicitud de Residencia desde el exterior.</a:t>
            </a:r>
            <a:endParaRPr lang="es-SV" sz="3500" dirty="0"/>
          </a:p>
        </p:txBody>
      </p:sp>
      <p:sp>
        <p:nvSpPr>
          <p:cNvPr id="3" name="2 Marcador de contenido"/>
          <p:cNvSpPr>
            <a:spLocks noGrp="1"/>
          </p:cNvSpPr>
          <p:nvPr>
            <p:ph idx="1"/>
          </p:nvPr>
        </p:nvSpPr>
        <p:spPr>
          <a:xfrm>
            <a:off x="228" y="1090136"/>
            <a:ext cx="9143772" cy="4780988"/>
          </a:xfrm>
        </p:spPr>
        <p:txBody>
          <a:bodyPr>
            <a:normAutofit fontScale="40000" lnSpcReduction="20000"/>
          </a:bodyPr>
          <a:lstStyle/>
          <a:p>
            <a:pPr marL="0" indent="0">
              <a:buNone/>
            </a:pPr>
            <a:r>
              <a:rPr lang="es-SV" dirty="0"/>
              <a:t> </a:t>
            </a:r>
            <a:endParaRPr lang="es-SV" sz="4900" dirty="0">
              <a:latin typeface="Baskerville Old Face" pitchFamily="18" charset="0"/>
            </a:endParaRPr>
          </a:p>
          <a:p>
            <a:pPr marL="0" indent="0">
              <a:buNone/>
            </a:pPr>
            <a:r>
              <a:rPr lang="es-SV" sz="4800" dirty="0">
                <a:latin typeface="Baskerville Old Face" pitchFamily="18" charset="0"/>
              </a:rPr>
              <a:t>Las personas que deseen ingresar al país en calidad de residentes transitorios, temporales o definitivos, lo solicitarán previamente a la Dirección General  </a:t>
            </a:r>
            <a:r>
              <a:rPr lang="es-SV" sz="4800" u="sng" dirty="0">
                <a:latin typeface="Baskerville Old Face" pitchFamily="18" charset="0"/>
              </a:rPr>
              <a:t>por medio de solicitud en línea, apoderado o empleador en el país. </a:t>
            </a:r>
            <a:r>
              <a:rPr lang="es-SV" sz="4800" dirty="0">
                <a:latin typeface="Baskerville Old Face" pitchFamily="18" charset="0"/>
              </a:rPr>
              <a:t> La Dirección General verificará que la solicitud y la documentación presentada cumplan con los requisitos establecidos en esta ley, debiendo resolver en el </a:t>
            </a:r>
            <a:r>
              <a:rPr lang="es-SV" sz="4800" b="1" dirty="0">
                <a:latin typeface="Baskerville Old Face" pitchFamily="18" charset="0"/>
              </a:rPr>
              <a:t>plazo de quince días hábiles y notificar al peticionario.</a:t>
            </a:r>
          </a:p>
          <a:p>
            <a:pPr marL="0" indent="0">
              <a:buNone/>
            </a:pPr>
            <a:endParaRPr lang="es-SV" sz="4800" b="1" dirty="0">
              <a:latin typeface="Baskerville Old Face" pitchFamily="18" charset="0"/>
            </a:endParaRPr>
          </a:p>
          <a:p>
            <a:pPr marL="0" indent="0">
              <a:buNone/>
            </a:pPr>
            <a:r>
              <a:rPr lang="es-SV" sz="4800" dirty="0">
                <a:latin typeface="Baskerville Old Face" pitchFamily="18" charset="0"/>
              </a:rPr>
              <a:t>Si la resolución fuere favorable se remitirá la misma por medio electrónico al interesado quien deberá imprimirla y mostrarla al oficial migratorio para ingresar al país.  Una vez la persona extranjera ingrese a El Salvador, se presentará ante la Dirección General con su pasaporte, para los efectos de inscripción, en el término de cinco días hábiles después de su ingreso y se le otorgará el carné respectivo. </a:t>
            </a:r>
          </a:p>
          <a:p>
            <a:pPr marL="0" indent="0">
              <a:buNone/>
            </a:pPr>
            <a:r>
              <a:rPr lang="es-SV" sz="4800" dirty="0">
                <a:latin typeface="Baskerville Old Face" pitchFamily="18" charset="0"/>
              </a:rPr>
              <a:t> La persona extranjera podrá también solicitar la residencia transitoria, temporal o definitiva  directamente ante la Dirección General, en los casos establecidos por la presente Ley. </a:t>
            </a:r>
          </a:p>
          <a:p>
            <a:pPr marL="0" indent="0">
              <a:buNone/>
            </a:pPr>
            <a:endParaRPr lang="es-SV" dirty="0"/>
          </a:p>
        </p:txBody>
      </p:sp>
      <p:pic>
        <p:nvPicPr>
          <p:cNvPr id="6" name="Picture 5" descr="C:\Users\legal2\AppData\Local\Microsoft\Windows\Temporary Internet Files\Content.Outlook\WM4HQT3U\GS_LOGO (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9342" y="105597"/>
            <a:ext cx="2251427" cy="11025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103450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2014" y="68917"/>
            <a:ext cx="8229600" cy="996156"/>
          </a:xfrm>
        </p:spPr>
        <p:txBody>
          <a:bodyPr/>
          <a:lstStyle/>
          <a:p>
            <a:r>
              <a:rPr lang="es-SV" b="1" dirty="0" smtClean="0">
                <a:solidFill>
                  <a:srgbClr val="2F2B20"/>
                </a:solidFill>
                <a:latin typeface="Baskerville Old Face" pitchFamily="18" charset="0"/>
              </a:rPr>
              <a:t>           Residencias Transitorias.</a:t>
            </a:r>
            <a:endParaRPr lang="es-SV" dirty="0"/>
          </a:p>
        </p:txBody>
      </p:sp>
      <p:sp>
        <p:nvSpPr>
          <p:cNvPr id="3" name="2 Marcador de contenido"/>
          <p:cNvSpPr>
            <a:spLocks noGrp="1"/>
          </p:cNvSpPr>
          <p:nvPr>
            <p:ph idx="1"/>
          </p:nvPr>
        </p:nvSpPr>
        <p:spPr>
          <a:xfrm>
            <a:off x="190370" y="1209963"/>
            <a:ext cx="8229600" cy="4450234"/>
          </a:xfrm>
        </p:spPr>
        <p:txBody>
          <a:bodyPr>
            <a:normAutofit lnSpcReduction="10000"/>
          </a:bodyPr>
          <a:lstStyle/>
          <a:p>
            <a:pPr marL="0" indent="0" algn="just">
              <a:buNone/>
            </a:pPr>
            <a:r>
              <a:rPr lang="es-SV" sz="2100" dirty="0">
                <a:latin typeface="Baskerville Old Face" pitchFamily="18" charset="0"/>
              </a:rPr>
              <a:t>Las personas extranjeras que ingresen al país como residentes transitorios, podrán ser admitidas en las siguientes calidades:</a:t>
            </a:r>
          </a:p>
          <a:p>
            <a:pPr marL="494290" indent="-494290" algn="just">
              <a:buFont typeface="+mj-lt"/>
              <a:buAutoNum type="arabicPeriod"/>
            </a:pPr>
            <a:r>
              <a:rPr lang="es-SV" sz="2100" dirty="0">
                <a:latin typeface="Baskerville Old Face" pitchFamily="18" charset="0"/>
              </a:rPr>
              <a:t>Los Trabajadores de Temporada;</a:t>
            </a:r>
          </a:p>
          <a:p>
            <a:pPr marL="494290" indent="-494290" algn="just">
              <a:buFont typeface="+mj-lt"/>
              <a:buAutoNum type="arabicPeriod"/>
            </a:pPr>
            <a:r>
              <a:rPr lang="es-SV" sz="2100" dirty="0">
                <a:latin typeface="Baskerville Old Face" pitchFamily="18" charset="0"/>
              </a:rPr>
              <a:t>Trabajadores Transfronterizos; </a:t>
            </a:r>
            <a:r>
              <a:rPr lang="es-SV" sz="2100" b="1" dirty="0">
                <a:latin typeface="Baskerville Old Face" pitchFamily="18" charset="0"/>
              </a:rPr>
              <a:t>(Hasta por dos años)</a:t>
            </a:r>
            <a:endParaRPr lang="es-SV" sz="2100" dirty="0">
              <a:latin typeface="Baskerville Old Face" pitchFamily="18" charset="0"/>
            </a:endParaRPr>
          </a:p>
          <a:p>
            <a:pPr marL="494290" indent="-494290" algn="just">
              <a:buFont typeface="+mj-lt"/>
              <a:buAutoNum type="arabicPeriod"/>
            </a:pPr>
            <a:r>
              <a:rPr lang="es-SV" sz="2100" dirty="0">
                <a:latin typeface="Baskerville Old Face" pitchFamily="18" charset="0"/>
              </a:rPr>
              <a:t>Trabajadores Transnacionales de Servicio; </a:t>
            </a:r>
            <a:r>
              <a:rPr lang="es-SV" sz="2100" b="1" dirty="0">
                <a:latin typeface="Baskerville Old Face" pitchFamily="18" charset="0"/>
              </a:rPr>
              <a:t>(Hasta un año)</a:t>
            </a:r>
            <a:endParaRPr lang="es-SV" sz="2100" dirty="0">
              <a:latin typeface="Baskerville Old Face" pitchFamily="18" charset="0"/>
            </a:endParaRPr>
          </a:p>
          <a:p>
            <a:pPr marL="494290" indent="-494290" algn="just">
              <a:buFont typeface="+mj-lt"/>
              <a:buAutoNum type="arabicPeriod"/>
            </a:pPr>
            <a:r>
              <a:rPr lang="es-SV" sz="2100" dirty="0">
                <a:latin typeface="Baskerville Old Face" pitchFamily="18" charset="0"/>
              </a:rPr>
              <a:t>Persona extranjera que colabore con una misión Internacional que preste asistencia humanitaria en el país;</a:t>
            </a:r>
          </a:p>
          <a:p>
            <a:pPr marL="494290" indent="-494290" algn="just">
              <a:buFont typeface="+mj-lt"/>
              <a:buAutoNum type="arabicPeriod"/>
            </a:pPr>
            <a:r>
              <a:rPr lang="es-SV" sz="2100" dirty="0">
                <a:latin typeface="Baskerville Old Face" pitchFamily="18" charset="0"/>
              </a:rPr>
              <a:t>Persona extranjera de brigadas médicas</a:t>
            </a:r>
          </a:p>
          <a:p>
            <a:pPr marL="494290" indent="-494290" algn="just">
              <a:buFont typeface="+mj-lt"/>
              <a:buAutoNum type="arabicPeriod"/>
            </a:pPr>
            <a:r>
              <a:rPr lang="es-SV" sz="2100" dirty="0">
                <a:latin typeface="Baskerville Old Face" pitchFamily="18" charset="0"/>
              </a:rPr>
              <a:t>Persona extranjera que realice ad honoren cualquier actividad de beneficio social comprobado; y</a:t>
            </a:r>
          </a:p>
          <a:p>
            <a:pPr marL="494290" indent="-494290" algn="just">
              <a:buFont typeface="+mj-lt"/>
              <a:buAutoNum type="arabicPeriod"/>
            </a:pPr>
            <a:r>
              <a:rPr lang="es-SV" sz="2100" dirty="0">
                <a:latin typeface="Baskerville Old Face" pitchFamily="18" charset="0"/>
              </a:rPr>
              <a:t>Las demás que la DGME estime convenientes por razones humanitarias de conformidad con los instrumentos de derechos humanos </a:t>
            </a:r>
          </a:p>
          <a:p>
            <a:pPr marL="494290" indent="-494290" algn="just">
              <a:buFont typeface="+mj-lt"/>
              <a:buAutoNum type="arabicPeriod"/>
            </a:pPr>
            <a:endParaRPr lang="es-SV" dirty="0">
              <a:latin typeface="Albertus Extra Bold" pitchFamily="34" charset="0"/>
            </a:endParaRPr>
          </a:p>
          <a:p>
            <a:pPr marL="0" indent="0" algn="just">
              <a:buNone/>
            </a:pPr>
            <a:endParaRPr lang="es-SV" dirty="0" smtClean="0">
              <a:latin typeface="Albertus Extra Bold" pitchFamily="34" charset="0"/>
            </a:endParaRPr>
          </a:p>
        </p:txBody>
      </p:sp>
      <p:pic>
        <p:nvPicPr>
          <p:cNvPr id="5" name="Picture 5" descr="C:\Users\legal2\AppData\Local\Microsoft\Windows\Temporary Internet Files\Content.Outlook\WM4HQT3U\GS_LOGO (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9342" y="105597"/>
            <a:ext cx="2251427" cy="11025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7577413"/>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SV" b="1" dirty="0" smtClean="0">
                <a:solidFill>
                  <a:srgbClr val="2F2B20"/>
                </a:solidFill>
                <a:latin typeface="Baskerville Old Face" pitchFamily="18" charset="0"/>
              </a:rPr>
              <a:t>           Residencias </a:t>
            </a:r>
            <a:r>
              <a:rPr lang="es-SV" b="1" dirty="0">
                <a:solidFill>
                  <a:srgbClr val="2F2B20"/>
                </a:solidFill>
                <a:latin typeface="Baskerville Old Face" pitchFamily="18" charset="0"/>
              </a:rPr>
              <a:t>Transitorias.</a:t>
            </a:r>
            <a:endParaRPr lang="es-SV" dirty="0"/>
          </a:p>
        </p:txBody>
      </p:sp>
      <p:sp>
        <p:nvSpPr>
          <p:cNvPr id="3" name="2 Marcador de contenido"/>
          <p:cNvSpPr>
            <a:spLocks noGrp="1"/>
          </p:cNvSpPr>
          <p:nvPr>
            <p:ph idx="1"/>
          </p:nvPr>
        </p:nvSpPr>
        <p:spPr/>
        <p:txBody>
          <a:bodyPr>
            <a:normAutofit lnSpcReduction="10000"/>
          </a:bodyPr>
          <a:lstStyle/>
          <a:p>
            <a:pPr marL="0" indent="0" algn="just">
              <a:buNone/>
            </a:pPr>
            <a:r>
              <a:rPr lang="es-SV" dirty="0">
                <a:latin typeface="Baskerville Old Face" pitchFamily="18" charset="0"/>
              </a:rPr>
              <a:t>Las personas extranjeras admitidas bajo las categorías de residente transitorios, podrán cambien de categoría mientras estén en el país, siempre y cuando cumplan los requisitos de la Ley y el Reglamento.</a:t>
            </a:r>
          </a:p>
          <a:p>
            <a:pPr marL="0" indent="0" algn="just">
              <a:buNone/>
            </a:pPr>
            <a:r>
              <a:rPr lang="es-SV" dirty="0">
                <a:latin typeface="Baskerville Old Face" pitchFamily="18" charset="0"/>
              </a:rPr>
              <a:t>A los Residentes Transitorios, se les otorgará un plazo de seis meses corridos, salvo los casos excepcionales establecidos en la ley.</a:t>
            </a:r>
          </a:p>
          <a:p>
            <a:endParaRPr lang="es-SV" dirty="0"/>
          </a:p>
        </p:txBody>
      </p:sp>
      <p:pic>
        <p:nvPicPr>
          <p:cNvPr id="5" name="Picture 5" descr="C:\Users\legal2\AppData\Local\Microsoft\Windows\Temporary Internet Files\Content.Outlook\WM4HQT3U\GS_LOGO (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9342" y="105597"/>
            <a:ext cx="2251427" cy="11025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7869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SV" altLang="es-PA" sz="3500" b="1" dirty="0">
                <a:solidFill>
                  <a:srgbClr val="2F2B20"/>
                </a:solidFill>
                <a:latin typeface="Baskerville Old Face" pitchFamily="18" charset="0"/>
              </a:rPr>
              <a:t>             Residencia Temporal.</a:t>
            </a:r>
            <a:endParaRPr lang="es-SV" dirty="0"/>
          </a:p>
        </p:txBody>
      </p:sp>
      <p:sp>
        <p:nvSpPr>
          <p:cNvPr id="3" name="2 Marcador de contenido"/>
          <p:cNvSpPr>
            <a:spLocks noGrp="1"/>
          </p:cNvSpPr>
          <p:nvPr>
            <p:ph idx="1"/>
          </p:nvPr>
        </p:nvSpPr>
        <p:spPr>
          <a:xfrm>
            <a:off x="390731" y="1168517"/>
            <a:ext cx="8229600" cy="4392989"/>
          </a:xfrm>
        </p:spPr>
        <p:txBody>
          <a:bodyPr>
            <a:normAutofit fontScale="55000" lnSpcReduction="20000"/>
          </a:bodyPr>
          <a:lstStyle/>
          <a:p>
            <a:endParaRPr lang="es-SV" b="1" dirty="0">
              <a:latin typeface="Baskerville Old Face" pitchFamily="18" charset="0"/>
            </a:endParaRPr>
          </a:p>
          <a:p>
            <a:pPr marL="0" indent="0" algn="just">
              <a:buNone/>
            </a:pPr>
            <a:r>
              <a:rPr lang="es-SV" b="1" dirty="0">
                <a:latin typeface="Baskerville Old Face" pitchFamily="18" charset="0"/>
              </a:rPr>
              <a:t> Personas Residentes Temporales</a:t>
            </a:r>
          </a:p>
          <a:p>
            <a:pPr marL="0" indent="0" algn="just">
              <a:buNone/>
            </a:pPr>
            <a:endParaRPr lang="es-SV" dirty="0">
              <a:latin typeface="Baskerville Old Face" pitchFamily="18" charset="0"/>
            </a:endParaRPr>
          </a:p>
          <a:p>
            <a:pPr marL="0" indent="0" algn="just">
              <a:buNone/>
            </a:pPr>
            <a:r>
              <a:rPr lang="es-SV" dirty="0">
                <a:latin typeface="Baskerville Old Face" pitchFamily="18" charset="0"/>
              </a:rPr>
              <a:t> Art. 108.-</a:t>
            </a:r>
            <a:r>
              <a:rPr lang="es-SV" b="1" dirty="0">
                <a:latin typeface="Baskerville Old Face" pitchFamily="18" charset="0"/>
              </a:rPr>
              <a:t> </a:t>
            </a:r>
            <a:r>
              <a:rPr lang="es-SV" dirty="0">
                <a:latin typeface="Baskerville Old Face" pitchFamily="18" charset="0"/>
              </a:rPr>
              <a:t>La Dirección General otorgará una autorización de ingreso y permanencia por </a:t>
            </a:r>
            <a:r>
              <a:rPr lang="es-SV" dirty="0" smtClean="0">
                <a:latin typeface="Baskerville Old Face" pitchFamily="18" charset="0"/>
              </a:rPr>
              <a:t>un tiempo </a:t>
            </a:r>
            <a:r>
              <a:rPr lang="es-SV" dirty="0">
                <a:latin typeface="Baskerville Old Face" pitchFamily="18" charset="0"/>
              </a:rPr>
              <a:t>definido, que será hasta por un período de dos años, prorrogables en igual período, </a:t>
            </a:r>
            <a:r>
              <a:rPr lang="es-SV" dirty="0" smtClean="0">
                <a:latin typeface="Baskerville Old Face" pitchFamily="18" charset="0"/>
              </a:rPr>
              <a:t>para dedicarse </a:t>
            </a:r>
            <a:r>
              <a:rPr lang="es-SV" dirty="0">
                <a:latin typeface="Baskerville Old Face" pitchFamily="18" charset="0"/>
              </a:rPr>
              <a:t>a  actividades  de carácter  </a:t>
            </a:r>
            <a:r>
              <a:rPr lang="es-SV" dirty="0" smtClean="0">
                <a:latin typeface="Baskerville Old Face" pitchFamily="18" charset="0"/>
              </a:rPr>
              <a:t>económica</a:t>
            </a:r>
            <a:r>
              <a:rPr lang="es-SV" dirty="0">
                <a:latin typeface="Baskerville Old Face" pitchFamily="18" charset="0"/>
              </a:rPr>
              <a:t>,  científica, académica, cultural o </a:t>
            </a:r>
            <a:r>
              <a:rPr lang="es-SV" dirty="0" smtClean="0">
                <a:latin typeface="Baskerville Old Face" pitchFamily="18" charset="0"/>
              </a:rPr>
              <a:t>deportiva; trabajar </a:t>
            </a:r>
            <a:r>
              <a:rPr lang="es-SV" dirty="0">
                <a:latin typeface="Baskerville Old Face" pitchFamily="18" charset="0"/>
              </a:rPr>
              <a:t>como técnicos u obreros especializados y para ejercer cualquier otra actividad </a:t>
            </a:r>
            <a:r>
              <a:rPr lang="es-SV" dirty="0" smtClean="0">
                <a:latin typeface="Baskerville Old Face" pitchFamily="18" charset="0"/>
              </a:rPr>
              <a:t>temporal lícita.</a:t>
            </a:r>
          </a:p>
          <a:p>
            <a:pPr algn="just"/>
            <a:endParaRPr lang="es-SV" b="1" dirty="0">
              <a:latin typeface="Baskerville Old Face" pitchFamily="18" charset="0"/>
            </a:endParaRPr>
          </a:p>
          <a:p>
            <a:pPr marL="0" indent="0" algn="just">
              <a:buNone/>
            </a:pPr>
            <a:r>
              <a:rPr lang="es-SV" b="1" dirty="0">
                <a:latin typeface="Baskerville Old Face" pitchFamily="18" charset="0"/>
              </a:rPr>
              <a:t>Personas Residentes Temporales </a:t>
            </a:r>
          </a:p>
          <a:p>
            <a:pPr marL="0" indent="0" algn="just">
              <a:buNone/>
            </a:pPr>
            <a:endParaRPr lang="es-SV" dirty="0">
              <a:latin typeface="Baskerville Old Face" pitchFamily="18" charset="0"/>
            </a:endParaRPr>
          </a:p>
          <a:p>
            <a:pPr marL="0" indent="0" algn="just">
              <a:buNone/>
            </a:pPr>
            <a:r>
              <a:rPr lang="es-SV" dirty="0">
                <a:latin typeface="Baskerville Old Face" pitchFamily="18" charset="0"/>
              </a:rPr>
              <a:t> Art. 109.-</a:t>
            </a:r>
            <a:r>
              <a:rPr lang="es-SV" b="1" dirty="0">
                <a:latin typeface="Baskerville Old Face" pitchFamily="18" charset="0"/>
              </a:rPr>
              <a:t> Podrán obtener la calidad de personas residentes temporales las siguientes:</a:t>
            </a:r>
          </a:p>
          <a:p>
            <a:pPr marL="0" indent="0" algn="just">
              <a:buNone/>
            </a:pPr>
            <a:r>
              <a:rPr lang="es-SV" dirty="0">
                <a:latin typeface="Baskerville Old Face" pitchFamily="18" charset="0"/>
              </a:rPr>
              <a:t> </a:t>
            </a:r>
          </a:p>
          <a:p>
            <a:pPr algn="just"/>
            <a:r>
              <a:rPr lang="es-SV" dirty="0" smtClean="0">
                <a:latin typeface="Baskerville Old Face" pitchFamily="18" charset="0"/>
              </a:rPr>
              <a:t> </a:t>
            </a:r>
            <a:r>
              <a:rPr lang="es-SV" dirty="0">
                <a:latin typeface="Baskerville Old Face" pitchFamily="18" charset="0"/>
              </a:rPr>
              <a:t>Inversionistas extranjeros</a:t>
            </a:r>
            <a:r>
              <a:rPr lang="es-SV" dirty="0" smtClean="0">
                <a:latin typeface="Baskerville Old Face" pitchFamily="18" charset="0"/>
              </a:rPr>
              <a:t>, Personas de Negocios, y Representantes Comerciales,(</a:t>
            </a:r>
            <a:r>
              <a:rPr lang="es-SV" b="1" dirty="0" smtClean="0">
                <a:latin typeface="Baskerville Old Face" pitchFamily="18" charset="0"/>
              </a:rPr>
              <a:t>Hasta por dos años prorrogables)</a:t>
            </a:r>
            <a:endParaRPr lang="es-SV" dirty="0">
              <a:latin typeface="Baskerville Old Face" pitchFamily="18" charset="0"/>
            </a:endParaRPr>
          </a:p>
          <a:p>
            <a:pPr marL="0" indent="0" algn="just">
              <a:buNone/>
            </a:pPr>
            <a:endParaRPr lang="es-SV" dirty="0">
              <a:latin typeface="Baskerville Old Face" pitchFamily="18" charset="0"/>
            </a:endParaRPr>
          </a:p>
          <a:p>
            <a:endParaRPr lang="es-SV" b="1" dirty="0"/>
          </a:p>
          <a:p>
            <a:endParaRPr lang="es-SV" dirty="0"/>
          </a:p>
        </p:txBody>
      </p:sp>
      <p:pic>
        <p:nvPicPr>
          <p:cNvPr id="5" name="Picture 5" descr="C:\Users\legal2\AppData\Local\Microsoft\Windows\Temporary Internet Files\Content.Outlook\WM4HQT3U\GS_LOGO (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2014" y="246432"/>
            <a:ext cx="2251427" cy="11025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9612999"/>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SV" altLang="es-PA" sz="3500" b="1" dirty="0">
                <a:solidFill>
                  <a:srgbClr val="2F2B20"/>
                </a:solidFill>
                <a:latin typeface="Baskerville Old Face" pitchFamily="18" charset="0"/>
              </a:rPr>
              <a:t>Residencia Temporal.</a:t>
            </a:r>
            <a:endParaRPr lang="es-SV" dirty="0"/>
          </a:p>
        </p:txBody>
      </p:sp>
      <p:sp>
        <p:nvSpPr>
          <p:cNvPr id="3" name="2 Marcador de contenido"/>
          <p:cNvSpPr>
            <a:spLocks noGrp="1"/>
          </p:cNvSpPr>
          <p:nvPr>
            <p:ph idx="1"/>
          </p:nvPr>
        </p:nvSpPr>
        <p:spPr>
          <a:xfrm>
            <a:off x="457200" y="1231274"/>
            <a:ext cx="8229600" cy="4107848"/>
          </a:xfrm>
        </p:spPr>
        <p:txBody>
          <a:bodyPr>
            <a:normAutofit fontScale="92500"/>
          </a:bodyPr>
          <a:lstStyle/>
          <a:p>
            <a:pPr marL="0" indent="0">
              <a:buNone/>
            </a:pPr>
            <a:endParaRPr lang="es-SV" sz="2100" dirty="0">
              <a:latin typeface="Baskerville Old Face" pitchFamily="18" charset="0"/>
            </a:endParaRPr>
          </a:p>
          <a:p>
            <a:pPr algn="just"/>
            <a:r>
              <a:rPr lang="es-SV" sz="2100" dirty="0">
                <a:latin typeface="Baskerville Old Face" pitchFamily="18" charset="0"/>
              </a:rPr>
              <a:t>Personas trabajadoras transnacionales de servicio </a:t>
            </a:r>
            <a:r>
              <a:rPr lang="es-SV" sz="2100" b="1" dirty="0">
                <a:latin typeface="Baskerville Old Face" pitchFamily="18" charset="0"/>
              </a:rPr>
              <a:t>(Hasta dos años prorrogables);  </a:t>
            </a:r>
          </a:p>
          <a:p>
            <a:pPr marL="0" indent="0" algn="just">
              <a:buNone/>
            </a:pPr>
            <a:endParaRPr lang="es-SV" sz="2100" b="1" dirty="0">
              <a:latin typeface="Baskerville Old Face" pitchFamily="18" charset="0"/>
            </a:endParaRPr>
          </a:p>
          <a:p>
            <a:pPr algn="just"/>
            <a:r>
              <a:rPr lang="es-SV" sz="2100" dirty="0">
                <a:latin typeface="Baskerville Old Face" pitchFamily="18" charset="0"/>
              </a:rPr>
              <a:t>Rentistas quienes demuestren su estadía en el país con recursos generados o percibidos desde el exterior o de las rentas que éstos produzcan o de cualquier otro ingreso lícito proveniente de fuentes externas </a:t>
            </a:r>
            <a:r>
              <a:rPr lang="es-SV" sz="2100" b="1" dirty="0">
                <a:latin typeface="Baskerville Old Face" pitchFamily="18" charset="0"/>
              </a:rPr>
              <a:t>(Hasta por un año )</a:t>
            </a:r>
          </a:p>
          <a:p>
            <a:pPr marL="0" indent="0" algn="just">
              <a:buNone/>
            </a:pPr>
            <a:endParaRPr lang="es-SV" sz="2100" dirty="0">
              <a:latin typeface="Baskerville Old Face" pitchFamily="18" charset="0"/>
            </a:endParaRPr>
          </a:p>
          <a:p>
            <a:pPr algn="just"/>
            <a:r>
              <a:rPr lang="es-SV" sz="2100" dirty="0">
                <a:latin typeface="Baskerville Old Face" pitchFamily="18" charset="0"/>
              </a:rPr>
              <a:t>Pensionados quienes demuestren su estadía en el país con recursos generados a través de pensiones mensuales, permanentes y estables provenientes del exterior, destinado para su subsistencia en el país, </a:t>
            </a:r>
            <a:r>
              <a:rPr lang="es-SV" sz="2100" b="1" dirty="0">
                <a:latin typeface="Baskerville Old Face" pitchFamily="18" charset="0"/>
              </a:rPr>
              <a:t>(Hasta por un año)</a:t>
            </a:r>
            <a:endParaRPr lang="es-SV" sz="2100" dirty="0">
              <a:latin typeface="Baskerville Old Face" pitchFamily="18" charset="0"/>
            </a:endParaRPr>
          </a:p>
          <a:p>
            <a:endParaRPr lang="es-SV" dirty="0"/>
          </a:p>
          <a:p>
            <a:endParaRPr lang="es-SV" dirty="0"/>
          </a:p>
        </p:txBody>
      </p:sp>
      <p:pic>
        <p:nvPicPr>
          <p:cNvPr id="5" name="Picture 5" descr="C:\Users\legal2\AppData\Local\Microsoft\Windows\Temporary Internet Files\Content.Outlook\WM4HQT3U\GS_LOGO (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9342" y="105597"/>
            <a:ext cx="2251427" cy="11025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3370740"/>
      </p:ext>
    </p:extLst>
  </p:cSld>
  <p:clrMapOvr>
    <a:masterClrMapping/>
  </p:clrMapOvr>
  <p:transition spd="slow">
    <p:wip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96906"/>
            <a:ext cx="8229600" cy="996156"/>
          </a:xfrm>
        </p:spPr>
        <p:txBody>
          <a:bodyPr/>
          <a:lstStyle/>
          <a:p>
            <a:r>
              <a:rPr lang="es-SV" altLang="es-PA" sz="3500" b="1" dirty="0">
                <a:solidFill>
                  <a:srgbClr val="2F2B20"/>
                </a:solidFill>
                <a:latin typeface="Baskerville Old Face" pitchFamily="18" charset="0"/>
              </a:rPr>
              <a:t>             Residencia Temporal.</a:t>
            </a:r>
            <a:endParaRPr lang="es-SV" dirty="0"/>
          </a:p>
        </p:txBody>
      </p:sp>
      <p:sp>
        <p:nvSpPr>
          <p:cNvPr id="3" name="2 Marcador de contenido"/>
          <p:cNvSpPr>
            <a:spLocks noGrp="1"/>
          </p:cNvSpPr>
          <p:nvPr>
            <p:ph idx="1"/>
          </p:nvPr>
        </p:nvSpPr>
        <p:spPr>
          <a:xfrm>
            <a:off x="179512" y="1043003"/>
            <a:ext cx="8568952" cy="4441398"/>
          </a:xfrm>
        </p:spPr>
        <p:txBody>
          <a:bodyPr>
            <a:normAutofit fontScale="32500" lnSpcReduction="20000"/>
          </a:bodyPr>
          <a:lstStyle/>
          <a:p>
            <a:pPr marL="0" indent="0" algn="just">
              <a:buNone/>
            </a:pPr>
            <a:endParaRPr lang="es-SV" sz="5300" dirty="0">
              <a:latin typeface="Baskerville Old Face" pitchFamily="18" charset="0"/>
            </a:endParaRPr>
          </a:p>
          <a:p>
            <a:pPr algn="just"/>
            <a:r>
              <a:rPr lang="es-SV" sz="6200" dirty="0">
                <a:latin typeface="Baskerville Old Face" pitchFamily="18" charset="0"/>
              </a:rPr>
              <a:t>Las personas   extranjeras casadas o conviviente de ciudadanos salvadoreños, </a:t>
            </a:r>
            <a:r>
              <a:rPr lang="es-SV" sz="6200" b="1" dirty="0">
                <a:latin typeface="Baskerville Old Face" pitchFamily="18" charset="0"/>
              </a:rPr>
              <a:t>(Hasta dos años prorrogables)</a:t>
            </a:r>
            <a:endParaRPr lang="es-SV" sz="6200" dirty="0">
              <a:latin typeface="Baskerville Old Face" pitchFamily="18" charset="0"/>
            </a:endParaRPr>
          </a:p>
          <a:p>
            <a:pPr marL="0" indent="0" algn="just">
              <a:buNone/>
            </a:pPr>
            <a:endParaRPr lang="es-SV" sz="6200" dirty="0">
              <a:latin typeface="Baskerville Old Face" pitchFamily="18" charset="0"/>
            </a:endParaRPr>
          </a:p>
          <a:p>
            <a:pPr algn="just"/>
            <a:r>
              <a:rPr lang="es-SV" sz="6200" dirty="0">
                <a:latin typeface="Baskerville Old Face" pitchFamily="18" charset="0"/>
              </a:rPr>
              <a:t> Los religiosos católicos y miembros de otras denominaciones religiosas cuya iglesia  haya obtenido su personería jurídica conforme a las leyes de la República; </a:t>
            </a:r>
            <a:r>
              <a:rPr lang="es-SV" sz="6200" b="1" dirty="0">
                <a:latin typeface="Baskerville Old Face" pitchFamily="18" charset="0"/>
              </a:rPr>
              <a:t>(Hasta dos años prorrogables)</a:t>
            </a:r>
            <a:endParaRPr lang="es-SV" sz="6200" dirty="0">
              <a:latin typeface="Baskerville Old Face" pitchFamily="18" charset="0"/>
            </a:endParaRPr>
          </a:p>
          <a:p>
            <a:pPr algn="just"/>
            <a:endParaRPr lang="es-SV" sz="6200" dirty="0">
              <a:latin typeface="Baskerville Old Face" pitchFamily="18" charset="0"/>
            </a:endParaRPr>
          </a:p>
          <a:p>
            <a:pPr algn="just"/>
            <a:r>
              <a:rPr lang="es-SV" sz="6200" dirty="0">
                <a:latin typeface="Baskerville Old Face" pitchFamily="18" charset="0"/>
              </a:rPr>
              <a:t>Los estudiantes que ingresen al país para cursar estudios técnicos, universitarios o  especializados, como alumnos regulares en establecimientos públicos o privados reconocidos oficialmente, los que realizan trabajo de investigación, </a:t>
            </a:r>
            <a:r>
              <a:rPr lang="es-SV" sz="6200" b="1" dirty="0">
                <a:latin typeface="Baskerville Old Face" pitchFamily="18" charset="0"/>
              </a:rPr>
              <a:t>(Hasta un año prorrogable)</a:t>
            </a:r>
            <a:endParaRPr lang="es-SV" dirty="0"/>
          </a:p>
          <a:p>
            <a:pPr marL="0" indent="0" algn="just">
              <a:buNone/>
            </a:pPr>
            <a:endParaRPr lang="es-SV" dirty="0">
              <a:latin typeface="Baskerville Old Face" pitchFamily="18" charset="0"/>
            </a:endParaRPr>
          </a:p>
        </p:txBody>
      </p:sp>
      <p:pic>
        <p:nvPicPr>
          <p:cNvPr id="5" name="Picture 5" descr="C:\Users\legal2\AppData\Local\Microsoft\Windows\Temporary Internet Files\Content.Outlook\WM4HQT3U\GS_LOGO (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0514" y="12654"/>
            <a:ext cx="2251427" cy="11025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471824"/>
      </p:ext>
    </p:extLst>
  </p:cSld>
  <p:clrMapOvr>
    <a:masterClrMapping/>
  </p:clrMapOvr>
  <p:transition spd="slow">
    <p:cover dir="rd"/>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SV" altLang="es-PA" sz="3500" b="1" dirty="0">
                <a:solidFill>
                  <a:srgbClr val="2F2B20"/>
                </a:solidFill>
                <a:latin typeface="Baskerville Old Face" pitchFamily="18" charset="0"/>
              </a:rPr>
              <a:t>             Residencia Temporal.</a:t>
            </a:r>
            <a:endParaRPr lang="es-SV" dirty="0"/>
          </a:p>
        </p:txBody>
      </p:sp>
      <p:sp>
        <p:nvSpPr>
          <p:cNvPr id="3" name="2 Marcador de contenido"/>
          <p:cNvSpPr>
            <a:spLocks noGrp="1"/>
          </p:cNvSpPr>
          <p:nvPr>
            <p:ph idx="1"/>
          </p:nvPr>
        </p:nvSpPr>
        <p:spPr>
          <a:xfrm>
            <a:off x="107504" y="1231273"/>
            <a:ext cx="8579296" cy="4581259"/>
          </a:xfrm>
        </p:spPr>
        <p:txBody>
          <a:bodyPr>
            <a:normAutofit fontScale="70000" lnSpcReduction="20000"/>
          </a:bodyPr>
          <a:lstStyle/>
          <a:p>
            <a:pPr marL="0" indent="0" algn="just">
              <a:buNone/>
            </a:pPr>
            <a:endParaRPr lang="es-SV" dirty="0">
              <a:latin typeface="Baskerville Old Face" pitchFamily="18" charset="0"/>
            </a:endParaRPr>
          </a:p>
          <a:p>
            <a:pPr algn="just"/>
            <a:r>
              <a:rPr lang="es-SV" sz="2800" dirty="0">
                <a:latin typeface="Baskerville Old Face" pitchFamily="18" charset="0"/>
              </a:rPr>
              <a:t>Las personas extranjeras no centroamericanas de origen que constituyan sociedades salvadoreñas y que hayan suscrito y pagado como accionista en dicha sociedad no menos de diez mil dólares de los Estados Unidos de América, podrá concederse residencia con ingreso y salida  </a:t>
            </a:r>
            <a:r>
              <a:rPr lang="es-SV" sz="2800" u="sng" dirty="0">
                <a:latin typeface="Baskerville Old Face" pitchFamily="18" charset="0"/>
              </a:rPr>
              <a:t>múltiple por un plazo de hasta dos años prorrogables;  </a:t>
            </a:r>
          </a:p>
          <a:p>
            <a:pPr algn="just"/>
            <a:r>
              <a:rPr lang="es-SV" sz="2800" dirty="0">
                <a:latin typeface="Baskerville Old Face" pitchFamily="18" charset="0"/>
              </a:rPr>
              <a:t> Las personas extranjeras no centroamericanas de origen que sean comerciantes individuales titulares de empresas mercantiles cuyos activos no sean inferiores </a:t>
            </a:r>
            <a:r>
              <a:rPr lang="es-SV" sz="2800" b="1" dirty="0">
                <a:latin typeface="Baskerville Old Face" pitchFamily="18" charset="0"/>
              </a:rPr>
              <a:t>a dos mil quinientos dólares de los Estados Unidos de América</a:t>
            </a:r>
            <a:r>
              <a:rPr lang="es-SV" sz="2800" dirty="0">
                <a:latin typeface="Baskerville Old Face" pitchFamily="18" charset="0"/>
              </a:rPr>
              <a:t>, podrá concederse residencia con ingreso y salida múltiple por un plazo de hasta </a:t>
            </a:r>
            <a:r>
              <a:rPr lang="es-SV" sz="2800" u="sng" dirty="0">
                <a:latin typeface="Baskerville Old Face" pitchFamily="18" charset="0"/>
              </a:rPr>
              <a:t>dos años prorrogables;</a:t>
            </a:r>
          </a:p>
          <a:p>
            <a:pPr marL="0" indent="0" algn="just">
              <a:buNone/>
            </a:pPr>
            <a:r>
              <a:rPr lang="es-SV" sz="2800" u="sng" dirty="0">
                <a:latin typeface="Baskerville Old Face" pitchFamily="18" charset="0"/>
              </a:rPr>
              <a:t>  </a:t>
            </a:r>
          </a:p>
          <a:p>
            <a:pPr algn="just"/>
            <a:r>
              <a:rPr lang="es-SV" sz="2800" dirty="0">
                <a:latin typeface="Baskerville Old Face" pitchFamily="18" charset="0"/>
              </a:rPr>
              <a:t>Directivos, técnicos y personal administrativo de entidades públicas o privadas, nacionales o extranjeras de carácter comercial o industrial, trasladados desde el exterior para cubrir cargos específicos en sus empresas y que devenguen honorarios o salarios en El Salvador, podrá  concedérseles residencia con ingreso y salida múltiple por un plazo de hasta dos años prorrogables; </a:t>
            </a:r>
          </a:p>
          <a:p>
            <a:pPr algn="just"/>
            <a:endParaRPr lang="es-SV" u="sng" dirty="0">
              <a:latin typeface="Baskerville Old Face" pitchFamily="18" charset="0"/>
            </a:endParaRPr>
          </a:p>
          <a:p>
            <a:pPr marL="0" indent="0" algn="just">
              <a:buNone/>
            </a:pPr>
            <a:endParaRPr lang="es-SV" dirty="0">
              <a:latin typeface="Baskerville Old Face" pitchFamily="18" charset="0"/>
            </a:endParaRPr>
          </a:p>
          <a:p>
            <a:pPr marL="0" indent="0" algn="just">
              <a:buNone/>
            </a:pPr>
            <a:endParaRPr lang="es-SV" dirty="0">
              <a:latin typeface="Baskerville Old Face" pitchFamily="18" charset="0"/>
            </a:endParaRPr>
          </a:p>
          <a:p>
            <a:pPr marL="0" indent="0">
              <a:buNone/>
            </a:pPr>
            <a:endParaRPr lang="es-SV" dirty="0"/>
          </a:p>
        </p:txBody>
      </p:sp>
      <p:pic>
        <p:nvPicPr>
          <p:cNvPr id="5" name="Picture 5" descr="C:\Users\legal2\AppData\Local\Microsoft\Windows\Temporary Internet Files\Content.Outlook\WM4HQT3U\GS_LOGO (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3515" y="246432"/>
            <a:ext cx="2251427" cy="11025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6447973"/>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SV" altLang="es-PA" sz="3500" b="1" dirty="0">
                <a:solidFill>
                  <a:srgbClr val="2F2B20"/>
                </a:solidFill>
                <a:latin typeface="Baskerville Old Face" pitchFamily="18" charset="0"/>
              </a:rPr>
              <a:t>             Residencia Temporal.</a:t>
            </a:r>
            <a:endParaRPr lang="es-SV" dirty="0"/>
          </a:p>
        </p:txBody>
      </p:sp>
      <p:sp>
        <p:nvSpPr>
          <p:cNvPr id="3" name="2 Marcador de contenido"/>
          <p:cNvSpPr>
            <a:spLocks noGrp="1"/>
          </p:cNvSpPr>
          <p:nvPr>
            <p:ph idx="1"/>
          </p:nvPr>
        </p:nvSpPr>
        <p:spPr/>
        <p:txBody>
          <a:bodyPr>
            <a:normAutofit/>
          </a:bodyPr>
          <a:lstStyle/>
          <a:p>
            <a:pPr algn="just"/>
            <a:r>
              <a:rPr lang="es-SV" sz="1700" b="1" dirty="0">
                <a:latin typeface="Baskerville Old Face" pitchFamily="18" charset="0"/>
              </a:rPr>
              <a:t>Matrimonio y Unión no Matrimonial.</a:t>
            </a:r>
          </a:p>
          <a:p>
            <a:pPr marL="0" indent="0" algn="just">
              <a:buNone/>
            </a:pPr>
            <a:r>
              <a:rPr lang="es-SV" sz="1700" dirty="0">
                <a:latin typeface="Baskerville Old Face" pitchFamily="18" charset="0"/>
              </a:rPr>
              <a:t>Los extranjeros, que deseen optar a dicha residencia, deberán presentar además de los requisitos establecidos en la ley, deberán presentar la Certificación de Partida de Matrimonio inscrita, o declaratoria judicial de la calidad de conviviente, o declaración jurada ante notario Salvadoreño respectivamente.</a:t>
            </a:r>
          </a:p>
          <a:p>
            <a:pPr marL="0" indent="0" algn="just">
              <a:buNone/>
            </a:pPr>
            <a:r>
              <a:rPr lang="es-SV" sz="1700" dirty="0">
                <a:latin typeface="Baskerville Old Face" pitchFamily="18" charset="0"/>
              </a:rPr>
              <a:t>La persona extranjera casada con persona salvadoreña conservará la residencia temporal, aún después de disuelto el vínculo matrimonial o fallecimiento del cónyuge. En caso de unión no matrimonial, la persona extranjera continuará gozando de la calidad de residente temporal hasta su vencimiento. En estos casos, se realizara una verificación por parte de trabajo social, para verificar arraigo familiar y evitar fraude de ley.</a:t>
            </a:r>
          </a:p>
        </p:txBody>
      </p:sp>
      <p:pic>
        <p:nvPicPr>
          <p:cNvPr id="5" name="Picture 5" descr="C:\Users\legal2\AppData\Local\Microsoft\Windows\Temporary Internet Files\Content.Outlook\WM4HQT3U\GS_LOGO (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0514" y="105596"/>
            <a:ext cx="2251427" cy="11025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0574552"/>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SV" b="1" dirty="0" smtClean="0">
                <a:latin typeface="Baskerville Old Face" pitchFamily="18" charset="0"/>
              </a:rPr>
              <a:t>       Residencia Temporal.</a:t>
            </a:r>
            <a:endParaRPr lang="es-SV" b="1" dirty="0">
              <a:latin typeface="Baskerville Old Face" pitchFamily="18" charset="0"/>
            </a:endParaRPr>
          </a:p>
        </p:txBody>
      </p:sp>
      <p:sp>
        <p:nvSpPr>
          <p:cNvPr id="3" name="2 Marcador de contenido"/>
          <p:cNvSpPr>
            <a:spLocks noGrp="1"/>
          </p:cNvSpPr>
          <p:nvPr>
            <p:ph idx="1"/>
          </p:nvPr>
        </p:nvSpPr>
        <p:spPr>
          <a:xfrm>
            <a:off x="251520" y="1344066"/>
            <a:ext cx="8772964" cy="4342954"/>
          </a:xfrm>
        </p:spPr>
        <p:txBody>
          <a:bodyPr>
            <a:noAutofit/>
          </a:bodyPr>
          <a:lstStyle/>
          <a:p>
            <a:pPr marL="0" indent="0" algn="just">
              <a:buNone/>
            </a:pPr>
            <a:r>
              <a:rPr lang="es-SV" sz="2700" b="1" dirty="0">
                <a:latin typeface="Baskerville Old Face" pitchFamily="18" charset="0"/>
              </a:rPr>
              <a:t>Persona</a:t>
            </a:r>
            <a:r>
              <a:rPr lang="es-SV" sz="2700" dirty="0">
                <a:latin typeface="Baskerville Old Face" pitchFamily="18" charset="0"/>
              </a:rPr>
              <a:t> </a:t>
            </a:r>
            <a:r>
              <a:rPr lang="es-SV" sz="2700" b="1" dirty="0">
                <a:latin typeface="Baskerville Old Face" pitchFamily="18" charset="0"/>
              </a:rPr>
              <a:t>Residente Pensionado</a:t>
            </a:r>
          </a:p>
          <a:p>
            <a:pPr marL="0" indent="0" algn="just">
              <a:buNone/>
            </a:pPr>
            <a:r>
              <a:rPr lang="es-SV" sz="2700" dirty="0">
                <a:latin typeface="Baskerville Old Face" pitchFamily="18" charset="0"/>
              </a:rPr>
              <a:t>Se entenderá como residente pensionado a toda persona extranjera que ingrese al territorio nacional y reciba pensiones mensuales, permanentes y estables provenientes del exterior, cuyo monto no sea inferior a  </a:t>
            </a:r>
            <a:r>
              <a:rPr lang="es-SV" sz="2700" b="1" dirty="0">
                <a:latin typeface="Baskerville Old Face" pitchFamily="18" charset="0"/>
              </a:rPr>
              <a:t>tres salarios mínimos mensuales vigentes correspondientes al sector comercio y servicios</a:t>
            </a:r>
            <a:r>
              <a:rPr lang="es-SV" sz="2700" dirty="0">
                <a:latin typeface="Baskerville Old Face" pitchFamily="18" charset="0"/>
              </a:rPr>
              <a:t>, destinados para su subsistencia en el país.</a:t>
            </a:r>
          </a:p>
        </p:txBody>
      </p:sp>
      <p:pic>
        <p:nvPicPr>
          <p:cNvPr id="5" name="Picture 5" descr="C:\Users\legal2\AppData\Local\Microsoft\Windows\Temporary Internet Files\Content.Outlook\WM4HQT3U\GS_LOGO (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9342" y="105597"/>
            <a:ext cx="2251427" cy="11025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639060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39355"/>
            <a:ext cx="8229600" cy="803648"/>
          </a:xfrm>
        </p:spPr>
        <p:txBody>
          <a:bodyPr/>
          <a:lstStyle/>
          <a:p>
            <a:r>
              <a:rPr lang="es-SV" altLang="es-PA" sz="3500" b="1" dirty="0">
                <a:solidFill>
                  <a:srgbClr val="2F2B20"/>
                </a:solidFill>
                <a:latin typeface="Baskerville Old Face" pitchFamily="18" charset="0"/>
              </a:rPr>
              <a:t>             Residencia Temporal.</a:t>
            </a:r>
            <a:endParaRPr lang="es-SV" dirty="0"/>
          </a:p>
        </p:txBody>
      </p:sp>
      <p:sp>
        <p:nvSpPr>
          <p:cNvPr id="3" name="2 Marcador de contenido"/>
          <p:cNvSpPr>
            <a:spLocks noGrp="1"/>
          </p:cNvSpPr>
          <p:nvPr>
            <p:ph idx="1"/>
          </p:nvPr>
        </p:nvSpPr>
        <p:spPr>
          <a:xfrm>
            <a:off x="179512" y="1155794"/>
            <a:ext cx="8507288" cy="4593983"/>
          </a:xfrm>
        </p:spPr>
        <p:txBody>
          <a:bodyPr>
            <a:normAutofit fontScale="77500" lnSpcReduction="20000"/>
          </a:bodyPr>
          <a:lstStyle/>
          <a:p>
            <a:pPr marL="0" indent="0" algn="just">
              <a:buNone/>
            </a:pPr>
            <a:r>
              <a:rPr lang="es-SV" b="1" dirty="0">
                <a:latin typeface="Baskerville Old Face" pitchFamily="18" charset="0"/>
              </a:rPr>
              <a:t>Persona Residente Rentista</a:t>
            </a:r>
          </a:p>
          <a:p>
            <a:pPr marL="0" indent="0" algn="just">
              <a:buNone/>
            </a:pPr>
            <a:r>
              <a:rPr lang="es-SV" b="1" dirty="0">
                <a:latin typeface="Baskerville Old Face" pitchFamily="18" charset="0"/>
              </a:rPr>
              <a:t>Se entenderá como residente rentista a toda persona extranjera que ingrese al </a:t>
            </a:r>
            <a:r>
              <a:rPr lang="es-SV" dirty="0">
                <a:latin typeface="Baskerville Old Face" pitchFamily="18" charset="0"/>
              </a:rPr>
              <a:t>territorio nacional y recibe rentas mensuales, permanentes y estables, provenientes del exterior  o generadas del exterior, </a:t>
            </a:r>
            <a:r>
              <a:rPr lang="es-SV" b="1" dirty="0">
                <a:latin typeface="Baskerville Old Face" pitchFamily="18" charset="0"/>
              </a:rPr>
              <a:t>cuyo monto no sea inferior a cuatro salarios mínimos mensuales vigentes correspondientes al sector comercio y servicios, </a:t>
            </a:r>
            <a:r>
              <a:rPr lang="es-SV" dirty="0">
                <a:latin typeface="Baskerville Old Face" pitchFamily="18" charset="0"/>
              </a:rPr>
              <a:t>destinados para su subsistencia en el </a:t>
            </a:r>
            <a:r>
              <a:rPr lang="es-SV" dirty="0" smtClean="0">
                <a:latin typeface="Baskerville Old Face" pitchFamily="18" charset="0"/>
              </a:rPr>
              <a:t>país.</a:t>
            </a:r>
          </a:p>
          <a:p>
            <a:pPr marL="0" indent="0" algn="just">
              <a:buNone/>
            </a:pPr>
            <a:endParaRPr lang="es-SV" dirty="0">
              <a:latin typeface="Baskerville Old Face" pitchFamily="18" charset="0"/>
            </a:endParaRPr>
          </a:p>
          <a:p>
            <a:pPr marL="0" indent="0" algn="just">
              <a:buNone/>
            </a:pPr>
            <a:r>
              <a:rPr lang="es-SV" dirty="0">
                <a:latin typeface="Baskerville Old Face" pitchFamily="18" charset="0"/>
              </a:rPr>
              <a:t> El ingreso a que se refiere el inciso anterior no podrá ser inferior </a:t>
            </a:r>
            <a:r>
              <a:rPr lang="es-SV" b="1" dirty="0">
                <a:latin typeface="Baskerville Old Face" pitchFamily="18" charset="0"/>
              </a:rPr>
              <a:t>a seis salarios </a:t>
            </a:r>
            <a:r>
              <a:rPr lang="es-SV" b="1" dirty="0" smtClean="0">
                <a:latin typeface="Baskerville Old Face" pitchFamily="18" charset="0"/>
              </a:rPr>
              <a:t>mínimos vigentes </a:t>
            </a:r>
            <a:r>
              <a:rPr lang="es-SV" b="1" dirty="0">
                <a:latin typeface="Baskerville Old Face" pitchFamily="18" charset="0"/>
              </a:rPr>
              <a:t>correspondiente al sector comercio y servicios,</a:t>
            </a:r>
            <a:r>
              <a:rPr lang="es-SV" dirty="0">
                <a:latin typeface="Baskerville Old Face" pitchFamily="18" charset="0"/>
              </a:rPr>
              <a:t> </a:t>
            </a:r>
            <a:r>
              <a:rPr lang="es-SV" b="1" dirty="0">
                <a:latin typeface="Baskerville Old Face" pitchFamily="18" charset="0"/>
              </a:rPr>
              <a:t>cuando las personas que acompañen </a:t>
            </a:r>
            <a:r>
              <a:rPr lang="es-SV" b="1" dirty="0" smtClean="0">
                <a:latin typeface="Baskerville Old Face" pitchFamily="18" charset="0"/>
              </a:rPr>
              <a:t>al residente </a:t>
            </a:r>
            <a:r>
              <a:rPr lang="es-SV" b="1" dirty="0">
                <a:latin typeface="Baskerville Old Face" pitchFamily="18" charset="0"/>
              </a:rPr>
              <a:t>fueren dos o más.</a:t>
            </a:r>
          </a:p>
          <a:p>
            <a:endParaRPr lang="es-SV" dirty="0"/>
          </a:p>
          <a:p>
            <a:pPr marL="0" indent="0" algn="just">
              <a:buNone/>
            </a:pPr>
            <a:endParaRPr lang="es-SV" dirty="0"/>
          </a:p>
          <a:p>
            <a:pPr marL="0" indent="0" algn="just">
              <a:buNone/>
            </a:pPr>
            <a:endParaRPr lang="es-SV" dirty="0"/>
          </a:p>
          <a:p>
            <a:pPr marL="0" indent="0" algn="just">
              <a:buNone/>
            </a:pPr>
            <a:endParaRPr lang="es-SV" dirty="0"/>
          </a:p>
        </p:txBody>
      </p:sp>
      <p:pic>
        <p:nvPicPr>
          <p:cNvPr id="5" name="Picture 5" descr="C:\Users\legal2\AppData\Local\Microsoft\Windows\Temporary Internet Files\Content.Outlook\WM4HQT3U\GS_LOGO (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5015" y="105597"/>
            <a:ext cx="2251427" cy="11025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0254641"/>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SV" altLang="es-PA" sz="3500" b="1" dirty="0">
                <a:solidFill>
                  <a:srgbClr val="2F2B20"/>
                </a:solidFill>
                <a:latin typeface="Baskerville Old Face" pitchFamily="18" charset="0"/>
              </a:rPr>
              <a:t>             Residencia Definitiva.</a:t>
            </a:r>
            <a:endParaRPr lang="es-SV" dirty="0"/>
          </a:p>
        </p:txBody>
      </p:sp>
      <p:sp>
        <p:nvSpPr>
          <p:cNvPr id="3" name="2 Marcador de contenido"/>
          <p:cNvSpPr>
            <a:spLocks noGrp="1"/>
          </p:cNvSpPr>
          <p:nvPr>
            <p:ph idx="1"/>
          </p:nvPr>
        </p:nvSpPr>
        <p:spPr>
          <a:xfrm>
            <a:off x="256514" y="1394620"/>
            <a:ext cx="8699471" cy="3944503"/>
          </a:xfrm>
        </p:spPr>
        <p:txBody>
          <a:bodyPr>
            <a:normAutofit/>
          </a:bodyPr>
          <a:lstStyle/>
          <a:p>
            <a:pPr marL="0" indent="0" algn="just">
              <a:buNone/>
            </a:pPr>
            <a:r>
              <a:rPr lang="es-SV" sz="2500" dirty="0">
                <a:latin typeface="Baskerville Old Face" pitchFamily="18" charset="0"/>
              </a:rPr>
              <a:t>Para efectos migratorios se consideran</a:t>
            </a:r>
            <a:r>
              <a:rPr lang="es-SV" sz="2500" b="1" dirty="0">
                <a:latin typeface="Baskerville Old Face" pitchFamily="18" charset="0"/>
              </a:rPr>
              <a:t> </a:t>
            </a:r>
            <a:r>
              <a:rPr lang="es-SV" sz="2500" dirty="0">
                <a:latin typeface="Baskerville Old Face" pitchFamily="18" charset="0"/>
              </a:rPr>
              <a:t>residentes definitivos las personas extranjeras que, habiendo cumplido con todos los requisitos que establece la Ley, adquieran el derecho de permanecer en el país por tiempo indefinido y realizar cualquier actividad lícita en igualdad de condiciones que los salvadoreños, sin perjuicio de las limitaciones establecidas en la Constitución de la República y demás leyes. </a:t>
            </a:r>
          </a:p>
          <a:p>
            <a:pPr marL="0" indent="0">
              <a:buNone/>
            </a:pPr>
            <a:endParaRPr lang="es-SV" dirty="0"/>
          </a:p>
        </p:txBody>
      </p:sp>
      <p:pic>
        <p:nvPicPr>
          <p:cNvPr id="5" name="Picture 5" descr="C:\Users\legal2\AppData\Local\Microsoft\Windows\Temporary Internet Files\Content.Outlook\WM4HQT3U\GS_LOGO (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2014" y="114038"/>
            <a:ext cx="2251427" cy="11025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517504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SV" altLang="es-PA" b="1" dirty="0" smtClean="0">
                <a:solidFill>
                  <a:srgbClr val="2F2B20"/>
                </a:solidFill>
                <a:latin typeface="Baskerville Old Face" pitchFamily="18" charset="0"/>
              </a:rPr>
              <a:t>        Residencia </a:t>
            </a:r>
            <a:r>
              <a:rPr lang="es-SV" altLang="es-PA" b="1" dirty="0">
                <a:solidFill>
                  <a:srgbClr val="2F2B20"/>
                </a:solidFill>
                <a:latin typeface="Baskerville Old Face" pitchFamily="18" charset="0"/>
              </a:rPr>
              <a:t>Definitiva.</a:t>
            </a:r>
            <a:endParaRPr lang="es-SV" dirty="0"/>
          </a:p>
        </p:txBody>
      </p:sp>
      <p:sp>
        <p:nvSpPr>
          <p:cNvPr id="3" name="2 Marcador de contenido"/>
          <p:cNvSpPr>
            <a:spLocks noGrp="1"/>
          </p:cNvSpPr>
          <p:nvPr>
            <p:ph idx="1"/>
          </p:nvPr>
        </p:nvSpPr>
        <p:spPr/>
        <p:txBody>
          <a:bodyPr>
            <a:normAutofit fontScale="62500" lnSpcReduction="20000"/>
          </a:bodyPr>
          <a:lstStyle/>
          <a:p>
            <a:pPr marL="0" indent="0" algn="just">
              <a:buNone/>
            </a:pPr>
            <a:r>
              <a:rPr lang="es-SV" b="1" dirty="0" smtClean="0">
                <a:latin typeface="Baskerville Old Face" pitchFamily="18" charset="0"/>
              </a:rPr>
              <a:t>Podrán obtener la residencia definitiva las siguientes personas:</a:t>
            </a:r>
          </a:p>
          <a:p>
            <a:pPr algn="just"/>
            <a:r>
              <a:rPr lang="es-SV" dirty="0" smtClean="0">
                <a:latin typeface="Baskerville Old Face" pitchFamily="18" charset="0"/>
              </a:rPr>
              <a:t>Los </a:t>
            </a:r>
            <a:r>
              <a:rPr lang="es-SV" dirty="0">
                <a:latin typeface="Baskerville Old Face" pitchFamily="18" charset="0"/>
              </a:rPr>
              <a:t>centroamericanos por nacimiento que ingresen al país de forma regular, </a:t>
            </a:r>
            <a:r>
              <a:rPr lang="es-SV" u="sng" dirty="0" smtClean="0">
                <a:latin typeface="Baskerville Old Face" pitchFamily="18" charset="0"/>
              </a:rPr>
              <a:t>sin que </a:t>
            </a:r>
            <a:r>
              <a:rPr lang="es-SV" u="sng" dirty="0">
                <a:latin typeface="Baskerville Old Face" pitchFamily="18" charset="0"/>
              </a:rPr>
              <a:t>previamente haya adquirido la residencia temporal; </a:t>
            </a:r>
          </a:p>
          <a:p>
            <a:pPr algn="just"/>
            <a:endParaRPr lang="es-SV" dirty="0">
              <a:latin typeface="Baskerville Old Face" pitchFamily="18" charset="0"/>
            </a:endParaRPr>
          </a:p>
          <a:p>
            <a:pPr algn="just"/>
            <a:r>
              <a:rPr lang="es-SV" dirty="0" smtClean="0">
                <a:latin typeface="Baskerville Old Face" pitchFamily="18" charset="0"/>
              </a:rPr>
              <a:t> </a:t>
            </a:r>
            <a:r>
              <a:rPr lang="es-SV" dirty="0">
                <a:latin typeface="Baskerville Old Face" pitchFamily="18" charset="0"/>
              </a:rPr>
              <a:t>Los residentes temporales de origen centroamericano por nacimiento; </a:t>
            </a:r>
          </a:p>
          <a:p>
            <a:pPr algn="just"/>
            <a:endParaRPr lang="es-SV" dirty="0">
              <a:latin typeface="Baskerville Old Face" pitchFamily="18" charset="0"/>
            </a:endParaRPr>
          </a:p>
          <a:p>
            <a:pPr algn="just"/>
            <a:r>
              <a:rPr lang="es-SV" dirty="0" smtClean="0">
                <a:latin typeface="Baskerville Old Face" pitchFamily="18" charset="0"/>
              </a:rPr>
              <a:t>Residentes </a:t>
            </a:r>
            <a:r>
              <a:rPr lang="es-SV" dirty="0">
                <a:latin typeface="Baskerville Old Face" pitchFamily="18" charset="0"/>
              </a:rPr>
              <a:t>temporales de origen español  e hispanoamericano que hayan </a:t>
            </a:r>
            <a:r>
              <a:rPr lang="es-SV" dirty="0" smtClean="0">
                <a:latin typeface="Baskerville Old Face" pitchFamily="18" charset="0"/>
              </a:rPr>
              <a:t>tenido </a:t>
            </a:r>
            <a:r>
              <a:rPr lang="es-SV" u="sng" dirty="0" smtClean="0">
                <a:latin typeface="Baskerville Old Face" pitchFamily="18" charset="0"/>
              </a:rPr>
              <a:t>tal </a:t>
            </a:r>
            <a:r>
              <a:rPr lang="es-SV" u="sng" dirty="0">
                <a:latin typeface="Baskerville Old Face" pitchFamily="18" charset="0"/>
              </a:rPr>
              <a:t>condición durante un año de forma ininterrumpida anterior a la solicitud;  </a:t>
            </a:r>
          </a:p>
          <a:p>
            <a:pPr algn="just"/>
            <a:endParaRPr lang="es-SV" dirty="0">
              <a:latin typeface="Baskerville Old Face" pitchFamily="18" charset="0"/>
            </a:endParaRPr>
          </a:p>
          <a:p>
            <a:pPr algn="just"/>
            <a:r>
              <a:rPr lang="es-SV" dirty="0" smtClean="0">
                <a:latin typeface="Baskerville Old Face" pitchFamily="18" charset="0"/>
              </a:rPr>
              <a:t>Residentes </a:t>
            </a:r>
            <a:r>
              <a:rPr lang="es-SV" dirty="0">
                <a:latin typeface="Baskerville Old Face" pitchFamily="18" charset="0"/>
              </a:rPr>
              <a:t>temporales que hayan tenido tal condición </a:t>
            </a:r>
            <a:r>
              <a:rPr lang="es-SV" b="1" u="sng" dirty="0">
                <a:latin typeface="Baskerville Old Face" pitchFamily="18" charset="0"/>
              </a:rPr>
              <a:t>durante los tres años </a:t>
            </a:r>
            <a:r>
              <a:rPr lang="es-SV" b="1" u="sng" dirty="0" smtClean="0">
                <a:latin typeface="Baskerville Old Face" pitchFamily="18" charset="0"/>
              </a:rPr>
              <a:t>anteriores </a:t>
            </a:r>
            <a:r>
              <a:rPr lang="es-SV" b="1" u="sng" dirty="0">
                <a:latin typeface="Baskerville Old Face" pitchFamily="18" charset="0"/>
              </a:rPr>
              <a:t>a la solicitud;</a:t>
            </a:r>
          </a:p>
          <a:p>
            <a:endParaRPr lang="es-SV" dirty="0"/>
          </a:p>
          <a:p>
            <a:pPr marL="0" indent="0">
              <a:buNone/>
            </a:pPr>
            <a:endParaRPr lang="es-SV" b="1" dirty="0" smtClean="0">
              <a:latin typeface="Baskerville Old Face" pitchFamily="18" charset="0"/>
            </a:endParaRPr>
          </a:p>
          <a:p>
            <a:endParaRPr lang="es-SV" b="1" dirty="0">
              <a:latin typeface="Baskerville Old Face" pitchFamily="18" charset="0"/>
            </a:endParaRPr>
          </a:p>
        </p:txBody>
      </p:sp>
      <p:pic>
        <p:nvPicPr>
          <p:cNvPr id="6" name="Picture 5" descr="C:\Users\legal2\AppData\Local\Microsoft\Windows\Temporary Internet Files\Content.Outlook\WM4HQT3U\GS_LOGO (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9342" y="105597"/>
            <a:ext cx="2251427" cy="11025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9733489"/>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SV" altLang="es-PA" b="1" dirty="0" smtClean="0">
                <a:solidFill>
                  <a:srgbClr val="2F2B20"/>
                </a:solidFill>
                <a:latin typeface="Baskerville Old Face" pitchFamily="18" charset="0"/>
              </a:rPr>
              <a:t>         Residencia </a:t>
            </a:r>
            <a:r>
              <a:rPr lang="es-SV" altLang="es-PA" b="1" dirty="0">
                <a:solidFill>
                  <a:srgbClr val="2F2B20"/>
                </a:solidFill>
                <a:latin typeface="Baskerville Old Face" pitchFamily="18" charset="0"/>
              </a:rPr>
              <a:t>Definitiva.</a:t>
            </a:r>
            <a:endParaRPr lang="es-SV" dirty="0"/>
          </a:p>
        </p:txBody>
      </p:sp>
      <p:sp>
        <p:nvSpPr>
          <p:cNvPr id="3" name="2 Marcador de contenido"/>
          <p:cNvSpPr>
            <a:spLocks noGrp="1"/>
          </p:cNvSpPr>
          <p:nvPr>
            <p:ph idx="1"/>
          </p:nvPr>
        </p:nvSpPr>
        <p:spPr>
          <a:xfrm>
            <a:off x="119515" y="1394620"/>
            <a:ext cx="8904969" cy="4054652"/>
          </a:xfrm>
        </p:spPr>
        <p:txBody>
          <a:bodyPr>
            <a:normAutofit fontScale="92500"/>
          </a:bodyPr>
          <a:lstStyle/>
          <a:p>
            <a:pPr algn="just"/>
            <a:r>
              <a:rPr lang="es-SV" dirty="0">
                <a:latin typeface="Baskerville Old Face" pitchFamily="18" charset="0"/>
              </a:rPr>
              <a:t>El residente pensionado o rentista que haya obtenido tal calidad durante un año </a:t>
            </a:r>
            <a:r>
              <a:rPr lang="es-SV" dirty="0" smtClean="0">
                <a:latin typeface="Baskerville Old Face" pitchFamily="18" charset="0"/>
              </a:rPr>
              <a:t>anterior </a:t>
            </a:r>
            <a:r>
              <a:rPr lang="es-SV" dirty="0">
                <a:latin typeface="Baskerville Old Face" pitchFamily="18" charset="0"/>
              </a:rPr>
              <a:t>a la solicitud; </a:t>
            </a:r>
            <a:endParaRPr lang="es-SV" dirty="0" smtClean="0">
              <a:latin typeface="Baskerville Old Face" pitchFamily="18" charset="0"/>
            </a:endParaRPr>
          </a:p>
          <a:p>
            <a:pPr algn="just"/>
            <a:r>
              <a:rPr lang="es-SV" dirty="0" smtClean="0">
                <a:latin typeface="Baskerville Old Face" pitchFamily="18" charset="0"/>
              </a:rPr>
              <a:t> </a:t>
            </a:r>
            <a:r>
              <a:rPr lang="es-SV" dirty="0">
                <a:latin typeface="Baskerville Old Face" pitchFamily="18" charset="0"/>
              </a:rPr>
              <a:t>La persona extranjera casada o conviviente con persona salvadoreña  que tenga un </a:t>
            </a:r>
            <a:r>
              <a:rPr lang="es-SV" dirty="0" smtClean="0">
                <a:latin typeface="Baskerville Old Face" pitchFamily="18" charset="0"/>
              </a:rPr>
              <a:t>año </a:t>
            </a:r>
            <a:r>
              <a:rPr lang="es-SV" dirty="0">
                <a:latin typeface="Baskerville Old Face" pitchFamily="18" charset="0"/>
              </a:rPr>
              <a:t>ininterrumpido de tener la residencia temporal; </a:t>
            </a:r>
            <a:endParaRPr lang="es-SV" dirty="0" smtClean="0">
              <a:latin typeface="Baskerville Old Face" pitchFamily="18" charset="0"/>
            </a:endParaRPr>
          </a:p>
          <a:p>
            <a:pPr marL="0" indent="0">
              <a:buNone/>
            </a:pPr>
            <a:r>
              <a:rPr lang="es-SV" dirty="0" smtClean="0">
                <a:latin typeface="Baskerville Old Face" pitchFamily="18" charset="0"/>
              </a:rPr>
              <a:t>Todo </a:t>
            </a:r>
            <a:r>
              <a:rPr lang="es-SV" dirty="0">
                <a:latin typeface="Baskerville Old Face" pitchFamily="18" charset="0"/>
              </a:rPr>
              <a:t>residente definitivo podrá ejercer actividades remuneradas o lucrativas lícitas, </a:t>
            </a:r>
            <a:r>
              <a:rPr lang="es-SV" dirty="0" smtClean="0">
                <a:latin typeface="Baskerville Old Face" pitchFamily="18" charset="0"/>
              </a:rPr>
              <a:t>por cuenta </a:t>
            </a:r>
            <a:r>
              <a:rPr lang="es-SV" dirty="0">
                <a:latin typeface="Baskerville Old Face" pitchFamily="18" charset="0"/>
              </a:rPr>
              <a:t>propia o en relación de dependencia. </a:t>
            </a:r>
            <a:r>
              <a:rPr lang="es-SV" dirty="0" smtClean="0">
                <a:latin typeface="Baskerville Old Face" pitchFamily="18" charset="0"/>
              </a:rPr>
              <a:t> </a:t>
            </a:r>
            <a:endParaRPr lang="es-SV" dirty="0">
              <a:latin typeface="Baskerville Old Face" pitchFamily="18" charset="0"/>
            </a:endParaRPr>
          </a:p>
          <a:p>
            <a:endParaRPr lang="es-SV" dirty="0"/>
          </a:p>
          <a:p>
            <a:pPr algn="just"/>
            <a:endParaRPr lang="es-SV" dirty="0">
              <a:latin typeface="Baskerville Old Face" pitchFamily="18" charset="0"/>
            </a:endParaRPr>
          </a:p>
          <a:p>
            <a:pPr algn="just"/>
            <a:endParaRPr lang="es-SV" dirty="0">
              <a:latin typeface="Baskerville Old Face" pitchFamily="18" charset="0"/>
            </a:endParaRPr>
          </a:p>
          <a:p>
            <a:endParaRPr lang="es-SV" dirty="0">
              <a:latin typeface="Baskerville Old Face" pitchFamily="18" charset="0"/>
            </a:endParaRPr>
          </a:p>
        </p:txBody>
      </p:sp>
      <p:pic>
        <p:nvPicPr>
          <p:cNvPr id="6" name="Picture 5" descr="C:\Users\legal2\AppData\Local\Microsoft\Windows\Temporary Internet Files\Content.Outlook\WM4HQT3U\GS_LOGO (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9342" y="105597"/>
            <a:ext cx="2251427" cy="11025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6607091"/>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SV" altLang="es-PA" b="1" dirty="0" smtClean="0">
                <a:solidFill>
                  <a:srgbClr val="2F2B20"/>
                </a:solidFill>
                <a:latin typeface="Baskerville Old Face" pitchFamily="18" charset="0"/>
              </a:rPr>
              <a:t>      Residencia </a:t>
            </a:r>
            <a:r>
              <a:rPr lang="es-SV" altLang="es-PA" b="1" dirty="0">
                <a:solidFill>
                  <a:srgbClr val="2F2B20"/>
                </a:solidFill>
                <a:latin typeface="Baskerville Old Face" pitchFamily="18" charset="0"/>
              </a:rPr>
              <a:t>Definitiva.</a:t>
            </a:r>
            <a:endParaRPr lang="es-SV" dirty="0"/>
          </a:p>
        </p:txBody>
      </p:sp>
      <p:sp>
        <p:nvSpPr>
          <p:cNvPr id="3" name="2 Marcador de contenido"/>
          <p:cNvSpPr>
            <a:spLocks noGrp="1"/>
          </p:cNvSpPr>
          <p:nvPr>
            <p:ph idx="1"/>
          </p:nvPr>
        </p:nvSpPr>
        <p:spPr>
          <a:xfrm>
            <a:off x="457200" y="1394620"/>
            <a:ext cx="8567284" cy="4265578"/>
          </a:xfrm>
        </p:spPr>
        <p:txBody>
          <a:bodyPr>
            <a:noAutofit/>
          </a:bodyPr>
          <a:lstStyle/>
          <a:p>
            <a:pPr marL="0" indent="0" algn="just">
              <a:buNone/>
            </a:pPr>
            <a:r>
              <a:rPr lang="es-SV" sz="2300" dirty="0">
                <a:latin typeface="Baskerville Old Face" pitchFamily="18" charset="0"/>
              </a:rPr>
              <a:t>Los Residentes Definitivos, deberán de refrendar su residencia dentro del plazo de treinta días calendario, previo a su vencimiento, y resolverá con la vista de esta por medio de la emisión de un carné.</a:t>
            </a:r>
          </a:p>
          <a:p>
            <a:pPr marL="0" indent="0" algn="just">
              <a:buNone/>
            </a:pPr>
            <a:r>
              <a:rPr lang="es-SV" sz="2300" dirty="0">
                <a:latin typeface="Baskerville Old Face" pitchFamily="18" charset="0"/>
              </a:rPr>
              <a:t>En caso de incumplimiento, se impondrá una multa migratoria, y si no lo hicieren dentro del año posterior a su vencimiento, perderán su derecho a residir en el país.</a:t>
            </a:r>
          </a:p>
          <a:p>
            <a:pPr marL="0" indent="0" algn="just">
              <a:buNone/>
            </a:pPr>
            <a:r>
              <a:rPr lang="es-SV" sz="2300" dirty="0">
                <a:latin typeface="Baskerville Old Face" pitchFamily="18" charset="0"/>
              </a:rPr>
              <a:t>La refrenda de la residencia definitiva, podrá hacerse por un año, sin exceder de cuatro.</a:t>
            </a:r>
          </a:p>
          <a:p>
            <a:pPr marL="0" indent="0" algn="just">
              <a:buNone/>
            </a:pPr>
            <a:r>
              <a:rPr lang="es-SV" sz="2300" dirty="0">
                <a:latin typeface="Baskerville Old Face" pitchFamily="18" charset="0"/>
              </a:rPr>
              <a:t>El residente definitivo, tendrá la libertad de salir y entrar al país hasta por dos años.</a:t>
            </a:r>
          </a:p>
        </p:txBody>
      </p:sp>
      <p:pic>
        <p:nvPicPr>
          <p:cNvPr id="6" name="Picture 5" descr="C:\Users\legal2\AppData\Local\Microsoft\Windows\Temporary Internet Files\Content.Outlook\WM4HQT3U\GS_LOGO (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9342" y="105597"/>
            <a:ext cx="2251427" cy="11025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362669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SV" altLang="es-PA" sz="3600" b="1" dirty="0" smtClean="0">
                <a:solidFill>
                  <a:srgbClr val="2F2B20"/>
                </a:solidFill>
                <a:latin typeface="Baskerville Old Face" pitchFamily="18" charset="0"/>
              </a:rPr>
              <a:t>             NATURALIZACIÓN</a:t>
            </a:r>
            <a:endParaRPr lang="es-SV" dirty="0"/>
          </a:p>
        </p:txBody>
      </p:sp>
      <p:sp>
        <p:nvSpPr>
          <p:cNvPr id="3" name="2 Marcador de contenido"/>
          <p:cNvSpPr>
            <a:spLocks noGrp="1"/>
          </p:cNvSpPr>
          <p:nvPr>
            <p:ph idx="1"/>
          </p:nvPr>
        </p:nvSpPr>
        <p:spPr>
          <a:xfrm>
            <a:off x="390731" y="1168517"/>
            <a:ext cx="8229600" cy="4392989"/>
          </a:xfrm>
        </p:spPr>
        <p:txBody>
          <a:bodyPr>
            <a:normAutofit fontScale="85000" lnSpcReduction="20000"/>
          </a:bodyPr>
          <a:lstStyle/>
          <a:p>
            <a:endParaRPr lang="es-SV" dirty="0">
              <a:latin typeface="Baskerville Old Face" pitchFamily="18" charset="0"/>
            </a:endParaRPr>
          </a:p>
          <a:p>
            <a:pPr marL="0" indent="0" algn="just">
              <a:buNone/>
            </a:pPr>
            <a:r>
              <a:rPr lang="es-SV" dirty="0">
                <a:latin typeface="Baskerville Old Face" pitchFamily="18" charset="0"/>
              </a:rPr>
              <a:t> </a:t>
            </a:r>
            <a:r>
              <a:rPr lang="es-SV" dirty="0" smtClean="0">
                <a:latin typeface="Baskerville Old Face" pitchFamily="18" charset="0"/>
              </a:rPr>
              <a:t>La persona interesada, deberá presentar la solicitud de nacionalidad salvadoreña por nacimiento o naturalización ante la DGME.</a:t>
            </a:r>
          </a:p>
          <a:p>
            <a:pPr marL="0" indent="0" algn="just">
              <a:buNone/>
            </a:pPr>
            <a:r>
              <a:rPr lang="es-SV" dirty="0" smtClean="0">
                <a:latin typeface="Baskerville Old Face" pitchFamily="18" charset="0"/>
              </a:rPr>
              <a:t>En caso de ser prevenida dicha solicitud, se tendrán 15 días hábiles para subsanar, y en caso que se requiera un documento que se encuentre fuera del país, se concederá un plazo de noventa días para presentarlo.</a:t>
            </a:r>
          </a:p>
          <a:p>
            <a:pPr marL="0" indent="0" algn="just">
              <a:buNone/>
            </a:pPr>
            <a:r>
              <a:rPr lang="es-SV" dirty="0" smtClean="0">
                <a:latin typeface="Baskerville Old Face" pitchFamily="18" charset="0"/>
              </a:rPr>
              <a:t>Una vez admitido se mandara a oír la opinión de la Fiscalía General de la Republica, quien deberá de remitir dicha respuesta en un termino de 45 días. Si no responde se entenderá como favorable.</a:t>
            </a:r>
            <a:endParaRPr lang="es-SV" dirty="0"/>
          </a:p>
          <a:p>
            <a:pPr marL="0" indent="0">
              <a:buNone/>
            </a:pPr>
            <a:endParaRPr lang="es-SV" dirty="0">
              <a:latin typeface="Baskerville Old Face" pitchFamily="18" charset="0"/>
            </a:endParaRPr>
          </a:p>
          <a:p>
            <a:endParaRPr lang="es-SV" b="1" dirty="0"/>
          </a:p>
          <a:p>
            <a:endParaRPr lang="es-SV" dirty="0"/>
          </a:p>
        </p:txBody>
      </p:sp>
      <p:pic>
        <p:nvPicPr>
          <p:cNvPr id="5" name="Picture 5" descr="C:\Users\legal2\AppData\Local\Microsoft\Windows\Temporary Internet Files\Content.Outlook\WM4HQT3U\GS_LOGO (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1" y="227162"/>
            <a:ext cx="2251427" cy="9609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551260"/>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331640" y="27853"/>
            <a:ext cx="8229600" cy="996156"/>
          </a:xfrm>
        </p:spPr>
        <p:txBody>
          <a:bodyPr>
            <a:normAutofit/>
          </a:bodyPr>
          <a:lstStyle/>
          <a:p>
            <a:r>
              <a:rPr lang="es-SV" sz="3600" b="1" dirty="0" smtClean="0">
                <a:latin typeface="Baskerville Old Face" pitchFamily="18" charset="0"/>
              </a:rPr>
              <a:t>NATURALIZACIÓN</a:t>
            </a:r>
            <a:endParaRPr lang="es-SV" sz="3600" b="1" dirty="0">
              <a:latin typeface="Baskerville Old Face" pitchFamily="18" charset="0"/>
            </a:endParaRPr>
          </a:p>
        </p:txBody>
      </p:sp>
      <p:sp>
        <p:nvSpPr>
          <p:cNvPr id="3" name="2 Marcador de contenido"/>
          <p:cNvSpPr>
            <a:spLocks noGrp="1"/>
          </p:cNvSpPr>
          <p:nvPr>
            <p:ph idx="1"/>
          </p:nvPr>
        </p:nvSpPr>
        <p:spPr>
          <a:xfrm>
            <a:off x="228" y="1090136"/>
            <a:ext cx="9143772" cy="4780988"/>
          </a:xfrm>
        </p:spPr>
        <p:txBody>
          <a:bodyPr>
            <a:normAutofit/>
          </a:bodyPr>
          <a:lstStyle/>
          <a:p>
            <a:pPr marL="0" indent="0">
              <a:buNone/>
            </a:pPr>
            <a:r>
              <a:rPr lang="es-SV" dirty="0"/>
              <a:t> </a:t>
            </a:r>
            <a:endParaRPr lang="es-SV" sz="5100" dirty="0">
              <a:latin typeface="Baskerville Old Face" pitchFamily="18" charset="0"/>
            </a:endParaRPr>
          </a:p>
          <a:p>
            <a:pPr marL="0" indent="0">
              <a:buNone/>
            </a:pPr>
            <a:endParaRPr lang="es-SV" dirty="0"/>
          </a:p>
        </p:txBody>
      </p:sp>
      <p:sp>
        <p:nvSpPr>
          <p:cNvPr id="6" name="2 Marcador de contenido"/>
          <p:cNvSpPr txBox="1">
            <a:spLocks/>
          </p:cNvSpPr>
          <p:nvPr/>
        </p:nvSpPr>
        <p:spPr>
          <a:xfrm>
            <a:off x="251520" y="1419545"/>
            <a:ext cx="8229600" cy="4392989"/>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Font typeface="Arial" pitchFamily="34" charset="0"/>
              <a:buNone/>
            </a:pPr>
            <a:r>
              <a:rPr lang="es-SV" dirty="0" smtClean="0">
                <a:latin typeface="Baskerville Old Face" pitchFamily="18" charset="0"/>
              </a:rPr>
              <a:t> Se realizaran publicaciones dentro del plazo de ocho días,  un edicto, por tres veces consecutivas en el Diario Oficial  y otro en el diario de mayor circulación nacional. Una vez publicado, la DGME  lo fijará en su tablero,  en su pagina electrónica oficial,  por 15 días hábiles.</a:t>
            </a:r>
          </a:p>
          <a:p>
            <a:pPr marL="0" indent="0" algn="just">
              <a:buFont typeface="Arial" pitchFamily="34" charset="0"/>
              <a:buNone/>
            </a:pPr>
            <a:r>
              <a:rPr lang="es-SV" dirty="0" smtClean="0">
                <a:latin typeface="Baskerville Old Face" pitchFamily="18" charset="0"/>
              </a:rPr>
              <a:t>En caso de no existir impedimento, se notificará al extranjero de el día y hora de la prueba de conocimiento histórico y cultural de El Salvador.</a:t>
            </a:r>
          </a:p>
          <a:p>
            <a:endParaRPr lang="es-SV" b="1" dirty="0" smtClean="0"/>
          </a:p>
          <a:p>
            <a:endParaRPr lang="es-SV" dirty="0"/>
          </a:p>
        </p:txBody>
      </p:sp>
      <p:pic>
        <p:nvPicPr>
          <p:cNvPr id="7" name="Picture 5" descr="C:\Users\legal2\AppData\Local\Microsoft\Windows\Temporary Internet Files\Content.Outlook\WM4HQT3U\GS_LOGO (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1" y="164405"/>
            <a:ext cx="2251427" cy="9609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470080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normAutofit fontScale="85000" lnSpcReduction="10000"/>
          </a:bodyPr>
          <a:lstStyle/>
          <a:p>
            <a:pPr marL="0" indent="0" algn="just">
              <a:buNone/>
            </a:pPr>
            <a:r>
              <a:rPr lang="es-SV" dirty="0" smtClean="0">
                <a:latin typeface="Baskerville Old Face" pitchFamily="18" charset="0"/>
              </a:rPr>
              <a:t>Declarada Ejecutoriada la resolución donde se concede la calidad de Salvadoreño, se señalará día y hora para la juramentación y protesta de ley, en un plazo no mayor a 30 días hábiles.</a:t>
            </a:r>
          </a:p>
          <a:p>
            <a:pPr marL="0" indent="0" algn="just">
              <a:buNone/>
            </a:pPr>
            <a:r>
              <a:rPr lang="es-SV" dirty="0" smtClean="0">
                <a:latin typeface="Baskerville Old Face" pitchFamily="18" charset="0"/>
              </a:rPr>
              <a:t>Una vez se cumpla con dicho acto de juramentación se emitirá resolución que deberá publicarse en el Diario Oficial, y con la presentación de recibo de pago de dicha publicación, la DGME remitirá copia a la FGR, Ministerio de Relaciones Exteriores, Tribunal Supremo Electoral y al Registro Nacional de las Personas Naturales.</a:t>
            </a:r>
            <a:endParaRPr lang="es-SV" dirty="0">
              <a:latin typeface="Baskerville Old Face" pitchFamily="18" charset="0"/>
            </a:endParaRPr>
          </a:p>
        </p:txBody>
      </p:sp>
      <p:sp>
        <p:nvSpPr>
          <p:cNvPr id="5" name="1 Título"/>
          <p:cNvSpPr>
            <a:spLocks noGrp="1"/>
          </p:cNvSpPr>
          <p:nvPr>
            <p:ph type="title"/>
          </p:nvPr>
        </p:nvSpPr>
        <p:spPr/>
        <p:txBody>
          <a:bodyPr>
            <a:normAutofit/>
          </a:bodyPr>
          <a:lstStyle/>
          <a:p>
            <a:r>
              <a:rPr lang="es-SV" sz="3600" b="1" dirty="0" smtClean="0">
                <a:solidFill>
                  <a:srgbClr val="2F2B20"/>
                </a:solidFill>
                <a:latin typeface="Baskerville Old Face" pitchFamily="18" charset="0"/>
              </a:rPr>
              <a:t>              NATURALIZACIÓN</a:t>
            </a:r>
            <a:endParaRPr lang="es-SV" sz="3600" dirty="0"/>
          </a:p>
        </p:txBody>
      </p:sp>
      <p:pic>
        <p:nvPicPr>
          <p:cNvPr id="6" name="Picture 5" descr="C:\Users\legal2\AppData\Local\Microsoft\Windows\Temporary Internet Files\Content.Outlook\WM4HQT3U\GS_LOGO (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9" y="101648"/>
            <a:ext cx="2251427" cy="9609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5407895"/>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normAutofit fontScale="92500" lnSpcReduction="20000"/>
          </a:bodyPr>
          <a:lstStyle/>
          <a:p>
            <a:pPr marL="0" indent="0">
              <a:buNone/>
            </a:pPr>
            <a:r>
              <a:rPr lang="es-SV" sz="5400" dirty="0" smtClean="0">
                <a:latin typeface="Baskerville Old Face" pitchFamily="18" charset="0"/>
              </a:rPr>
              <a:t>Las infracciones migratorias se clasifican por su gravedad en:</a:t>
            </a:r>
          </a:p>
          <a:p>
            <a:r>
              <a:rPr lang="es-SV" sz="5400" dirty="0" smtClean="0">
                <a:latin typeface="Baskerville Old Face" pitchFamily="18" charset="0"/>
              </a:rPr>
              <a:t>Leves, </a:t>
            </a:r>
          </a:p>
          <a:p>
            <a:r>
              <a:rPr lang="es-SV" sz="5400" dirty="0" smtClean="0">
                <a:latin typeface="Baskerville Old Face" pitchFamily="18" charset="0"/>
              </a:rPr>
              <a:t>Graves y </a:t>
            </a:r>
          </a:p>
          <a:p>
            <a:r>
              <a:rPr lang="es-SV" sz="5400" dirty="0" smtClean="0">
                <a:latin typeface="Baskerville Old Face" pitchFamily="18" charset="0"/>
              </a:rPr>
              <a:t>Muy Graves.</a:t>
            </a:r>
          </a:p>
          <a:p>
            <a:pPr marL="0" indent="0">
              <a:buNone/>
            </a:pPr>
            <a:endParaRPr lang="es-SV" dirty="0">
              <a:latin typeface="Baskerville Old Face" pitchFamily="18" charset="0"/>
            </a:endParaRPr>
          </a:p>
          <a:p>
            <a:pPr marL="0" indent="0">
              <a:buNone/>
            </a:pPr>
            <a:endParaRPr lang="es-SV" dirty="0">
              <a:latin typeface="Baskerville Old Face" pitchFamily="18" charset="0"/>
            </a:endParaRPr>
          </a:p>
        </p:txBody>
      </p:sp>
      <p:sp>
        <p:nvSpPr>
          <p:cNvPr id="5" name="1 Título"/>
          <p:cNvSpPr>
            <a:spLocks noGrp="1"/>
          </p:cNvSpPr>
          <p:nvPr>
            <p:ph type="title"/>
          </p:nvPr>
        </p:nvSpPr>
        <p:spPr/>
        <p:txBody>
          <a:bodyPr>
            <a:normAutofit fontScale="90000"/>
          </a:bodyPr>
          <a:lstStyle/>
          <a:p>
            <a:r>
              <a:rPr lang="es-SV" sz="3600" b="1" dirty="0" smtClean="0">
                <a:solidFill>
                  <a:srgbClr val="2F2B20"/>
                </a:solidFill>
                <a:latin typeface="Baskerville Old Face" pitchFamily="18" charset="0"/>
              </a:rPr>
              <a:t>               INFRACIONES MIGRATORIAS</a:t>
            </a:r>
            <a:endParaRPr lang="es-SV" sz="3600" dirty="0"/>
          </a:p>
        </p:txBody>
      </p:sp>
      <p:pic>
        <p:nvPicPr>
          <p:cNvPr id="6" name="Picture 5" descr="C:\Users\legal2\AppData\Local\Microsoft\Windows\Temporary Internet Files\Content.Outlook\WM4HQT3U\GS_LOGO (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878" y="337324"/>
            <a:ext cx="2251427" cy="9609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94251173"/>
      </p:ext>
    </p:extLst>
  </p:cSld>
  <p:clrMapOvr>
    <a:masterClrMapping/>
  </p:clrMapOvr>
  <p:transition spd="slow">
    <p:wip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normAutofit fontScale="92500" lnSpcReduction="20000"/>
          </a:bodyPr>
          <a:lstStyle/>
          <a:p>
            <a:pPr marL="0" indent="0" algn="just">
              <a:buNone/>
            </a:pPr>
            <a:r>
              <a:rPr lang="es-SV" sz="3000" b="1" dirty="0" smtClean="0">
                <a:latin typeface="Baskerville Old Face" pitchFamily="18" charset="0"/>
              </a:rPr>
              <a:t>INFRACCIONES LEVES: </a:t>
            </a:r>
            <a:r>
              <a:rPr lang="es-SV" sz="3000" dirty="0" smtClean="0">
                <a:latin typeface="Baskerville Old Face" pitchFamily="18" charset="0"/>
              </a:rPr>
              <a:t>Su multa es equivalente al veinte por ciento de un salario mínimo mensual del sector comercio y servicio, hasta el cien por ciento de un salario de dicho sector.</a:t>
            </a:r>
          </a:p>
          <a:p>
            <a:pPr marL="0" indent="0" algn="just">
              <a:buNone/>
            </a:pPr>
            <a:r>
              <a:rPr lang="es-SV" sz="3000" b="1" dirty="0" smtClean="0">
                <a:latin typeface="Baskerville Old Face" pitchFamily="18" charset="0"/>
              </a:rPr>
              <a:t>Infracciones:</a:t>
            </a:r>
          </a:p>
          <a:p>
            <a:pPr algn="just"/>
            <a:r>
              <a:rPr lang="es-SV" sz="3000" dirty="0" smtClean="0">
                <a:latin typeface="Baskerville Old Face" pitchFamily="18" charset="0"/>
              </a:rPr>
              <a:t>Cuando la persona extranjera omita o retrase comunicar a la DGME el cambio de nacionalidad, estado familiar, domicilio o residencia, medio electrónico para oír notificaciones dentro del plazo de 5 días hábiles.</a:t>
            </a:r>
            <a:endParaRPr lang="es-SV" sz="3000" dirty="0">
              <a:latin typeface="Baskerville Old Face" pitchFamily="18" charset="0"/>
            </a:endParaRPr>
          </a:p>
          <a:p>
            <a:pPr marL="0" indent="0">
              <a:buNone/>
            </a:pPr>
            <a:endParaRPr lang="es-SV" dirty="0">
              <a:latin typeface="Baskerville Old Face" pitchFamily="18" charset="0"/>
            </a:endParaRPr>
          </a:p>
        </p:txBody>
      </p:sp>
      <p:sp>
        <p:nvSpPr>
          <p:cNvPr id="5" name="1 Título"/>
          <p:cNvSpPr>
            <a:spLocks noGrp="1"/>
          </p:cNvSpPr>
          <p:nvPr>
            <p:ph type="title"/>
          </p:nvPr>
        </p:nvSpPr>
        <p:spPr/>
        <p:txBody>
          <a:bodyPr>
            <a:normAutofit fontScale="90000"/>
          </a:bodyPr>
          <a:lstStyle/>
          <a:p>
            <a:r>
              <a:rPr lang="es-SV" sz="3600" b="1" dirty="0" smtClean="0">
                <a:solidFill>
                  <a:srgbClr val="2F2B20"/>
                </a:solidFill>
                <a:latin typeface="Baskerville Old Face" pitchFamily="18" charset="0"/>
              </a:rPr>
              <a:t>               INFRACIONES MIGRATORIAS</a:t>
            </a:r>
            <a:endParaRPr lang="es-SV" sz="3600" dirty="0"/>
          </a:p>
        </p:txBody>
      </p:sp>
      <p:pic>
        <p:nvPicPr>
          <p:cNvPr id="6" name="Picture 5" descr="C:\Users\legal2\AppData\Local\Microsoft\Windows\Temporary Internet Files\Content.Outlook\WM4HQT3U\GS_LOGO (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5" y="11474"/>
            <a:ext cx="2251427" cy="9609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580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normAutofit fontScale="92500" lnSpcReduction="20000"/>
          </a:bodyPr>
          <a:lstStyle/>
          <a:p>
            <a:r>
              <a:rPr lang="es-SV" dirty="0" smtClean="0">
                <a:latin typeface="Baskerville Old Face" pitchFamily="18" charset="0"/>
              </a:rPr>
              <a:t>La persona turista que no solicite prorroga de su estadía, al menos con cinco días hábiles de anticipación a la expiración del periodo inicialmente otorgado.</a:t>
            </a:r>
          </a:p>
          <a:p>
            <a:r>
              <a:rPr lang="es-SV" dirty="0" smtClean="0">
                <a:latin typeface="Baskerville Old Face" pitchFamily="18" charset="0"/>
              </a:rPr>
              <a:t>El trabajador que omita informar el cese de sus labores, en un plazo de 8 días hábiles antes del vencimiento de su permiso de trabajo.</a:t>
            </a:r>
          </a:p>
          <a:p>
            <a:r>
              <a:rPr lang="es-SV" dirty="0" smtClean="0">
                <a:latin typeface="Baskerville Old Face" pitchFamily="18" charset="0"/>
              </a:rPr>
              <a:t>La persona extranjera que no comparezca a las citas realizadas por la DGME, previa notificación.</a:t>
            </a:r>
          </a:p>
          <a:p>
            <a:pPr marL="0" indent="0">
              <a:buNone/>
            </a:pPr>
            <a:endParaRPr lang="es-SV" dirty="0">
              <a:latin typeface="Baskerville Old Face" pitchFamily="18" charset="0"/>
            </a:endParaRPr>
          </a:p>
        </p:txBody>
      </p:sp>
      <p:sp>
        <p:nvSpPr>
          <p:cNvPr id="5" name="1 Título"/>
          <p:cNvSpPr>
            <a:spLocks noGrp="1"/>
          </p:cNvSpPr>
          <p:nvPr>
            <p:ph type="title"/>
          </p:nvPr>
        </p:nvSpPr>
        <p:spPr/>
        <p:txBody>
          <a:bodyPr>
            <a:normAutofit fontScale="90000"/>
          </a:bodyPr>
          <a:lstStyle/>
          <a:p>
            <a:r>
              <a:rPr lang="es-SV" sz="3600" b="1" dirty="0" smtClean="0">
                <a:solidFill>
                  <a:srgbClr val="2F2B20"/>
                </a:solidFill>
                <a:latin typeface="Baskerville Old Face" pitchFamily="18" charset="0"/>
              </a:rPr>
              <a:t>                  INFRACIONES MIGRATORIAS</a:t>
            </a:r>
            <a:endParaRPr lang="es-SV" sz="3600" dirty="0"/>
          </a:p>
        </p:txBody>
      </p:sp>
      <p:pic>
        <p:nvPicPr>
          <p:cNvPr id="6" name="Picture 5" descr="C:\Users\legal2\AppData\Local\Microsoft\Windows\Temporary Internet Files\Content.Outlook\WM4HQT3U\GS_LOGO (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1" y="164405"/>
            <a:ext cx="2251427" cy="9609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0360806"/>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normAutofit/>
          </a:bodyPr>
          <a:lstStyle/>
          <a:p>
            <a:r>
              <a:rPr lang="es-SV" dirty="0">
                <a:latin typeface="Baskerville Old Face" pitchFamily="18" charset="0"/>
              </a:rPr>
              <a:t>La persona extranjera que se niegue a presentar los documentos requeridos por la DGME, cuando los mismos dependan la realización de una investigación o finalización de un tramite.</a:t>
            </a:r>
          </a:p>
          <a:p>
            <a:r>
              <a:rPr lang="es-SV" dirty="0" smtClean="0">
                <a:latin typeface="Baskerville Old Face" pitchFamily="18" charset="0"/>
              </a:rPr>
              <a:t>La persona Residente temporal y definitiva que no refrende su carné en el plazo de 30 días hábiles previo a su vencimiento.</a:t>
            </a:r>
            <a:endParaRPr lang="es-SV" dirty="0">
              <a:latin typeface="Baskerville Old Face" pitchFamily="18" charset="0"/>
            </a:endParaRPr>
          </a:p>
          <a:p>
            <a:pPr marL="0" indent="0">
              <a:buNone/>
            </a:pPr>
            <a:endParaRPr lang="es-SV" dirty="0">
              <a:latin typeface="Baskerville Old Face" pitchFamily="18" charset="0"/>
            </a:endParaRPr>
          </a:p>
        </p:txBody>
      </p:sp>
      <p:sp>
        <p:nvSpPr>
          <p:cNvPr id="5" name="1 Título"/>
          <p:cNvSpPr>
            <a:spLocks noGrp="1"/>
          </p:cNvSpPr>
          <p:nvPr>
            <p:ph type="title"/>
          </p:nvPr>
        </p:nvSpPr>
        <p:spPr/>
        <p:txBody>
          <a:bodyPr>
            <a:normAutofit fontScale="90000"/>
          </a:bodyPr>
          <a:lstStyle/>
          <a:p>
            <a:r>
              <a:rPr lang="es-SV" sz="3600" b="1" dirty="0" smtClean="0">
                <a:solidFill>
                  <a:srgbClr val="2F2B20"/>
                </a:solidFill>
                <a:latin typeface="Baskerville Old Face" pitchFamily="18" charset="0"/>
              </a:rPr>
              <a:t>                   INFRACIONES MIGRATORIAS</a:t>
            </a:r>
            <a:endParaRPr lang="es-SV" sz="3600" dirty="0"/>
          </a:p>
        </p:txBody>
      </p:sp>
      <p:pic>
        <p:nvPicPr>
          <p:cNvPr id="6" name="Picture 5" descr="C:\Users\legal2\AppData\Local\Microsoft\Windows\Temporary Internet Files\Content.Outlook\WM4HQT3U\GS_LOGO (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9" y="164405"/>
            <a:ext cx="2251427" cy="9609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6140719"/>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normAutofit lnSpcReduction="10000"/>
          </a:bodyPr>
          <a:lstStyle/>
          <a:p>
            <a:pPr marL="0" indent="0">
              <a:buNone/>
            </a:pPr>
            <a:r>
              <a:rPr lang="es-SV" b="1" dirty="0" smtClean="0">
                <a:latin typeface="Baskerville Old Face" pitchFamily="18" charset="0"/>
              </a:rPr>
              <a:t>INFRACCIONES GRAVES: </a:t>
            </a:r>
            <a:r>
              <a:rPr lang="es-SV" dirty="0" smtClean="0">
                <a:latin typeface="Baskerville Old Face" pitchFamily="18" charset="0"/>
              </a:rPr>
              <a:t> Serán sancionados con multa de uno hasta cuatro salarios mínimos mensuales vigentes del sector comercio y servicios.</a:t>
            </a:r>
          </a:p>
          <a:p>
            <a:pPr marL="0" indent="0">
              <a:buNone/>
            </a:pPr>
            <a:r>
              <a:rPr lang="es-SV" b="1" dirty="0" smtClean="0">
                <a:latin typeface="Baskerville Old Face" pitchFamily="18" charset="0"/>
              </a:rPr>
              <a:t>Infracciones:</a:t>
            </a:r>
          </a:p>
          <a:p>
            <a:r>
              <a:rPr lang="es-SV" dirty="0" smtClean="0">
                <a:latin typeface="Baskerville Old Face" pitchFamily="18" charset="0"/>
              </a:rPr>
              <a:t>La persona extranjera que ingrese como turista y se dedique a actividades remuneradas, académicas, o comerciales.</a:t>
            </a:r>
            <a:endParaRPr lang="es-SV" dirty="0">
              <a:latin typeface="Baskerville Old Face" pitchFamily="18" charset="0"/>
            </a:endParaRPr>
          </a:p>
          <a:p>
            <a:pPr marL="0" indent="0">
              <a:buNone/>
            </a:pPr>
            <a:endParaRPr lang="es-SV" dirty="0">
              <a:latin typeface="Baskerville Old Face" pitchFamily="18" charset="0"/>
            </a:endParaRPr>
          </a:p>
        </p:txBody>
      </p:sp>
      <p:sp>
        <p:nvSpPr>
          <p:cNvPr id="5" name="1 Título"/>
          <p:cNvSpPr>
            <a:spLocks noGrp="1"/>
          </p:cNvSpPr>
          <p:nvPr>
            <p:ph type="title"/>
          </p:nvPr>
        </p:nvSpPr>
        <p:spPr/>
        <p:txBody>
          <a:bodyPr>
            <a:normAutofit fontScale="90000"/>
          </a:bodyPr>
          <a:lstStyle/>
          <a:p>
            <a:r>
              <a:rPr lang="es-SV" sz="3600" b="1" dirty="0" smtClean="0">
                <a:solidFill>
                  <a:srgbClr val="2F2B20"/>
                </a:solidFill>
                <a:latin typeface="Baskerville Old Face" pitchFamily="18" charset="0"/>
              </a:rPr>
              <a:t>                    INFRACIONES MIGRATORIAS</a:t>
            </a:r>
            <a:endParaRPr lang="es-SV" sz="3600" dirty="0"/>
          </a:p>
        </p:txBody>
      </p:sp>
      <p:pic>
        <p:nvPicPr>
          <p:cNvPr id="6" name="Picture 5" descr="C:\Users\legal2\AppData\Local\Microsoft\Windows\Temporary Internet Files\Content.Outlook\WM4HQT3U\GS_LOGO (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1" y="164405"/>
            <a:ext cx="2251427" cy="9609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5100177"/>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normAutofit fontScale="92500" lnSpcReduction="20000"/>
          </a:bodyPr>
          <a:lstStyle/>
          <a:p>
            <a:pPr algn="just"/>
            <a:r>
              <a:rPr lang="es-SV" dirty="0" smtClean="0">
                <a:latin typeface="Baskerville Old Face" pitchFamily="18" charset="0"/>
              </a:rPr>
              <a:t>La persona extranjera que realice actividades remuneradas, sin haber obtenido el permiso de trabajo correspondiente.</a:t>
            </a:r>
          </a:p>
          <a:p>
            <a:pPr algn="just"/>
            <a:r>
              <a:rPr lang="es-SV" dirty="0" smtClean="0">
                <a:latin typeface="Baskerville Old Face" pitchFamily="18" charset="0"/>
              </a:rPr>
              <a:t>La persona extranjera que a su ingreso al país, declare falsamente los fines de su viaje.</a:t>
            </a:r>
          </a:p>
          <a:p>
            <a:pPr algn="just"/>
            <a:r>
              <a:rPr lang="es-SV" dirty="0">
                <a:latin typeface="Baskerville Old Face" pitchFamily="18" charset="0"/>
              </a:rPr>
              <a:t>La persona extranjera  inversionista o de negocio que incumpla el plazo establecido </a:t>
            </a:r>
            <a:r>
              <a:rPr lang="es-SV" dirty="0" smtClean="0">
                <a:latin typeface="Baskerville Old Face" pitchFamily="18" charset="0"/>
              </a:rPr>
              <a:t>para permanecer </a:t>
            </a:r>
            <a:r>
              <a:rPr lang="es-SV" dirty="0">
                <a:latin typeface="Baskerville Old Face" pitchFamily="18" charset="0"/>
              </a:rPr>
              <a:t>en el país o que se dedique a otras actividades distintas a </a:t>
            </a:r>
            <a:r>
              <a:rPr lang="es-SV" dirty="0" smtClean="0">
                <a:latin typeface="Baskerville Old Face" pitchFamily="18" charset="0"/>
              </a:rPr>
              <a:t>las declaradas </a:t>
            </a:r>
            <a:r>
              <a:rPr lang="es-SV" dirty="0">
                <a:latin typeface="Baskerville Old Face" pitchFamily="18" charset="0"/>
              </a:rPr>
              <a:t>a su ingreso; </a:t>
            </a:r>
          </a:p>
          <a:p>
            <a:pPr marL="0" indent="0">
              <a:buNone/>
            </a:pPr>
            <a:endParaRPr lang="es-SV" dirty="0">
              <a:latin typeface="Baskerville Old Face" pitchFamily="18" charset="0"/>
            </a:endParaRPr>
          </a:p>
        </p:txBody>
      </p:sp>
      <p:pic>
        <p:nvPicPr>
          <p:cNvPr id="4" name="Picture 5" descr="Untitled-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520" y="92909"/>
            <a:ext cx="1697182" cy="11169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1 Título"/>
          <p:cNvSpPr>
            <a:spLocks noGrp="1"/>
          </p:cNvSpPr>
          <p:nvPr>
            <p:ph type="title"/>
          </p:nvPr>
        </p:nvSpPr>
        <p:spPr/>
        <p:txBody>
          <a:bodyPr>
            <a:normAutofit fontScale="90000"/>
          </a:bodyPr>
          <a:lstStyle/>
          <a:p>
            <a:r>
              <a:rPr lang="es-SV" sz="3600" b="1" dirty="0" smtClean="0">
                <a:solidFill>
                  <a:srgbClr val="2F2B20"/>
                </a:solidFill>
                <a:latin typeface="Baskerville Old Face" pitchFamily="18" charset="0"/>
              </a:rPr>
              <a:t>               INFRACIONES MIGRATORIAS</a:t>
            </a:r>
            <a:endParaRPr lang="es-SV" sz="3600" dirty="0"/>
          </a:p>
        </p:txBody>
      </p:sp>
    </p:spTree>
    <p:extLst>
      <p:ext uri="{BB962C8B-B14F-4D97-AF65-F5344CB8AC3E}">
        <p14:creationId xmlns:p14="http://schemas.microsoft.com/office/powerpoint/2010/main" val="328315512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normAutofit fontScale="92500" lnSpcReduction="20000"/>
          </a:bodyPr>
          <a:lstStyle/>
          <a:p>
            <a:pPr algn="just"/>
            <a:r>
              <a:rPr lang="es-SV" dirty="0">
                <a:latin typeface="Baskerville Old Face" pitchFamily="18" charset="0"/>
              </a:rPr>
              <a:t> La persona residente pensionada o rentista que  realice trabajo remunerado, salvo </a:t>
            </a:r>
            <a:r>
              <a:rPr lang="es-SV" dirty="0" smtClean="0">
                <a:latin typeface="Baskerville Old Face" pitchFamily="18" charset="0"/>
              </a:rPr>
              <a:t> las excepciones </a:t>
            </a:r>
            <a:r>
              <a:rPr lang="es-SV" dirty="0">
                <a:latin typeface="Baskerville Old Face" pitchFamily="18" charset="0"/>
              </a:rPr>
              <a:t>establecidas en esta </a:t>
            </a:r>
            <a:r>
              <a:rPr lang="es-SV" dirty="0" smtClean="0">
                <a:latin typeface="Baskerville Old Face" pitchFamily="18" charset="0"/>
              </a:rPr>
              <a:t>Ley.</a:t>
            </a:r>
          </a:p>
          <a:p>
            <a:pPr algn="just"/>
            <a:r>
              <a:rPr lang="es-SV" dirty="0">
                <a:latin typeface="Baskerville Old Face" pitchFamily="18" charset="0"/>
              </a:rPr>
              <a:t> La persona residente temporal  que continúe laborando con su permiso de </a:t>
            </a:r>
            <a:r>
              <a:rPr lang="es-SV" dirty="0" smtClean="0">
                <a:latin typeface="Baskerville Old Face" pitchFamily="18" charset="0"/>
              </a:rPr>
              <a:t>trabajo vencido </a:t>
            </a:r>
            <a:r>
              <a:rPr lang="es-SV" dirty="0">
                <a:latin typeface="Baskerville Old Face" pitchFamily="18" charset="0"/>
              </a:rPr>
              <a:t>y no haya solicitado la prórroga; y,</a:t>
            </a:r>
          </a:p>
          <a:p>
            <a:pPr algn="just"/>
            <a:r>
              <a:rPr lang="es-SV" dirty="0">
                <a:latin typeface="Baskerville Old Face" pitchFamily="18" charset="0"/>
              </a:rPr>
              <a:t> El residente </a:t>
            </a:r>
            <a:r>
              <a:rPr lang="es-SV" dirty="0" smtClean="0">
                <a:latin typeface="Baskerville Old Face" pitchFamily="18" charset="0"/>
              </a:rPr>
              <a:t>definitivo </a:t>
            </a:r>
            <a:r>
              <a:rPr lang="es-SV" smtClean="0">
                <a:latin typeface="Baskerville Old Face" pitchFamily="18" charset="0"/>
              </a:rPr>
              <a:t>y temporal </a:t>
            </a:r>
            <a:r>
              <a:rPr lang="es-SV" dirty="0">
                <a:latin typeface="Baskerville Old Face" pitchFamily="18" charset="0"/>
              </a:rPr>
              <a:t>que omita presentar su solicitud de refrenda, dentro </a:t>
            </a:r>
            <a:r>
              <a:rPr lang="es-SV">
                <a:latin typeface="Baskerville Old Face" pitchFamily="18" charset="0"/>
              </a:rPr>
              <a:t>del </a:t>
            </a:r>
            <a:r>
              <a:rPr lang="es-SV" smtClean="0">
                <a:latin typeface="Baskerville Old Face" pitchFamily="18" charset="0"/>
              </a:rPr>
              <a:t>plazo </a:t>
            </a:r>
            <a:r>
              <a:rPr lang="es-SV" dirty="0">
                <a:latin typeface="Baskerville Old Face" pitchFamily="18" charset="0"/>
              </a:rPr>
              <a:t>de treinta días calendario previo a su vencimiento. </a:t>
            </a:r>
          </a:p>
          <a:p>
            <a:pPr marL="0" indent="0">
              <a:buNone/>
            </a:pPr>
            <a:endParaRPr lang="es-SV" dirty="0">
              <a:latin typeface="Baskerville Old Face" pitchFamily="18" charset="0"/>
            </a:endParaRPr>
          </a:p>
          <a:p>
            <a:pPr marL="0" indent="0">
              <a:buNone/>
            </a:pPr>
            <a:endParaRPr lang="es-SV" dirty="0">
              <a:latin typeface="Baskerville Old Face" pitchFamily="18" charset="0"/>
            </a:endParaRPr>
          </a:p>
        </p:txBody>
      </p:sp>
      <p:sp>
        <p:nvSpPr>
          <p:cNvPr id="5" name="1 Título"/>
          <p:cNvSpPr>
            <a:spLocks noGrp="1"/>
          </p:cNvSpPr>
          <p:nvPr>
            <p:ph type="title"/>
          </p:nvPr>
        </p:nvSpPr>
        <p:spPr/>
        <p:txBody>
          <a:bodyPr>
            <a:normAutofit fontScale="90000"/>
          </a:bodyPr>
          <a:lstStyle/>
          <a:p>
            <a:r>
              <a:rPr lang="es-SV" sz="3600" b="1" dirty="0" smtClean="0">
                <a:solidFill>
                  <a:srgbClr val="2F2B20"/>
                </a:solidFill>
                <a:latin typeface="Baskerville Old Face" pitchFamily="18" charset="0"/>
              </a:rPr>
              <a:t>                    INFRACIONES MIGRATORIAS</a:t>
            </a:r>
            <a:endParaRPr lang="es-SV" sz="3600" dirty="0"/>
          </a:p>
        </p:txBody>
      </p:sp>
      <p:pic>
        <p:nvPicPr>
          <p:cNvPr id="6" name="Picture 5" descr="C:\Users\legal2\AppData\Local\Microsoft\Windows\Temporary Internet Files\Content.Outlook\WM4HQT3U\GS_LOGO (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7" y="164405"/>
            <a:ext cx="2251427" cy="9609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359017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normAutofit fontScale="92500" lnSpcReduction="20000"/>
          </a:bodyPr>
          <a:lstStyle/>
          <a:p>
            <a:pPr marL="0" indent="0">
              <a:buNone/>
            </a:pPr>
            <a:r>
              <a:rPr lang="es-SV" b="1" dirty="0" smtClean="0">
                <a:latin typeface="Baskerville Old Face" pitchFamily="18" charset="0"/>
              </a:rPr>
              <a:t>Infracciones Migratorias Graves cometidas por patronos de personas extranjeras:</a:t>
            </a:r>
            <a:endParaRPr lang="es-SV" b="1" dirty="0">
              <a:latin typeface="Baskerville Old Face" pitchFamily="18" charset="0"/>
            </a:endParaRPr>
          </a:p>
          <a:p>
            <a:r>
              <a:rPr lang="es-SV" dirty="0" smtClean="0">
                <a:latin typeface="Baskerville Old Face" pitchFamily="18" charset="0"/>
              </a:rPr>
              <a:t>Cuando contraten personas extranjeras que no cuenten con el permiso de la autoridad competente, para ejercer actividades remuneradas en el país.</a:t>
            </a:r>
          </a:p>
          <a:p>
            <a:r>
              <a:rPr lang="es-SV" dirty="0" smtClean="0">
                <a:latin typeface="Baskerville Old Face" pitchFamily="18" charset="0"/>
              </a:rPr>
              <a:t>No autorizar la inspección en centros de trabajo, negocios, centros de diversión, espectáculos públicos o cualquier centro público o privado.</a:t>
            </a:r>
            <a:endParaRPr lang="es-SV" dirty="0">
              <a:latin typeface="Baskerville Old Face" pitchFamily="18" charset="0"/>
            </a:endParaRPr>
          </a:p>
        </p:txBody>
      </p:sp>
      <p:sp>
        <p:nvSpPr>
          <p:cNvPr id="5" name="1 Título"/>
          <p:cNvSpPr>
            <a:spLocks noGrp="1"/>
          </p:cNvSpPr>
          <p:nvPr>
            <p:ph type="title"/>
          </p:nvPr>
        </p:nvSpPr>
        <p:spPr/>
        <p:txBody>
          <a:bodyPr>
            <a:normAutofit fontScale="90000"/>
          </a:bodyPr>
          <a:lstStyle/>
          <a:p>
            <a:r>
              <a:rPr lang="es-SV" sz="3600" b="1" dirty="0" smtClean="0">
                <a:solidFill>
                  <a:srgbClr val="2F2B20"/>
                </a:solidFill>
                <a:latin typeface="Baskerville Old Face" pitchFamily="18" charset="0"/>
              </a:rPr>
              <a:t>                      INFRACIONES MIGRATORIAS</a:t>
            </a:r>
            <a:endParaRPr lang="es-SV" sz="3600" dirty="0"/>
          </a:p>
        </p:txBody>
      </p:sp>
      <p:pic>
        <p:nvPicPr>
          <p:cNvPr id="6" name="Picture 5" descr="C:\Users\legal2\AppData\Local\Microsoft\Windows\Temporary Internet Files\Content.Outlook\WM4HQT3U\GS_LOGO (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7" y="227162"/>
            <a:ext cx="2251427" cy="9609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430596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normAutofit fontScale="92500" lnSpcReduction="10000"/>
          </a:bodyPr>
          <a:lstStyle/>
          <a:p>
            <a:r>
              <a:rPr lang="es-SV" dirty="0" smtClean="0">
                <a:latin typeface="Baskerville Old Face" pitchFamily="18" charset="0"/>
              </a:rPr>
              <a:t>No cumplir la obligación de llevar el registro de los empleados extranjeros.</a:t>
            </a:r>
          </a:p>
          <a:p>
            <a:r>
              <a:rPr lang="es-SV" dirty="0" smtClean="0">
                <a:latin typeface="Baskerville Old Face" pitchFamily="18" charset="0"/>
              </a:rPr>
              <a:t>Negarse a brindar información sobre los trabajadores o a colaborar con la DGME</a:t>
            </a:r>
          </a:p>
          <a:p>
            <a:r>
              <a:rPr lang="es-SV" dirty="0" smtClean="0">
                <a:latin typeface="Baskerville Old Face" pitchFamily="18" charset="0"/>
              </a:rPr>
              <a:t>Omitir informar a la DGME en el plazo de 8 días hábiles, sobre la desvinculación laboral.</a:t>
            </a:r>
            <a:endParaRPr lang="es-SV" dirty="0">
              <a:latin typeface="Baskerville Old Face" pitchFamily="18" charset="0"/>
            </a:endParaRPr>
          </a:p>
          <a:p>
            <a:pPr marL="0" indent="0">
              <a:buNone/>
            </a:pPr>
            <a:r>
              <a:rPr lang="es-SV" b="1" dirty="0" smtClean="0">
                <a:latin typeface="Baskerville Old Face" pitchFamily="18" charset="0"/>
              </a:rPr>
              <a:t>La multa impuesta será de uno a diez salarios mínimos mensuales del sector comercio y servicios.</a:t>
            </a:r>
            <a:endParaRPr lang="es-SV" b="1" dirty="0">
              <a:latin typeface="Baskerville Old Face" pitchFamily="18" charset="0"/>
            </a:endParaRPr>
          </a:p>
        </p:txBody>
      </p:sp>
      <p:sp>
        <p:nvSpPr>
          <p:cNvPr id="5" name="1 Título"/>
          <p:cNvSpPr>
            <a:spLocks noGrp="1"/>
          </p:cNvSpPr>
          <p:nvPr>
            <p:ph type="title"/>
          </p:nvPr>
        </p:nvSpPr>
        <p:spPr/>
        <p:txBody>
          <a:bodyPr>
            <a:normAutofit fontScale="90000"/>
          </a:bodyPr>
          <a:lstStyle/>
          <a:p>
            <a:r>
              <a:rPr lang="es-SV" sz="3600" b="1" dirty="0" smtClean="0">
                <a:solidFill>
                  <a:srgbClr val="2F2B20"/>
                </a:solidFill>
                <a:latin typeface="Baskerville Old Face" pitchFamily="18" charset="0"/>
              </a:rPr>
              <a:t>                   INFRACIONES MIGRATORIAS</a:t>
            </a:r>
            <a:endParaRPr lang="es-SV" sz="3600" dirty="0"/>
          </a:p>
        </p:txBody>
      </p:sp>
      <p:pic>
        <p:nvPicPr>
          <p:cNvPr id="6" name="Picture 5" descr="C:\Users\legal2\AppData\Local\Microsoft\Windows\Temporary Internet Files\Content.Outlook\WM4HQT3U\GS_LOGO (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9" y="227162"/>
            <a:ext cx="2251427" cy="9609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7676138"/>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209811"/>
            <a:ext cx="8435280" cy="4539965"/>
          </a:xfrm>
        </p:spPr>
        <p:txBody>
          <a:bodyPr>
            <a:normAutofit fontScale="92500" lnSpcReduction="20000"/>
          </a:bodyPr>
          <a:lstStyle/>
          <a:p>
            <a:pPr marL="0" indent="0">
              <a:buNone/>
            </a:pPr>
            <a:r>
              <a:rPr lang="es-SV" b="1" dirty="0" smtClean="0">
                <a:latin typeface="Baskerville Old Face" pitchFamily="18" charset="0"/>
              </a:rPr>
              <a:t>INFRACCIONES MUY GRAVES:  </a:t>
            </a:r>
            <a:r>
              <a:rPr lang="es-SV" dirty="0" smtClean="0">
                <a:latin typeface="Baskerville Old Face" pitchFamily="18" charset="0"/>
              </a:rPr>
              <a:t>Las personas que incurran en una infracción de este tipo, serán sancionadas con la deportación, es decir tendrá que salir del país y tendrá impedimento de ingreso de uno a tres años.</a:t>
            </a:r>
            <a:endParaRPr lang="es-SV" b="1" dirty="0">
              <a:latin typeface="Baskerville Old Face" pitchFamily="18" charset="0"/>
            </a:endParaRPr>
          </a:p>
          <a:p>
            <a:r>
              <a:rPr lang="es-SV" dirty="0" smtClean="0">
                <a:latin typeface="Baskerville Old Face" pitchFamily="18" charset="0"/>
              </a:rPr>
              <a:t>Ingresar irregularmente al territorio nacional, salvo los casos excepcionales establecidos en la presente ley.</a:t>
            </a:r>
          </a:p>
          <a:p>
            <a:r>
              <a:rPr lang="es-SV" dirty="0" smtClean="0">
                <a:latin typeface="Baskerville Old Face" pitchFamily="18" charset="0"/>
              </a:rPr>
              <a:t>Permanecer en el territorio salvadoreño, mediante declaración falsa o la presentación de documentos falsos o alterados.</a:t>
            </a:r>
          </a:p>
          <a:p>
            <a:endParaRPr lang="es-SV" dirty="0" smtClean="0">
              <a:latin typeface="Baskerville Old Face" pitchFamily="18" charset="0"/>
            </a:endParaRPr>
          </a:p>
        </p:txBody>
      </p:sp>
      <p:sp>
        <p:nvSpPr>
          <p:cNvPr id="5" name="1 Título"/>
          <p:cNvSpPr>
            <a:spLocks noGrp="1"/>
          </p:cNvSpPr>
          <p:nvPr>
            <p:ph type="title"/>
          </p:nvPr>
        </p:nvSpPr>
        <p:spPr/>
        <p:txBody>
          <a:bodyPr>
            <a:normAutofit fontScale="90000"/>
          </a:bodyPr>
          <a:lstStyle/>
          <a:p>
            <a:r>
              <a:rPr lang="es-SV" sz="3600" b="1" dirty="0" smtClean="0">
                <a:solidFill>
                  <a:srgbClr val="2F2B20"/>
                </a:solidFill>
                <a:latin typeface="Baskerville Old Face" pitchFamily="18" charset="0"/>
              </a:rPr>
              <a:t>                   INFRACIONES MIGRATORIAS</a:t>
            </a:r>
            <a:endParaRPr lang="es-SV" sz="3600" dirty="0"/>
          </a:p>
        </p:txBody>
      </p:sp>
      <p:pic>
        <p:nvPicPr>
          <p:cNvPr id="6" name="Picture 5" descr="C:\Users\legal2\AppData\Local\Microsoft\Windows\Temporary Internet Files\Content.Outlook\WM4HQT3U\GS_LOGO (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9" y="164405"/>
            <a:ext cx="2251427" cy="9609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5612689"/>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normAutofit fontScale="77500" lnSpcReduction="20000"/>
          </a:bodyPr>
          <a:lstStyle/>
          <a:p>
            <a:r>
              <a:rPr lang="es-SV" sz="5200" dirty="0" smtClean="0">
                <a:latin typeface="Baskerville Old Face" pitchFamily="18" charset="0"/>
              </a:rPr>
              <a:t>Negarse abandonar el país cuando haya conminado a abandonarlo, en el plazo dispuesto por la DGME</a:t>
            </a:r>
          </a:p>
          <a:p>
            <a:r>
              <a:rPr lang="es-SV" sz="5200" dirty="0" smtClean="0">
                <a:latin typeface="Baskerville Old Face" pitchFamily="18" charset="0"/>
              </a:rPr>
              <a:t>Ejercer fraudulentamente profesión u oficio.</a:t>
            </a:r>
          </a:p>
          <a:p>
            <a:r>
              <a:rPr lang="es-SV" sz="5200" dirty="0" smtClean="0">
                <a:latin typeface="Baskerville Old Face" pitchFamily="18" charset="0"/>
              </a:rPr>
              <a:t>Dar falsa declaración, para la obtención de la visa.</a:t>
            </a:r>
          </a:p>
          <a:p>
            <a:endParaRPr lang="es-SV" dirty="0">
              <a:latin typeface="Baskerville Old Face" pitchFamily="18" charset="0"/>
            </a:endParaRPr>
          </a:p>
          <a:p>
            <a:pPr marL="0" indent="0">
              <a:buNone/>
            </a:pPr>
            <a:endParaRPr lang="es-SV" dirty="0">
              <a:latin typeface="Baskerville Old Face" pitchFamily="18" charset="0"/>
            </a:endParaRPr>
          </a:p>
        </p:txBody>
      </p:sp>
      <p:sp>
        <p:nvSpPr>
          <p:cNvPr id="5" name="1 Título"/>
          <p:cNvSpPr>
            <a:spLocks noGrp="1"/>
          </p:cNvSpPr>
          <p:nvPr>
            <p:ph type="title"/>
          </p:nvPr>
        </p:nvSpPr>
        <p:spPr/>
        <p:txBody>
          <a:bodyPr>
            <a:normAutofit fontScale="90000"/>
          </a:bodyPr>
          <a:lstStyle/>
          <a:p>
            <a:r>
              <a:rPr lang="es-SV" sz="3600" b="1" dirty="0" smtClean="0">
                <a:solidFill>
                  <a:srgbClr val="2F2B20"/>
                </a:solidFill>
                <a:latin typeface="Baskerville Old Face" pitchFamily="18" charset="0"/>
              </a:rPr>
              <a:t>                   INFRACIONES MIGRATORIAS</a:t>
            </a:r>
            <a:endParaRPr lang="es-SV" sz="3600" dirty="0"/>
          </a:p>
        </p:txBody>
      </p:sp>
      <p:pic>
        <p:nvPicPr>
          <p:cNvPr id="6" name="Picture 5" descr="C:\Users\legal2\AppData\Local\Microsoft\Windows\Temporary Internet Files\Content.Outlook\WM4HQT3U\GS_LOGO (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8021" y="227162"/>
            <a:ext cx="2251427" cy="9609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674934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51520" y="1394619"/>
            <a:ext cx="8712968" cy="4229643"/>
          </a:xfrm>
        </p:spPr>
        <p:txBody>
          <a:bodyPr>
            <a:normAutofit fontScale="92500" lnSpcReduction="20000"/>
          </a:bodyPr>
          <a:lstStyle/>
          <a:p>
            <a:pPr marL="0" indent="0">
              <a:buNone/>
            </a:pPr>
            <a:r>
              <a:rPr lang="es-SV" b="1" dirty="0" smtClean="0">
                <a:latin typeface="Baskerville Old Face" pitchFamily="18" charset="0"/>
              </a:rPr>
              <a:t>INFRACCIONES MUY GRAVES:  </a:t>
            </a:r>
            <a:r>
              <a:rPr lang="es-SV" dirty="0" smtClean="0">
                <a:latin typeface="Baskerville Old Face" pitchFamily="18" charset="0"/>
              </a:rPr>
              <a:t>Las personas que incurran en una infracción de este tipo, serán sancionadas con expulsión, es decir tendrá que salir del país en el plazo que se estipule, tendrá impedimento de ingreso por un termino de cinco a diez años.</a:t>
            </a:r>
          </a:p>
          <a:p>
            <a:r>
              <a:rPr lang="es-SV" dirty="0" smtClean="0">
                <a:latin typeface="Baskerville Old Face" pitchFamily="18" charset="0"/>
              </a:rPr>
              <a:t>Participar en Política interna del país, directa o indirectamente.</a:t>
            </a:r>
          </a:p>
          <a:p>
            <a:r>
              <a:rPr lang="es-SV" dirty="0" smtClean="0">
                <a:latin typeface="Baskerville Old Face" pitchFamily="18" charset="0"/>
              </a:rPr>
              <a:t>Cometer delito doloso en el territorio nacional, del cual resulte sentencia condenatoria ejecutoriada, o se le apliquen salidas alternas al proceso penal</a:t>
            </a:r>
          </a:p>
        </p:txBody>
      </p:sp>
      <p:sp>
        <p:nvSpPr>
          <p:cNvPr id="5" name="1 Título"/>
          <p:cNvSpPr>
            <a:spLocks noGrp="1"/>
          </p:cNvSpPr>
          <p:nvPr>
            <p:ph type="title"/>
          </p:nvPr>
        </p:nvSpPr>
        <p:spPr/>
        <p:txBody>
          <a:bodyPr>
            <a:normAutofit fontScale="90000"/>
          </a:bodyPr>
          <a:lstStyle/>
          <a:p>
            <a:r>
              <a:rPr lang="es-SV" sz="3600" b="1" dirty="0" smtClean="0">
                <a:solidFill>
                  <a:srgbClr val="2F2B20"/>
                </a:solidFill>
                <a:latin typeface="Baskerville Old Face" pitchFamily="18" charset="0"/>
              </a:rPr>
              <a:t>                    INFRACIONES MIGRATORIAS</a:t>
            </a:r>
            <a:endParaRPr lang="es-SV" sz="3600" dirty="0"/>
          </a:p>
        </p:txBody>
      </p:sp>
      <p:pic>
        <p:nvPicPr>
          <p:cNvPr id="6" name="Picture 5" descr="C:\Users\legal2\AppData\Local\Microsoft\Windows\Temporary Internet Files\Content.Outlook\WM4HQT3U\GS_LOGO (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7" y="101648"/>
            <a:ext cx="2251427" cy="9609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40246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468316" y="226903"/>
            <a:ext cx="8135937" cy="5397231"/>
          </a:xfrm>
          <a:noFill/>
          <a:ln>
            <a:solidFill>
              <a:srgbClr val="FFCC00"/>
            </a:solidFill>
            <a:miter lim="800000"/>
            <a:headEnd/>
            <a:tailEnd/>
          </a:ln>
        </p:spPr>
        <p:txBody>
          <a:bodyPr/>
          <a:lstStyle/>
          <a:p>
            <a:r>
              <a:rPr lang="es-SV" altLang="es-PA" b="1" dirty="0" smtClean="0">
                <a:latin typeface="Baskerville Old Face" pitchFamily="18" charset="0"/>
              </a:rPr>
              <a:t>Muchas gracias por su atención.</a:t>
            </a:r>
            <a:br>
              <a:rPr lang="es-SV" altLang="es-PA" b="1" dirty="0" smtClean="0">
                <a:latin typeface="Baskerville Old Face" pitchFamily="18" charset="0"/>
              </a:rPr>
            </a:br>
            <a:endParaRPr lang="en-US" altLang="es-PA" b="1" dirty="0" smtClean="0">
              <a:latin typeface="Baskerville Old Face" pitchFamily="18" charset="0"/>
            </a:endParaRPr>
          </a:p>
        </p:txBody>
      </p:sp>
      <p:pic>
        <p:nvPicPr>
          <p:cNvPr id="4" name="Picture 5" descr="C:\Users\legal2\AppData\Local\Microsoft\Windows\Temporary Internet Files\Content.Outlook\WM4HQT3U\GS_LOGO (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19872" y="1044253"/>
            <a:ext cx="2366735" cy="1129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300094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2" presetClass="entr" presetSubtype="0" fill="hold" grpId="0" nodeType="with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p:cTn id="7" dur="2000" fill="hold"/>
                                        <p:tgtEl>
                                          <p:spTgt spid="2050"/>
                                        </p:tgtEl>
                                        <p:attrNameLst>
                                          <p:attrName>ppt_w</p:attrName>
                                        </p:attrNameLst>
                                      </p:cBhvr>
                                      <p:tavLst>
                                        <p:tav tm="0">
                                          <p:val>
                                            <p:strVal val="#ppt_w*2.5"/>
                                          </p:val>
                                        </p:tav>
                                        <p:tav tm="100000">
                                          <p:val>
                                            <p:strVal val="#ppt_w"/>
                                          </p:val>
                                        </p:tav>
                                      </p:tavLst>
                                    </p:anim>
                                    <p:anim calcmode="lin" valueType="num">
                                      <p:cBhvr>
                                        <p:cTn id="8" dur="2000" fill="hold"/>
                                        <p:tgtEl>
                                          <p:spTgt spid="2050"/>
                                        </p:tgtEl>
                                        <p:attrNameLst>
                                          <p:attrName>ppt_h</p:attrName>
                                        </p:attrNameLst>
                                      </p:cBhvr>
                                      <p:tavLst>
                                        <p:tav tm="0">
                                          <p:val>
                                            <p:strVal val="#ppt_h"/>
                                          </p:val>
                                        </p:tav>
                                        <p:tav tm="100000">
                                          <p:val>
                                            <p:strVal val="#ppt_h"/>
                                          </p:val>
                                        </p:tav>
                                      </p:tavLst>
                                    </p:anim>
                                    <p:anim calcmode="lin" valueType="num">
                                      <p:cBhvr>
                                        <p:cTn id="9" dur="2000" fill="hold"/>
                                        <p:tgtEl>
                                          <p:spTgt spid="2050"/>
                                        </p:tgtEl>
                                        <p:attrNameLst>
                                          <p:attrName>ppt_x</p:attrName>
                                        </p:attrNameLst>
                                      </p:cBhvr>
                                      <p:tavLst>
                                        <p:tav tm="0">
                                          <p:val>
                                            <p:strVal val="#ppt_x-.2"/>
                                          </p:val>
                                        </p:tav>
                                        <p:tav tm="50000">
                                          <p:val>
                                            <p:strVal val="#ppt_x+.1"/>
                                          </p:val>
                                        </p:tav>
                                        <p:tav tm="100000">
                                          <p:val>
                                            <p:strVal val="#ppt_x"/>
                                          </p:val>
                                        </p:tav>
                                      </p:tavLst>
                                    </p:anim>
                                    <p:anim calcmode="lin" valueType="num">
                                      <p:cBhvr>
                                        <p:cTn id="10" dur="2000" fill="hold"/>
                                        <p:tgtEl>
                                          <p:spTgt spid="2050"/>
                                        </p:tgtEl>
                                        <p:attrNameLst>
                                          <p:attrName>ppt_y</p:attrName>
                                        </p:attrNameLst>
                                      </p:cBhvr>
                                      <p:tavLst>
                                        <p:tav tm="0">
                                          <p:val>
                                            <p:strVal val="#ppt_y+1"/>
                                          </p:val>
                                        </p:tav>
                                        <p:tav tm="50000">
                                          <p:val>
                                            <p:strVal val="#ppt_y+.5"/>
                                          </p:val>
                                        </p:tav>
                                        <p:tav tm="100000">
                                          <p:val>
                                            <p:strVal val="#ppt_y"/>
                                          </p:val>
                                        </p:tav>
                                      </p:tavLst>
                                    </p:anim>
                                    <p:animEffect transition="in" filter="fade">
                                      <p:cBhvr>
                                        <p:cTn id="11" dur="2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0" grpId="0" animBg="1"/>
    </p:bld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73</TotalTime>
  <Words>4248</Words>
  <Application>Microsoft Office PowerPoint</Application>
  <PresentationFormat>Personalizado</PresentationFormat>
  <Paragraphs>263</Paragraphs>
  <Slides>46</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46</vt:i4>
      </vt:variant>
    </vt:vector>
  </HeadingPairs>
  <TitlesOfParts>
    <vt:vector size="51" baseType="lpstr">
      <vt:lpstr>Albertus Extra Bold</vt:lpstr>
      <vt:lpstr>Arial</vt:lpstr>
      <vt:lpstr>Baskerville Old Face</vt:lpstr>
      <vt:lpstr>Calibri</vt:lpstr>
      <vt:lpstr>Tema de Office</vt:lpstr>
      <vt:lpstr>Ley de Migración y de Extranjería.</vt:lpstr>
      <vt:lpstr>Vigencia</vt:lpstr>
      <vt:lpstr>            Leyes Derogadas</vt:lpstr>
      <vt:lpstr>                   Ley de Migración y de Extranjería.</vt:lpstr>
      <vt:lpstr>                 Ley de Migración y de Extranjería.</vt:lpstr>
      <vt:lpstr>                  Ley de Migración y de Extranjería.</vt:lpstr>
      <vt:lpstr>                Ley de Migración y de Extranjería.</vt:lpstr>
      <vt:lpstr>                     Ley de Migración y de Extranjería.</vt:lpstr>
      <vt:lpstr>                  Ley de Migración y de Extranjería.</vt:lpstr>
      <vt:lpstr>                 Ley de Migración y de Extranjería.</vt:lpstr>
      <vt:lpstr>                    Ley de Migración y de Extranjería.</vt:lpstr>
      <vt:lpstr>                    Ley de Migración y de Extranjería.</vt:lpstr>
      <vt:lpstr>                 Ley de Migración y de Extranjería.</vt:lpstr>
      <vt:lpstr>                        Ley de Migración y de Extranjería.</vt:lpstr>
      <vt:lpstr>                   Ley de Migración y de Extranjería.</vt:lpstr>
      <vt:lpstr>             Tipos de Residencias.</vt:lpstr>
      <vt:lpstr>          Solicitud de Residencia desde el exterior.</vt:lpstr>
      <vt:lpstr>           Residencias Transitorias.</vt:lpstr>
      <vt:lpstr>           Residencias Transitorias.</vt:lpstr>
      <vt:lpstr>             Residencia Temporal.</vt:lpstr>
      <vt:lpstr>Residencia Temporal.</vt:lpstr>
      <vt:lpstr>             Residencia Temporal.</vt:lpstr>
      <vt:lpstr>             Residencia Temporal.</vt:lpstr>
      <vt:lpstr>             Residencia Temporal.</vt:lpstr>
      <vt:lpstr>       Residencia Temporal.</vt:lpstr>
      <vt:lpstr>             Residencia Temporal.</vt:lpstr>
      <vt:lpstr>             Residencia Definitiva.</vt:lpstr>
      <vt:lpstr>        Residencia Definitiva.</vt:lpstr>
      <vt:lpstr>         Residencia Definitiva.</vt:lpstr>
      <vt:lpstr>      Residencia Definitiva.</vt:lpstr>
      <vt:lpstr>             NATURALIZACIÓN</vt:lpstr>
      <vt:lpstr>NATURALIZACIÓN</vt:lpstr>
      <vt:lpstr>              NATURALIZACIÓN</vt:lpstr>
      <vt:lpstr>               INFRACIONES MIGRATORIAS</vt:lpstr>
      <vt:lpstr>               INFRACIONES MIGRATORIAS</vt:lpstr>
      <vt:lpstr>                  INFRACIONES MIGRATORIAS</vt:lpstr>
      <vt:lpstr>                   INFRACIONES MIGRATORIAS</vt:lpstr>
      <vt:lpstr>                    INFRACIONES MIGRATORIAS</vt:lpstr>
      <vt:lpstr>               INFRACIONES MIGRATORIAS</vt:lpstr>
      <vt:lpstr>                    INFRACIONES MIGRATORIAS</vt:lpstr>
      <vt:lpstr>                      INFRACIONES MIGRATORIAS</vt:lpstr>
      <vt:lpstr>                   INFRACIONES MIGRATORIAS</vt:lpstr>
      <vt:lpstr>                   INFRACIONES MIGRATORIAS</vt:lpstr>
      <vt:lpstr>                   INFRACIONES MIGRATORIAS</vt:lpstr>
      <vt:lpstr>                    INFRACIONES MIGRATORIAS</vt:lpstr>
      <vt:lpstr>Muchas gracias por su atención.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Presentacion Sobre Ley Especial de Migracion y Extranjeria en El Salvador</dc:title>
  <dc:creator>Gold Service Abogados en El Salvador</dc:creator>
  <cp:keywords>Ley Especial de Migracion y Extranjeria en El Salvador, Presentacion sobre ley de migracion, tramites de resdencia en el salvador, el salvador obtener residecia, vivir en el salvador, visa para viajar a el salvador</cp:keywords>
  <cp:lastModifiedBy>Jacques Couwels</cp:lastModifiedBy>
  <cp:revision>8</cp:revision>
  <dcterms:created xsi:type="dcterms:W3CDTF">2019-05-24T15:10:43Z</dcterms:created>
  <dcterms:modified xsi:type="dcterms:W3CDTF">2019-06-21T15:49:28Z</dcterms:modified>
</cp:coreProperties>
</file>