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36"/>
  </p:notesMasterIdLst>
  <p:handoutMasterIdLst>
    <p:handoutMasterId r:id="rId37"/>
  </p:handoutMasterIdLst>
  <p:sldIdLst>
    <p:sldId id="316" r:id="rId2"/>
    <p:sldId id="285" r:id="rId3"/>
    <p:sldId id="337" r:id="rId4"/>
    <p:sldId id="332" r:id="rId5"/>
    <p:sldId id="339" r:id="rId6"/>
    <p:sldId id="333" r:id="rId7"/>
    <p:sldId id="322" r:id="rId8"/>
    <p:sldId id="289" r:id="rId9"/>
    <p:sldId id="335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343" r:id="rId18"/>
    <p:sldId id="346" r:id="rId19"/>
    <p:sldId id="298" r:id="rId20"/>
    <p:sldId id="348" r:id="rId21"/>
    <p:sldId id="334" r:id="rId22"/>
    <p:sldId id="299" r:id="rId23"/>
    <p:sldId id="315" r:id="rId24"/>
    <p:sldId id="300" r:id="rId25"/>
    <p:sldId id="319" r:id="rId26"/>
    <p:sldId id="330" r:id="rId27"/>
    <p:sldId id="344" r:id="rId28"/>
    <p:sldId id="345" r:id="rId29"/>
    <p:sldId id="342" r:id="rId30"/>
    <p:sldId id="312" r:id="rId31"/>
    <p:sldId id="303" r:id="rId32"/>
    <p:sldId id="305" r:id="rId33"/>
    <p:sldId id="341" r:id="rId34"/>
    <p:sldId id="307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6F1"/>
    <a:srgbClr val="869E4E"/>
    <a:srgbClr val="172B2B"/>
    <a:srgbClr val="E7F0F7"/>
    <a:srgbClr val="393839"/>
    <a:srgbClr val="4F8BB8"/>
    <a:srgbClr val="AECDE6"/>
    <a:srgbClr val="8BAB42"/>
    <a:srgbClr val="02413F"/>
    <a:srgbClr val="FFDC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3B68F8-4F33-436F-B345-F055E9B79216}">
  <a:tblStyle styleId="{723B68F8-4F33-436F-B345-F055E9B79216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0"/>
    <p:restoredTop sz="95501" autoAdjust="0"/>
  </p:normalViewPr>
  <p:slideViewPr>
    <p:cSldViewPr snapToGrid="0" snapToObjects="1">
      <p:cViewPr varScale="1">
        <p:scale>
          <a:sx n="122" d="100"/>
          <a:sy n="12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'F982'!$A$3:$A$6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'F982'!$B$3:$B$6</c:f>
              <c:numCache>
                <c:formatCode>General</c:formatCode>
                <c:ptCount val="4"/>
                <c:pt idx="0">
                  <c:v>686</c:v>
                </c:pt>
                <c:pt idx="1">
                  <c:v>904</c:v>
                </c:pt>
                <c:pt idx="2">
                  <c:v>1310</c:v>
                </c:pt>
                <c:pt idx="3">
                  <c:v>1071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7829720"/>
        <c:axId val="367829328"/>
      </c:barChart>
      <c:catAx>
        <c:axId val="36782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829328"/>
        <c:crosses val="autoZero"/>
        <c:auto val="1"/>
        <c:lblAlgn val="ctr"/>
        <c:lblOffset val="100"/>
        <c:noMultiLvlLbl val="0"/>
      </c:catAx>
      <c:valAx>
        <c:axId val="36782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F-982</a:t>
                </a:r>
              </a:p>
            </c:rich>
          </c:tx>
          <c:layout>
            <c:manualLayout>
              <c:xMode val="edge"/>
              <c:yMode val="edge"/>
              <c:x val="0"/>
              <c:y val="0.419111884705604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7829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3B0A8-97BD-4375-8A7F-06A49093035F}" type="datetimeFigureOut">
              <a:rPr lang="es-SV" smtClean="0"/>
              <a:t>23/02/2016</a:t>
            </a:fld>
            <a:endParaRPr lang="es-SV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DC2BE-7806-4970-941C-CFAC47785D0D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86785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920367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6375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SV" dirty="0" smtClean="0"/>
          </a:p>
        </p:txBody>
      </p:sp>
    </p:spTree>
    <p:extLst>
      <p:ext uri="{BB962C8B-B14F-4D97-AF65-F5344CB8AC3E}">
        <p14:creationId xmlns:p14="http://schemas.microsoft.com/office/powerpoint/2010/main" val="199983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SV" noProof="0" dirty="0" smtClean="0"/>
          </a:p>
        </p:txBody>
      </p:sp>
    </p:spTree>
    <p:extLst>
      <p:ext uri="{BB962C8B-B14F-4D97-AF65-F5344CB8AC3E}">
        <p14:creationId xmlns:p14="http://schemas.microsoft.com/office/powerpoint/2010/main" val="1404490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7728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187749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7665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9965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7695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SV" baseline="0" dirty="0" smtClean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7957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656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9412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3547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SV" dirty="0" smtClean="0"/>
          </a:p>
          <a:p>
            <a:pPr lvl="0">
              <a:spcBef>
                <a:spcPts val="0"/>
              </a:spcBef>
              <a:buNone/>
            </a:pPr>
            <a:endParaRPr lang="es-SV" dirty="0" smtClean="0"/>
          </a:p>
        </p:txBody>
      </p:sp>
    </p:spTree>
    <p:extLst>
      <p:ext uri="{BB962C8B-B14F-4D97-AF65-F5344CB8AC3E}">
        <p14:creationId xmlns:p14="http://schemas.microsoft.com/office/powerpoint/2010/main" val="722621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6136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603362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245345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42827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SV" b="1" dirty="0" smtClean="0"/>
          </a:p>
        </p:txBody>
      </p:sp>
    </p:spTree>
    <p:extLst>
      <p:ext uri="{BB962C8B-B14F-4D97-AF65-F5344CB8AC3E}">
        <p14:creationId xmlns:p14="http://schemas.microsoft.com/office/powerpoint/2010/main" val="153974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632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SV" dirty="0" smtClean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55070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3681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6122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14427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7677068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61195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21380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9013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2039613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79018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6300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67968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s-SV" dirty="0" smtClean="0"/>
          </a:p>
          <a:p>
            <a:pPr marL="0" lv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16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1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1400">
                <a:highlight>
                  <a:srgbClr val="FFCD00"/>
                </a:highlight>
              </a:defRPr>
            </a:lvl1pPr>
            <a:lvl2pPr lvl="1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2pPr>
            <a:lvl3pPr lvl="2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3pPr>
            <a:lvl4pPr lvl="3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4pPr>
            <a:lvl5pPr lvl="4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5pPr>
            <a:lvl6pPr lvl="5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6pPr>
            <a:lvl7pPr lvl="6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7pPr>
            <a:lvl8pPr lvl="7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8pPr>
            <a:lvl9pPr lvl="8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9pPr>
          </a:lstStyle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x="-6025" y="2571761"/>
            <a:ext cx="19844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Shape 15"/>
          <p:cNvSpPr/>
          <p:nvPr/>
        </p:nvSpPr>
        <p:spPr>
          <a:xfrm>
            <a:off x="1117950" y="228825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7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buSzPct val="100000"/>
              <a:defRPr sz="3000"/>
            </a:lvl2pPr>
            <a:lvl3pPr lvl="2" rtl="0">
              <a:spcBef>
                <a:spcPts val="0"/>
              </a:spcBef>
              <a:buSzPct val="100000"/>
              <a:defRPr sz="3000"/>
            </a:lvl3pPr>
            <a:lvl4pPr lvl="3" rtl="0">
              <a:spcBef>
                <a:spcPts val="0"/>
              </a:spcBef>
              <a:buSzPct val="100000"/>
              <a:defRPr sz="3000"/>
            </a:lvl4pPr>
            <a:lvl5pPr lvl="4" rtl="0">
              <a:spcBef>
                <a:spcPts val="0"/>
              </a:spcBef>
              <a:buSzPct val="100000"/>
              <a:defRPr sz="3000"/>
            </a:lvl5pPr>
            <a:lvl6pPr lvl="5" rtl="0">
              <a:spcBef>
                <a:spcPts val="0"/>
              </a:spcBef>
              <a:buSzPct val="100000"/>
              <a:defRPr sz="3000"/>
            </a:lvl6pPr>
            <a:lvl7pPr lvl="6" rtl="0">
              <a:spcBef>
                <a:spcPts val="0"/>
              </a:spcBef>
              <a:buSzPct val="100000"/>
              <a:defRPr sz="3000"/>
            </a:lvl7pPr>
            <a:lvl8pPr lvl="7" rtl="0">
              <a:spcBef>
                <a:spcPts val="0"/>
              </a:spcBef>
              <a:buSzPct val="100000"/>
              <a:defRPr sz="3000"/>
            </a:lvl8pPr>
            <a:lvl9pPr lvl="8" rtl="0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cxnSp>
        <p:nvCxnSpPr>
          <p:cNvPr id="17" name="Shape 17"/>
          <p:cNvCxnSpPr/>
          <p:nvPr/>
        </p:nvCxnSpPr>
        <p:spPr>
          <a:xfrm>
            <a:off x="5898975" y="2571750"/>
            <a:ext cx="32510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letely 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6"/>
            <a:ext cx="6809700" cy="4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7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21.png"/><Relationship Id="rId5" Type="http://schemas.openxmlformats.org/officeDocument/2006/relationships/image" Target="../media/image17.jpeg"/><Relationship Id="rId10" Type="http://schemas.openxmlformats.org/officeDocument/2006/relationships/image" Target="../media/image2.png"/><Relationship Id="rId4" Type="http://schemas.openxmlformats.org/officeDocument/2006/relationships/image" Target="../media/image16.jpg"/><Relationship Id="rId9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7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10" Type="http://schemas.openxmlformats.org/officeDocument/2006/relationships/image" Target="../media/image45.png"/><Relationship Id="rId4" Type="http://schemas.openxmlformats.org/officeDocument/2006/relationships/image" Target="../media/image2.png"/><Relationship Id="rId9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jpg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jpg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7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g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in título.0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9" name="Shape 61"/>
          <p:cNvSpPr txBox="1">
            <a:spLocks/>
          </p:cNvSpPr>
          <p:nvPr/>
        </p:nvSpPr>
        <p:spPr>
          <a:xfrm>
            <a:off x="768832" y="898393"/>
            <a:ext cx="7994650" cy="10445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  <a:rtl val="0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s-SV" sz="32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ACTUALIZACIÓN REGIONAL EN TRIBUTACIÓN INTERNACIONAL</a:t>
            </a:r>
            <a:endParaRPr lang="es-SV" sz="3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68832" y="207462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SV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Generalidades de los sistemas de imposición a</a:t>
            </a:r>
            <a:br>
              <a:rPr lang="es-SV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s-SV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la renta y fiscalización de los países de la región.</a:t>
            </a:r>
            <a:br>
              <a:rPr lang="es-SV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s-SV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/>
            </a:r>
            <a:br>
              <a:rPr lang="es-SV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s-ES" sz="16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Sesión informativa: El </a:t>
            </a:r>
            <a:r>
              <a:rPr lang="es-ES" sz="16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Salvador</a:t>
            </a:r>
          </a:p>
          <a:p>
            <a:pPr lvl="0"/>
            <a:r>
              <a:rPr lang="es-ES" sz="16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         FRANCISCO ARIAS</a:t>
            </a:r>
            <a:endParaRPr lang="es-SV" sz="16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23913" y="4258831"/>
            <a:ext cx="3984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Presentación elaborada por Gold </a:t>
            </a:r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Service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El Salvador. San José Costa Rica</a:t>
            </a:r>
          </a:p>
          <a:p>
            <a:pPr algn="ctr"/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Marzo, 2016</a:t>
            </a:r>
            <a:endParaRPr lang="es-SV" sz="12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8218" y="4100958"/>
            <a:ext cx="1641744" cy="714642"/>
          </a:xfrm>
          <a:prstGeom prst="rect">
            <a:avLst/>
          </a:prstGeom>
        </p:spPr>
      </p:pic>
      <p:pic>
        <p:nvPicPr>
          <p:cNvPr id="15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2629" y="3972817"/>
            <a:ext cx="2407719" cy="93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09" y="0"/>
            <a:ext cx="9144000" cy="42672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/>
          <p:cNvSpPr txBox="1"/>
          <p:nvPr/>
        </p:nvSpPr>
        <p:spPr>
          <a:xfrm>
            <a:off x="939800" y="2861094"/>
            <a:ext cx="7810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 principio de la fuente como criterio de vinculación impositiva en El Salvador </a:t>
            </a:r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915" y="4463542"/>
            <a:ext cx="1094575" cy="476462"/>
          </a:xfrm>
          <a:prstGeom prst="rect">
            <a:avLst/>
          </a:prstGeom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939799" y="1606294"/>
            <a:ext cx="5471391" cy="116046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Sistema de imposición a la renta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02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clrChange>
              <a:clrFrom>
                <a:srgbClr val="E0E6EF"/>
              </a:clrFrom>
              <a:clrTo>
                <a:srgbClr val="E0E6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1634"/>
            <a:ext cx="7543917" cy="2550001"/>
          </a:xfrm>
          <a:prstGeom prst="rect">
            <a:avLst/>
          </a:prstGeom>
        </p:spPr>
      </p:pic>
      <p:sp>
        <p:nvSpPr>
          <p:cNvPr id="14" name="CuadroTexto 10"/>
          <p:cNvSpPr txBox="1"/>
          <p:nvPr/>
        </p:nvSpPr>
        <p:spPr>
          <a:xfrm>
            <a:off x="301159" y="25791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CRITERIOS DE VINCULACION IMPOSITIVA</a:t>
            </a:r>
            <a:endParaRPr lang="es-SV" sz="1500" b="1" dirty="0">
              <a:solidFill>
                <a:srgbClr val="002060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4569691" y="148732"/>
            <a:ext cx="5228230" cy="3761820"/>
            <a:chOff x="4569691" y="148732"/>
            <a:chExt cx="5228230" cy="3761820"/>
          </a:xfrm>
        </p:grpSpPr>
        <p:sp>
          <p:nvSpPr>
            <p:cNvPr id="3" name="Rectángulo 2"/>
            <p:cNvSpPr/>
            <p:nvPr/>
          </p:nvSpPr>
          <p:spPr>
            <a:xfrm>
              <a:off x="4569691" y="148732"/>
              <a:ext cx="5228230" cy="3761820"/>
            </a:xfrm>
            <a:prstGeom prst="rect">
              <a:avLst/>
            </a:prstGeom>
            <a:noFill/>
          </p:spPr>
        </p:sp>
        <p:sp>
          <p:nvSpPr>
            <p:cNvPr id="4" name="Forma libre 3"/>
            <p:cNvSpPr/>
            <p:nvPr/>
          </p:nvSpPr>
          <p:spPr>
            <a:xfrm>
              <a:off x="5464832" y="703675"/>
              <a:ext cx="1263488" cy="1452286"/>
            </a:xfrm>
            <a:custGeom>
              <a:avLst/>
              <a:gdLst>
                <a:gd name="connsiteX0" fmla="*/ 0 w 1452286"/>
                <a:gd name="connsiteY0" fmla="*/ 631744 h 1263488"/>
                <a:gd name="connsiteX1" fmla="*/ 315872 w 1452286"/>
                <a:gd name="connsiteY1" fmla="*/ 0 h 1263488"/>
                <a:gd name="connsiteX2" fmla="*/ 1136414 w 1452286"/>
                <a:gd name="connsiteY2" fmla="*/ 0 h 1263488"/>
                <a:gd name="connsiteX3" fmla="*/ 1452286 w 1452286"/>
                <a:gd name="connsiteY3" fmla="*/ 631744 h 1263488"/>
                <a:gd name="connsiteX4" fmla="*/ 1136414 w 1452286"/>
                <a:gd name="connsiteY4" fmla="*/ 1263488 h 1263488"/>
                <a:gd name="connsiteX5" fmla="*/ 315872 w 1452286"/>
                <a:gd name="connsiteY5" fmla="*/ 1263488 h 1263488"/>
                <a:gd name="connsiteX6" fmla="*/ 0 w 1452286"/>
                <a:gd name="connsiteY6" fmla="*/ 631744 h 126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286" h="1263488">
                  <a:moveTo>
                    <a:pt x="726143" y="0"/>
                  </a:moveTo>
                  <a:lnTo>
                    <a:pt x="1452286" y="274808"/>
                  </a:lnTo>
                  <a:lnTo>
                    <a:pt x="1452286" y="988680"/>
                  </a:lnTo>
                  <a:lnTo>
                    <a:pt x="726143" y="1263488"/>
                  </a:lnTo>
                  <a:lnTo>
                    <a:pt x="0" y="988680"/>
                  </a:lnTo>
                  <a:lnTo>
                    <a:pt x="0" y="274808"/>
                  </a:lnTo>
                  <a:lnTo>
                    <a:pt x="726143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613" tIns="272036" rIns="242613" bIns="272033" numCol="1" spcCol="1270" anchor="ctr" anchorCtr="0">
              <a:noAutofit/>
            </a:bodyPr>
            <a:lstStyle/>
            <a:p>
              <a:pPr lvl="0" algn="ctr" defTabSz="360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SV" sz="1200" kern="1200" dirty="0" smtClean="0"/>
                <a:t>Sistema de Imposición</a:t>
              </a:r>
              <a:endParaRPr lang="es-SV" sz="1200" kern="120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8177169" y="1102752"/>
              <a:ext cx="1620751" cy="871371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bre 6"/>
            <p:cNvSpPr/>
            <p:nvPr/>
          </p:nvSpPr>
          <p:spPr>
            <a:xfrm>
              <a:off x="6822931" y="633007"/>
              <a:ext cx="1263488" cy="1452286"/>
            </a:xfrm>
            <a:custGeom>
              <a:avLst/>
              <a:gdLst>
                <a:gd name="connsiteX0" fmla="*/ 0 w 1452286"/>
                <a:gd name="connsiteY0" fmla="*/ 631744 h 1263488"/>
                <a:gd name="connsiteX1" fmla="*/ 315872 w 1452286"/>
                <a:gd name="connsiteY1" fmla="*/ 0 h 1263488"/>
                <a:gd name="connsiteX2" fmla="*/ 1136414 w 1452286"/>
                <a:gd name="connsiteY2" fmla="*/ 0 h 1263488"/>
                <a:gd name="connsiteX3" fmla="*/ 1452286 w 1452286"/>
                <a:gd name="connsiteY3" fmla="*/ 631744 h 1263488"/>
                <a:gd name="connsiteX4" fmla="*/ 1136414 w 1452286"/>
                <a:gd name="connsiteY4" fmla="*/ 1263488 h 1263488"/>
                <a:gd name="connsiteX5" fmla="*/ 315872 w 1452286"/>
                <a:gd name="connsiteY5" fmla="*/ 1263488 h 1263488"/>
                <a:gd name="connsiteX6" fmla="*/ 0 w 1452286"/>
                <a:gd name="connsiteY6" fmla="*/ 631744 h 126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286" h="1263488">
                  <a:moveTo>
                    <a:pt x="726143" y="0"/>
                  </a:moveTo>
                  <a:lnTo>
                    <a:pt x="1452286" y="274808"/>
                  </a:lnTo>
                  <a:lnTo>
                    <a:pt x="1452286" y="988680"/>
                  </a:lnTo>
                  <a:lnTo>
                    <a:pt x="726143" y="1263488"/>
                  </a:lnTo>
                  <a:lnTo>
                    <a:pt x="0" y="988680"/>
                  </a:lnTo>
                  <a:lnTo>
                    <a:pt x="0" y="274808"/>
                  </a:lnTo>
                  <a:lnTo>
                    <a:pt x="726143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3333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13333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93" tIns="226316" rIns="196893" bIns="226313" numCol="1" spcCol="1270" anchor="ctr" anchorCtr="0">
              <a:noAutofit/>
            </a:bodyPr>
            <a:lstStyle/>
            <a:p>
              <a:pPr lvl="0" algn="ctr" defTabSz="5334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SV" sz="1200" kern="1200" dirty="0" smtClean="0"/>
                <a:t>Sujeción Fiscal</a:t>
              </a:r>
              <a:endParaRPr lang="es-SV" sz="1300" kern="1200" dirty="0"/>
            </a:p>
          </p:txBody>
        </p:sp>
        <p:sp>
          <p:nvSpPr>
            <p:cNvPr id="8" name="Forma libre 7"/>
            <p:cNvSpPr/>
            <p:nvPr/>
          </p:nvSpPr>
          <p:spPr>
            <a:xfrm>
              <a:off x="6190442" y="1919848"/>
              <a:ext cx="1263488" cy="1452286"/>
            </a:xfrm>
            <a:custGeom>
              <a:avLst/>
              <a:gdLst>
                <a:gd name="connsiteX0" fmla="*/ 0 w 1452286"/>
                <a:gd name="connsiteY0" fmla="*/ 631744 h 1263488"/>
                <a:gd name="connsiteX1" fmla="*/ 315872 w 1452286"/>
                <a:gd name="connsiteY1" fmla="*/ 0 h 1263488"/>
                <a:gd name="connsiteX2" fmla="*/ 1136414 w 1452286"/>
                <a:gd name="connsiteY2" fmla="*/ 0 h 1263488"/>
                <a:gd name="connsiteX3" fmla="*/ 1452286 w 1452286"/>
                <a:gd name="connsiteY3" fmla="*/ 631744 h 1263488"/>
                <a:gd name="connsiteX4" fmla="*/ 1136414 w 1452286"/>
                <a:gd name="connsiteY4" fmla="*/ 1263488 h 1263488"/>
                <a:gd name="connsiteX5" fmla="*/ 315872 w 1452286"/>
                <a:gd name="connsiteY5" fmla="*/ 1263488 h 1263488"/>
                <a:gd name="connsiteX6" fmla="*/ 0 w 1452286"/>
                <a:gd name="connsiteY6" fmla="*/ 631744 h 126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286" h="1263488">
                  <a:moveTo>
                    <a:pt x="726143" y="0"/>
                  </a:moveTo>
                  <a:lnTo>
                    <a:pt x="1452286" y="274808"/>
                  </a:lnTo>
                  <a:lnTo>
                    <a:pt x="1452286" y="988680"/>
                  </a:lnTo>
                  <a:lnTo>
                    <a:pt x="726143" y="1263488"/>
                  </a:lnTo>
                  <a:lnTo>
                    <a:pt x="0" y="988680"/>
                  </a:lnTo>
                  <a:lnTo>
                    <a:pt x="0" y="274808"/>
                  </a:lnTo>
                  <a:lnTo>
                    <a:pt x="726143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26667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26667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613" tIns="272036" rIns="242613" bIns="272033" numCol="1" spcCol="1270" anchor="ctr" anchorCtr="0">
              <a:noAutofit/>
            </a:bodyPr>
            <a:lstStyle/>
            <a:p>
              <a:pPr lvl="0" algn="ctr" defTabSz="5334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SV" sz="1200" kern="1200" dirty="0" smtClean="0"/>
                <a:t>Hecho Generador</a:t>
              </a:r>
              <a:endParaRPr lang="es-SV" sz="1200" kern="1200" dirty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4569691" y="2210306"/>
              <a:ext cx="1568469" cy="871371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orma libre 10"/>
            <p:cNvSpPr/>
            <p:nvPr/>
          </p:nvSpPr>
          <p:spPr>
            <a:xfrm>
              <a:off x="7555010" y="1919848"/>
              <a:ext cx="1263488" cy="1452286"/>
            </a:xfrm>
            <a:custGeom>
              <a:avLst/>
              <a:gdLst>
                <a:gd name="connsiteX0" fmla="*/ 0 w 1452286"/>
                <a:gd name="connsiteY0" fmla="*/ 631744 h 1263488"/>
                <a:gd name="connsiteX1" fmla="*/ 315872 w 1452286"/>
                <a:gd name="connsiteY1" fmla="*/ 0 h 1263488"/>
                <a:gd name="connsiteX2" fmla="*/ 1136414 w 1452286"/>
                <a:gd name="connsiteY2" fmla="*/ 0 h 1263488"/>
                <a:gd name="connsiteX3" fmla="*/ 1452286 w 1452286"/>
                <a:gd name="connsiteY3" fmla="*/ 631744 h 1263488"/>
                <a:gd name="connsiteX4" fmla="*/ 1136414 w 1452286"/>
                <a:gd name="connsiteY4" fmla="*/ 1263488 h 1263488"/>
                <a:gd name="connsiteX5" fmla="*/ 315872 w 1452286"/>
                <a:gd name="connsiteY5" fmla="*/ 1263488 h 1263488"/>
                <a:gd name="connsiteX6" fmla="*/ 0 w 1452286"/>
                <a:gd name="connsiteY6" fmla="*/ 631744 h 126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286" h="1263488">
                  <a:moveTo>
                    <a:pt x="726143" y="0"/>
                  </a:moveTo>
                  <a:lnTo>
                    <a:pt x="1452286" y="274808"/>
                  </a:lnTo>
                  <a:lnTo>
                    <a:pt x="1452286" y="988680"/>
                  </a:lnTo>
                  <a:lnTo>
                    <a:pt x="726143" y="1263488"/>
                  </a:lnTo>
                  <a:lnTo>
                    <a:pt x="0" y="988680"/>
                  </a:lnTo>
                  <a:lnTo>
                    <a:pt x="0" y="274808"/>
                  </a:lnTo>
                  <a:lnTo>
                    <a:pt x="726143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93" tIns="226316" rIns="196893" bIns="226313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300" kern="1200" dirty="0" smtClean="0"/>
                <a:t>Exenciones</a:t>
              </a:r>
              <a:endParaRPr lang="es-SV" sz="13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0978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4770219" y="372813"/>
            <a:ext cx="33856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j-lt"/>
              </a:rPr>
              <a:t>PRINCIPIO DE SUJECION FISCAL</a:t>
            </a:r>
            <a:endParaRPr lang="es-SV" sz="15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smtClean="0">
                <a:solidFill>
                  <a:schemeClr val="bg1"/>
                </a:solidFill>
              </a:rPr>
              <a:t>1992</a:t>
            </a:r>
            <a:endParaRPr lang="es-ES_tradnl" b="1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6" r="8751"/>
          <a:stretch/>
        </p:blipFill>
        <p:spPr>
          <a:xfrm>
            <a:off x="4759740" y="1079726"/>
            <a:ext cx="3294004" cy="2213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ángulo 18"/>
          <p:cNvSpPr/>
          <p:nvPr/>
        </p:nvSpPr>
        <p:spPr>
          <a:xfrm>
            <a:off x="4872318" y="3465966"/>
            <a:ext cx="3181426" cy="307777"/>
          </a:xfrm>
          <a:prstGeom prst="rect">
            <a:avLst/>
          </a:prstGeom>
          <a:solidFill>
            <a:schemeClr val="accent1">
              <a:lumMod val="20000"/>
              <a:lumOff val="80000"/>
              <a:alpha val="2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s-SV" b="1" dirty="0">
                <a:latin typeface="+mn-lt"/>
              </a:rPr>
              <a:t>1992: </a:t>
            </a:r>
            <a:r>
              <a:rPr lang="es-SV" b="1" dirty="0" smtClean="0">
                <a:latin typeface="+mn-lt"/>
              </a:rPr>
              <a:t>Territorialidad o de la Fuente</a:t>
            </a:r>
            <a:endParaRPr lang="es-SV" b="1" dirty="0">
              <a:latin typeface="+mn-lt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72318" y="3838705"/>
            <a:ext cx="3181426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2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s-SV" sz="1200" b="1" dirty="0" smtClean="0"/>
              <a:t>2005: El</a:t>
            </a:r>
            <a:r>
              <a:rPr lang="es-ES" sz="1200" b="1" dirty="0" smtClean="0"/>
              <a:t> </a:t>
            </a:r>
            <a:r>
              <a:rPr lang="es-ES" sz="1200" b="1" dirty="0"/>
              <a:t>principio de territorialidad se combina con el del domicilio</a:t>
            </a:r>
            <a:endParaRPr lang="es-SV" sz="1200" b="1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452949" y="1291954"/>
            <a:ext cx="3524105" cy="589590"/>
          </a:xfrm>
          <a:prstGeom prst="roundRect">
            <a:avLst/>
          </a:prstGeom>
          <a:solidFill>
            <a:srgbClr val="E7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Sistema de impuestos por productos o Cedular</a:t>
            </a:r>
            <a:endParaRPr lang="es-SV" b="1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827831" y="2089502"/>
            <a:ext cx="2774339" cy="2015569"/>
          </a:xfrm>
          <a:prstGeom prst="roundRect">
            <a:avLst/>
          </a:prstGeom>
          <a:solidFill>
            <a:srgbClr val="E7E7E7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s-SV" sz="1200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SV" sz="1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naturaleza de la renta se valora de manera independiente, por lo que las tasas que se aplican a cada cédula son diferentes y proporcionales</a:t>
            </a:r>
            <a:r>
              <a:rPr lang="es-SV" sz="105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12" name="CuadroTexto 10"/>
          <p:cNvSpPr txBox="1"/>
          <p:nvPr/>
        </p:nvSpPr>
        <p:spPr>
          <a:xfrm>
            <a:off x="487567" y="370345"/>
            <a:ext cx="34548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j-lt"/>
              </a:rPr>
              <a:t>SISTEMA DE IMPOSICION A LA RENTA</a:t>
            </a:r>
            <a:endParaRPr lang="es-SV" sz="15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298" y="3465492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8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rma libre 30"/>
          <p:cNvSpPr/>
          <p:nvPr/>
        </p:nvSpPr>
        <p:spPr>
          <a:xfrm>
            <a:off x="6959033" y="1802783"/>
            <a:ext cx="1662223" cy="2519698"/>
          </a:xfrm>
          <a:custGeom>
            <a:avLst/>
            <a:gdLst>
              <a:gd name="connsiteX0" fmla="*/ 0 w 1543491"/>
              <a:gd name="connsiteY0" fmla="*/ 154349 h 2330416"/>
              <a:gd name="connsiteX1" fmla="*/ 154349 w 1543491"/>
              <a:gd name="connsiteY1" fmla="*/ 0 h 2330416"/>
              <a:gd name="connsiteX2" fmla="*/ 1389142 w 1543491"/>
              <a:gd name="connsiteY2" fmla="*/ 0 h 2330416"/>
              <a:gd name="connsiteX3" fmla="*/ 1543491 w 1543491"/>
              <a:gd name="connsiteY3" fmla="*/ 154349 h 2330416"/>
              <a:gd name="connsiteX4" fmla="*/ 1543491 w 1543491"/>
              <a:gd name="connsiteY4" fmla="*/ 2176067 h 2330416"/>
              <a:gd name="connsiteX5" fmla="*/ 1389142 w 1543491"/>
              <a:gd name="connsiteY5" fmla="*/ 2330416 h 2330416"/>
              <a:gd name="connsiteX6" fmla="*/ 154349 w 1543491"/>
              <a:gd name="connsiteY6" fmla="*/ 2330416 h 2330416"/>
              <a:gd name="connsiteX7" fmla="*/ 0 w 1543491"/>
              <a:gd name="connsiteY7" fmla="*/ 2176067 h 2330416"/>
              <a:gd name="connsiteX8" fmla="*/ 0 w 1543491"/>
              <a:gd name="connsiteY8" fmla="*/ 154349 h 233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3491" h="2330416">
                <a:moveTo>
                  <a:pt x="0" y="154349"/>
                </a:moveTo>
                <a:cubicBezTo>
                  <a:pt x="0" y="69104"/>
                  <a:pt x="69104" y="0"/>
                  <a:pt x="154349" y="0"/>
                </a:cubicBezTo>
                <a:lnTo>
                  <a:pt x="1389142" y="0"/>
                </a:lnTo>
                <a:cubicBezTo>
                  <a:pt x="1474387" y="0"/>
                  <a:pt x="1543491" y="69104"/>
                  <a:pt x="1543491" y="154349"/>
                </a:cubicBezTo>
                <a:lnTo>
                  <a:pt x="1543491" y="2176067"/>
                </a:lnTo>
                <a:cubicBezTo>
                  <a:pt x="1543491" y="2261312"/>
                  <a:pt x="1474387" y="2330416"/>
                  <a:pt x="1389142" y="2330416"/>
                </a:cubicBezTo>
                <a:lnTo>
                  <a:pt x="154349" y="2330416"/>
                </a:lnTo>
                <a:cubicBezTo>
                  <a:pt x="69104" y="2330416"/>
                  <a:pt x="0" y="2261312"/>
                  <a:pt x="0" y="2176067"/>
                </a:cubicBezTo>
                <a:lnTo>
                  <a:pt x="0" y="154349"/>
                </a:lnTo>
                <a:close/>
              </a:path>
            </a:pathLst>
          </a:custGeom>
          <a:solidFill>
            <a:srgbClr val="E7F0F7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6770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SV" sz="1200" kern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Forma libre 25"/>
          <p:cNvSpPr/>
          <p:nvPr/>
        </p:nvSpPr>
        <p:spPr>
          <a:xfrm>
            <a:off x="5092750" y="1813412"/>
            <a:ext cx="1662223" cy="2519698"/>
          </a:xfrm>
          <a:custGeom>
            <a:avLst/>
            <a:gdLst>
              <a:gd name="connsiteX0" fmla="*/ 0 w 1543491"/>
              <a:gd name="connsiteY0" fmla="*/ 154349 h 2330416"/>
              <a:gd name="connsiteX1" fmla="*/ 154349 w 1543491"/>
              <a:gd name="connsiteY1" fmla="*/ 0 h 2330416"/>
              <a:gd name="connsiteX2" fmla="*/ 1389142 w 1543491"/>
              <a:gd name="connsiteY2" fmla="*/ 0 h 2330416"/>
              <a:gd name="connsiteX3" fmla="*/ 1543491 w 1543491"/>
              <a:gd name="connsiteY3" fmla="*/ 154349 h 2330416"/>
              <a:gd name="connsiteX4" fmla="*/ 1543491 w 1543491"/>
              <a:gd name="connsiteY4" fmla="*/ 2176067 h 2330416"/>
              <a:gd name="connsiteX5" fmla="*/ 1389142 w 1543491"/>
              <a:gd name="connsiteY5" fmla="*/ 2330416 h 2330416"/>
              <a:gd name="connsiteX6" fmla="*/ 154349 w 1543491"/>
              <a:gd name="connsiteY6" fmla="*/ 2330416 h 2330416"/>
              <a:gd name="connsiteX7" fmla="*/ 0 w 1543491"/>
              <a:gd name="connsiteY7" fmla="*/ 2176067 h 2330416"/>
              <a:gd name="connsiteX8" fmla="*/ 0 w 1543491"/>
              <a:gd name="connsiteY8" fmla="*/ 154349 h 233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3491" h="2330416">
                <a:moveTo>
                  <a:pt x="0" y="154349"/>
                </a:moveTo>
                <a:cubicBezTo>
                  <a:pt x="0" y="69104"/>
                  <a:pt x="69104" y="0"/>
                  <a:pt x="154349" y="0"/>
                </a:cubicBezTo>
                <a:lnTo>
                  <a:pt x="1389142" y="0"/>
                </a:lnTo>
                <a:cubicBezTo>
                  <a:pt x="1474387" y="0"/>
                  <a:pt x="1543491" y="69104"/>
                  <a:pt x="1543491" y="154349"/>
                </a:cubicBezTo>
                <a:lnTo>
                  <a:pt x="1543491" y="2176067"/>
                </a:lnTo>
                <a:cubicBezTo>
                  <a:pt x="1543491" y="2261312"/>
                  <a:pt x="1474387" y="2330416"/>
                  <a:pt x="1389142" y="2330416"/>
                </a:cubicBezTo>
                <a:lnTo>
                  <a:pt x="154349" y="2330416"/>
                </a:lnTo>
                <a:cubicBezTo>
                  <a:pt x="69104" y="2330416"/>
                  <a:pt x="0" y="2261312"/>
                  <a:pt x="0" y="2176067"/>
                </a:cubicBezTo>
                <a:lnTo>
                  <a:pt x="0" y="154349"/>
                </a:lnTo>
                <a:close/>
              </a:path>
            </a:pathLst>
          </a:custGeom>
          <a:solidFill>
            <a:srgbClr val="E7F0F7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16770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SV" sz="1200" kern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CuadroTexto 10"/>
          <p:cNvSpPr txBox="1"/>
          <p:nvPr/>
        </p:nvSpPr>
        <p:spPr>
          <a:xfrm>
            <a:off x="301159" y="70745"/>
            <a:ext cx="85370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HECHO GENERADOR:</a:t>
            </a:r>
          </a:p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PRINCIPIO DE TERRITORIALIDAD Y RENTA MUNDIAL</a:t>
            </a:r>
          </a:p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Art. 16 LISR</a:t>
            </a:r>
            <a:endParaRPr lang="es-SV" sz="1500" b="1" dirty="0">
              <a:solidFill>
                <a:srgbClr val="00206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1992</a:t>
            </a:r>
            <a:endParaRPr lang="es-ES_tradnl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pSp>
        <p:nvGrpSpPr>
          <p:cNvPr id="21" name="Grupo 20"/>
          <p:cNvGrpSpPr/>
          <p:nvPr/>
        </p:nvGrpSpPr>
        <p:grpSpPr>
          <a:xfrm>
            <a:off x="479131" y="1848681"/>
            <a:ext cx="3859405" cy="2956783"/>
            <a:chOff x="5769252" y="1952283"/>
            <a:chExt cx="3205954" cy="2330417"/>
          </a:xfrm>
        </p:grpSpPr>
        <p:sp>
          <p:nvSpPr>
            <p:cNvPr id="23" name="Rectángulo 22"/>
            <p:cNvSpPr/>
            <p:nvPr/>
          </p:nvSpPr>
          <p:spPr>
            <a:xfrm>
              <a:off x="5769252" y="1952283"/>
              <a:ext cx="3205954" cy="2330417"/>
            </a:xfrm>
            <a:prstGeom prst="rect">
              <a:avLst/>
            </a:prstGeom>
            <a:noFill/>
          </p:spPr>
        </p:sp>
        <p:sp>
          <p:nvSpPr>
            <p:cNvPr id="24" name="Forma libre 23"/>
            <p:cNvSpPr/>
            <p:nvPr/>
          </p:nvSpPr>
          <p:spPr>
            <a:xfrm>
              <a:off x="5770856" y="1952283"/>
              <a:ext cx="1543491" cy="2330416"/>
            </a:xfrm>
            <a:custGeom>
              <a:avLst/>
              <a:gdLst>
                <a:gd name="connsiteX0" fmla="*/ 0 w 1543491"/>
                <a:gd name="connsiteY0" fmla="*/ 154349 h 2330416"/>
                <a:gd name="connsiteX1" fmla="*/ 154349 w 1543491"/>
                <a:gd name="connsiteY1" fmla="*/ 0 h 2330416"/>
                <a:gd name="connsiteX2" fmla="*/ 1389142 w 1543491"/>
                <a:gd name="connsiteY2" fmla="*/ 0 h 2330416"/>
                <a:gd name="connsiteX3" fmla="*/ 1543491 w 1543491"/>
                <a:gd name="connsiteY3" fmla="*/ 154349 h 2330416"/>
                <a:gd name="connsiteX4" fmla="*/ 1543491 w 1543491"/>
                <a:gd name="connsiteY4" fmla="*/ 2176067 h 2330416"/>
                <a:gd name="connsiteX5" fmla="*/ 1389142 w 1543491"/>
                <a:gd name="connsiteY5" fmla="*/ 2330416 h 2330416"/>
                <a:gd name="connsiteX6" fmla="*/ 154349 w 1543491"/>
                <a:gd name="connsiteY6" fmla="*/ 2330416 h 2330416"/>
                <a:gd name="connsiteX7" fmla="*/ 0 w 1543491"/>
                <a:gd name="connsiteY7" fmla="*/ 2176067 h 2330416"/>
                <a:gd name="connsiteX8" fmla="*/ 0 w 1543491"/>
                <a:gd name="connsiteY8" fmla="*/ 154349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491" h="2330416">
                  <a:moveTo>
                    <a:pt x="0" y="154349"/>
                  </a:moveTo>
                  <a:cubicBezTo>
                    <a:pt x="0" y="69104"/>
                    <a:pt x="69104" y="0"/>
                    <a:pt x="154349" y="0"/>
                  </a:cubicBezTo>
                  <a:lnTo>
                    <a:pt x="1389142" y="0"/>
                  </a:lnTo>
                  <a:cubicBezTo>
                    <a:pt x="1474387" y="0"/>
                    <a:pt x="1543491" y="69104"/>
                    <a:pt x="1543491" y="154349"/>
                  </a:cubicBezTo>
                  <a:lnTo>
                    <a:pt x="1543491" y="2176067"/>
                  </a:lnTo>
                  <a:cubicBezTo>
                    <a:pt x="1543491" y="2261312"/>
                    <a:pt x="1474387" y="2330416"/>
                    <a:pt x="1389142" y="2330416"/>
                  </a:cubicBezTo>
                  <a:lnTo>
                    <a:pt x="154349" y="2330416"/>
                  </a:lnTo>
                  <a:cubicBezTo>
                    <a:pt x="69104" y="2330416"/>
                    <a:pt x="0" y="2261312"/>
                    <a:pt x="0" y="2176067"/>
                  </a:cubicBezTo>
                  <a:lnTo>
                    <a:pt x="0" y="154349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167701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SV" sz="1200" kern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5" name="Forma libre 24"/>
            <p:cNvSpPr/>
            <p:nvPr/>
          </p:nvSpPr>
          <p:spPr>
            <a:xfrm>
              <a:off x="5925205" y="2136491"/>
              <a:ext cx="1234793" cy="896526"/>
            </a:xfrm>
            <a:custGeom>
              <a:avLst/>
              <a:gdLst>
                <a:gd name="connsiteX0" fmla="*/ 0 w 1234793"/>
                <a:gd name="connsiteY0" fmla="*/ 45783 h 457833"/>
                <a:gd name="connsiteX1" fmla="*/ 45783 w 1234793"/>
                <a:gd name="connsiteY1" fmla="*/ 0 h 457833"/>
                <a:gd name="connsiteX2" fmla="*/ 1189010 w 1234793"/>
                <a:gd name="connsiteY2" fmla="*/ 0 h 457833"/>
                <a:gd name="connsiteX3" fmla="*/ 1234793 w 1234793"/>
                <a:gd name="connsiteY3" fmla="*/ 45783 h 457833"/>
                <a:gd name="connsiteX4" fmla="*/ 1234793 w 1234793"/>
                <a:gd name="connsiteY4" fmla="*/ 412050 h 457833"/>
                <a:gd name="connsiteX5" fmla="*/ 1189010 w 1234793"/>
                <a:gd name="connsiteY5" fmla="*/ 457833 h 457833"/>
                <a:gd name="connsiteX6" fmla="*/ 45783 w 1234793"/>
                <a:gd name="connsiteY6" fmla="*/ 457833 h 457833"/>
                <a:gd name="connsiteX7" fmla="*/ 0 w 1234793"/>
                <a:gd name="connsiteY7" fmla="*/ 412050 h 457833"/>
                <a:gd name="connsiteX8" fmla="*/ 0 w 1234793"/>
                <a:gd name="connsiteY8" fmla="*/ 45783 h 45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457833">
                  <a:moveTo>
                    <a:pt x="0" y="45783"/>
                  </a:moveTo>
                  <a:cubicBezTo>
                    <a:pt x="0" y="20498"/>
                    <a:pt x="20498" y="0"/>
                    <a:pt x="45783" y="0"/>
                  </a:cubicBezTo>
                  <a:lnTo>
                    <a:pt x="1189010" y="0"/>
                  </a:lnTo>
                  <a:cubicBezTo>
                    <a:pt x="1214295" y="0"/>
                    <a:pt x="1234793" y="20498"/>
                    <a:pt x="1234793" y="45783"/>
                  </a:cubicBezTo>
                  <a:lnTo>
                    <a:pt x="1234793" y="412050"/>
                  </a:lnTo>
                  <a:cubicBezTo>
                    <a:pt x="1234793" y="437335"/>
                    <a:pt x="1214295" y="457833"/>
                    <a:pt x="1189010" y="457833"/>
                  </a:cubicBezTo>
                  <a:lnTo>
                    <a:pt x="45783" y="457833"/>
                  </a:lnTo>
                  <a:cubicBezTo>
                    <a:pt x="20498" y="457833"/>
                    <a:pt x="0" y="437335"/>
                    <a:pt x="0" y="412050"/>
                  </a:cubicBezTo>
                  <a:lnTo>
                    <a:pt x="0" y="45783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269" tIns="30554" rIns="36269" bIns="30554" numCol="1" spcCol="1270" anchor="ctr" anchorCtr="0">
              <a:noAutofit/>
            </a:bodyPr>
            <a:lstStyle/>
            <a:p>
              <a:pPr lvl="0" algn="ctr"/>
              <a:r>
                <a:rPr lang="es-SV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Provenientes de bienes situados en ES, o de K invertidos en ES</a:t>
              </a:r>
              <a:endParaRPr lang="es-SV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" name="Forma libre 26"/>
            <p:cNvSpPr/>
            <p:nvPr/>
          </p:nvSpPr>
          <p:spPr>
            <a:xfrm>
              <a:off x="5925205" y="3150222"/>
              <a:ext cx="1234793" cy="971336"/>
            </a:xfrm>
            <a:custGeom>
              <a:avLst/>
              <a:gdLst>
                <a:gd name="connsiteX0" fmla="*/ 0 w 1234793"/>
                <a:gd name="connsiteY0" fmla="*/ 45783 h 457833"/>
                <a:gd name="connsiteX1" fmla="*/ 45783 w 1234793"/>
                <a:gd name="connsiteY1" fmla="*/ 0 h 457833"/>
                <a:gd name="connsiteX2" fmla="*/ 1189010 w 1234793"/>
                <a:gd name="connsiteY2" fmla="*/ 0 h 457833"/>
                <a:gd name="connsiteX3" fmla="*/ 1234793 w 1234793"/>
                <a:gd name="connsiteY3" fmla="*/ 45783 h 457833"/>
                <a:gd name="connsiteX4" fmla="*/ 1234793 w 1234793"/>
                <a:gd name="connsiteY4" fmla="*/ 412050 h 457833"/>
                <a:gd name="connsiteX5" fmla="*/ 1189010 w 1234793"/>
                <a:gd name="connsiteY5" fmla="*/ 457833 h 457833"/>
                <a:gd name="connsiteX6" fmla="*/ 45783 w 1234793"/>
                <a:gd name="connsiteY6" fmla="*/ 457833 h 457833"/>
                <a:gd name="connsiteX7" fmla="*/ 0 w 1234793"/>
                <a:gd name="connsiteY7" fmla="*/ 412050 h 457833"/>
                <a:gd name="connsiteX8" fmla="*/ 0 w 1234793"/>
                <a:gd name="connsiteY8" fmla="*/ 45783 h 45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457833">
                  <a:moveTo>
                    <a:pt x="0" y="45783"/>
                  </a:moveTo>
                  <a:cubicBezTo>
                    <a:pt x="0" y="20498"/>
                    <a:pt x="20498" y="0"/>
                    <a:pt x="45783" y="0"/>
                  </a:cubicBezTo>
                  <a:lnTo>
                    <a:pt x="1189010" y="0"/>
                  </a:lnTo>
                  <a:cubicBezTo>
                    <a:pt x="1214295" y="0"/>
                    <a:pt x="1234793" y="20498"/>
                    <a:pt x="1234793" y="45783"/>
                  </a:cubicBezTo>
                  <a:lnTo>
                    <a:pt x="1234793" y="412050"/>
                  </a:lnTo>
                  <a:cubicBezTo>
                    <a:pt x="1234793" y="437335"/>
                    <a:pt x="1214295" y="457833"/>
                    <a:pt x="1189010" y="457833"/>
                  </a:cubicBezTo>
                  <a:lnTo>
                    <a:pt x="45783" y="457833"/>
                  </a:lnTo>
                  <a:cubicBezTo>
                    <a:pt x="20498" y="457833"/>
                    <a:pt x="0" y="437335"/>
                    <a:pt x="0" y="412050"/>
                  </a:cubicBezTo>
                  <a:lnTo>
                    <a:pt x="0" y="45783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269" tIns="30554" rIns="36269" bIns="30554" numCol="1" spcCol="1270" anchor="ctr" anchorCtr="0">
              <a:noAutofit/>
            </a:bodyPr>
            <a:lstStyle/>
            <a:p>
              <a:pPr lvl="0" algn="ctr" defTabSz="360000"/>
              <a:r>
                <a:rPr lang="es-SV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Servicios prestados o utilizados en ES, aunque se originen en el exterior</a:t>
              </a:r>
              <a:endParaRPr lang="es-SV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" name="Forma libre 27"/>
            <p:cNvSpPr/>
            <p:nvPr/>
          </p:nvSpPr>
          <p:spPr>
            <a:xfrm>
              <a:off x="7430109" y="1952283"/>
              <a:ext cx="1543491" cy="2330416"/>
            </a:xfrm>
            <a:custGeom>
              <a:avLst/>
              <a:gdLst>
                <a:gd name="connsiteX0" fmla="*/ 0 w 1543491"/>
                <a:gd name="connsiteY0" fmla="*/ 154349 h 2330416"/>
                <a:gd name="connsiteX1" fmla="*/ 154349 w 1543491"/>
                <a:gd name="connsiteY1" fmla="*/ 0 h 2330416"/>
                <a:gd name="connsiteX2" fmla="*/ 1389142 w 1543491"/>
                <a:gd name="connsiteY2" fmla="*/ 0 h 2330416"/>
                <a:gd name="connsiteX3" fmla="*/ 1543491 w 1543491"/>
                <a:gd name="connsiteY3" fmla="*/ 154349 h 2330416"/>
                <a:gd name="connsiteX4" fmla="*/ 1543491 w 1543491"/>
                <a:gd name="connsiteY4" fmla="*/ 2176067 h 2330416"/>
                <a:gd name="connsiteX5" fmla="*/ 1389142 w 1543491"/>
                <a:gd name="connsiteY5" fmla="*/ 2330416 h 2330416"/>
                <a:gd name="connsiteX6" fmla="*/ 154349 w 1543491"/>
                <a:gd name="connsiteY6" fmla="*/ 2330416 h 2330416"/>
                <a:gd name="connsiteX7" fmla="*/ 0 w 1543491"/>
                <a:gd name="connsiteY7" fmla="*/ 2176067 h 2330416"/>
                <a:gd name="connsiteX8" fmla="*/ 0 w 1543491"/>
                <a:gd name="connsiteY8" fmla="*/ 154349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491" h="2330416">
                  <a:moveTo>
                    <a:pt x="0" y="154349"/>
                  </a:moveTo>
                  <a:cubicBezTo>
                    <a:pt x="0" y="69104"/>
                    <a:pt x="69104" y="0"/>
                    <a:pt x="154349" y="0"/>
                  </a:cubicBezTo>
                  <a:lnTo>
                    <a:pt x="1389142" y="0"/>
                  </a:lnTo>
                  <a:cubicBezTo>
                    <a:pt x="1474387" y="0"/>
                    <a:pt x="1543491" y="69104"/>
                    <a:pt x="1543491" y="154349"/>
                  </a:cubicBezTo>
                  <a:lnTo>
                    <a:pt x="1543491" y="2176067"/>
                  </a:lnTo>
                  <a:cubicBezTo>
                    <a:pt x="1543491" y="2261312"/>
                    <a:pt x="1474387" y="2330416"/>
                    <a:pt x="1389142" y="2330416"/>
                  </a:cubicBezTo>
                  <a:lnTo>
                    <a:pt x="154349" y="2330416"/>
                  </a:lnTo>
                  <a:cubicBezTo>
                    <a:pt x="69104" y="2330416"/>
                    <a:pt x="0" y="2261312"/>
                    <a:pt x="0" y="2176067"/>
                  </a:cubicBezTo>
                  <a:lnTo>
                    <a:pt x="0" y="154349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167701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SV" sz="1200" kern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" name="Forma libre 28"/>
            <p:cNvSpPr/>
            <p:nvPr/>
          </p:nvSpPr>
          <p:spPr>
            <a:xfrm>
              <a:off x="7584458" y="2136491"/>
              <a:ext cx="1234793" cy="896526"/>
            </a:xfrm>
            <a:custGeom>
              <a:avLst/>
              <a:gdLst>
                <a:gd name="connsiteX0" fmla="*/ 0 w 1234793"/>
                <a:gd name="connsiteY0" fmla="*/ 70265 h 702652"/>
                <a:gd name="connsiteX1" fmla="*/ 70265 w 1234793"/>
                <a:gd name="connsiteY1" fmla="*/ 0 h 702652"/>
                <a:gd name="connsiteX2" fmla="*/ 1164528 w 1234793"/>
                <a:gd name="connsiteY2" fmla="*/ 0 h 702652"/>
                <a:gd name="connsiteX3" fmla="*/ 1234793 w 1234793"/>
                <a:gd name="connsiteY3" fmla="*/ 70265 h 702652"/>
                <a:gd name="connsiteX4" fmla="*/ 1234793 w 1234793"/>
                <a:gd name="connsiteY4" fmla="*/ 632387 h 702652"/>
                <a:gd name="connsiteX5" fmla="*/ 1164528 w 1234793"/>
                <a:gd name="connsiteY5" fmla="*/ 702652 h 702652"/>
                <a:gd name="connsiteX6" fmla="*/ 70265 w 1234793"/>
                <a:gd name="connsiteY6" fmla="*/ 702652 h 702652"/>
                <a:gd name="connsiteX7" fmla="*/ 0 w 1234793"/>
                <a:gd name="connsiteY7" fmla="*/ 632387 h 702652"/>
                <a:gd name="connsiteX8" fmla="*/ 0 w 1234793"/>
                <a:gd name="connsiteY8" fmla="*/ 70265 h 7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702652">
                  <a:moveTo>
                    <a:pt x="0" y="70265"/>
                  </a:moveTo>
                  <a:cubicBezTo>
                    <a:pt x="0" y="31459"/>
                    <a:pt x="31459" y="0"/>
                    <a:pt x="70265" y="0"/>
                  </a:cubicBezTo>
                  <a:lnTo>
                    <a:pt x="1164528" y="0"/>
                  </a:lnTo>
                  <a:cubicBezTo>
                    <a:pt x="1203334" y="0"/>
                    <a:pt x="1234793" y="31459"/>
                    <a:pt x="1234793" y="70265"/>
                  </a:cubicBezTo>
                  <a:lnTo>
                    <a:pt x="1234793" y="632387"/>
                  </a:lnTo>
                  <a:cubicBezTo>
                    <a:pt x="1234793" y="671193"/>
                    <a:pt x="1203334" y="702652"/>
                    <a:pt x="1164528" y="702652"/>
                  </a:cubicBezTo>
                  <a:lnTo>
                    <a:pt x="70265" y="702652"/>
                  </a:lnTo>
                  <a:cubicBezTo>
                    <a:pt x="31459" y="702652"/>
                    <a:pt x="0" y="671193"/>
                    <a:pt x="0" y="632387"/>
                  </a:cubicBezTo>
                  <a:lnTo>
                    <a:pt x="0" y="702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40" tIns="37725" rIns="43440" bIns="37725" numCol="1" spcCol="1270" anchor="ctr" anchorCtr="0">
              <a:noAutofit/>
            </a:bodyPr>
            <a:lstStyle/>
            <a:p>
              <a:pPr lvl="0" algn="ctr"/>
              <a:r>
                <a:rPr lang="es-SV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Propiedad industrial, </a:t>
              </a:r>
              <a:r>
                <a:rPr lang="es-SV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intelectual</a:t>
              </a:r>
              <a:r>
                <a:rPr lang="es-SV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 registrados u utilizados en ES</a:t>
              </a:r>
              <a:endParaRPr lang="es-SV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" name="Forma libre 29"/>
            <p:cNvSpPr/>
            <p:nvPr/>
          </p:nvSpPr>
          <p:spPr>
            <a:xfrm>
              <a:off x="7584458" y="3149693"/>
              <a:ext cx="1234793" cy="971865"/>
            </a:xfrm>
            <a:custGeom>
              <a:avLst/>
              <a:gdLst>
                <a:gd name="connsiteX0" fmla="*/ 0 w 1234793"/>
                <a:gd name="connsiteY0" fmla="*/ 70265 h 702652"/>
                <a:gd name="connsiteX1" fmla="*/ 70265 w 1234793"/>
                <a:gd name="connsiteY1" fmla="*/ 0 h 702652"/>
                <a:gd name="connsiteX2" fmla="*/ 1164528 w 1234793"/>
                <a:gd name="connsiteY2" fmla="*/ 0 h 702652"/>
                <a:gd name="connsiteX3" fmla="*/ 1234793 w 1234793"/>
                <a:gd name="connsiteY3" fmla="*/ 70265 h 702652"/>
                <a:gd name="connsiteX4" fmla="*/ 1234793 w 1234793"/>
                <a:gd name="connsiteY4" fmla="*/ 632387 h 702652"/>
                <a:gd name="connsiteX5" fmla="*/ 1164528 w 1234793"/>
                <a:gd name="connsiteY5" fmla="*/ 702652 h 702652"/>
                <a:gd name="connsiteX6" fmla="*/ 70265 w 1234793"/>
                <a:gd name="connsiteY6" fmla="*/ 702652 h 702652"/>
                <a:gd name="connsiteX7" fmla="*/ 0 w 1234793"/>
                <a:gd name="connsiteY7" fmla="*/ 632387 h 702652"/>
                <a:gd name="connsiteX8" fmla="*/ 0 w 1234793"/>
                <a:gd name="connsiteY8" fmla="*/ 70265 h 7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702652">
                  <a:moveTo>
                    <a:pt x="0" y="70265"/>
                  </a:moveTo>
                  <a:cubicBezTo>
                    <a:pt x="0" y="31459"/>
                    <a:pt x="31459" y="0"/>
                    <a:pt x="70265" y="0"/>
                  </a:cubicBezTo>
                  <a:lnTo>
                    <a:pt x="1164528" y="0"/>
                  </a:lnTo>
                  <a:cubicBezTo>
                    <a:pt x="1203334" y="0"/>
                    <a:pt x="1234793" y="31459"/>
                    <a:pt x="1234793" y="70265"/>
                  </a:cubicBezTo>
                  <a:lnTo>
                    <a:pt x="1234793" y="632387"/>
                  </a:lnTo>
                  <a:cubicBezTo>
                    <a:pt x="1234793" y="671193"/>
                    <a:pt x="1203334" y="702652"/>
                    <a:pt x="1164528" y="702652"/>
                  </a:cubicBezTo>
                  <a:lnTo>
                    <a:pt x="70265" y="702652"/>
                  </a:lnTo>
                  <a:cubicBezTo>
                    <a:pt x="31459" y="702652"/>
                    <a:pt x="0" y="671193"/>
                    <a:pt x="0" y="632387"/>
                  </a:cubicBezTo>
                  <a:lnTo>
                    <a:pt x="0" y="702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40" tIns="37725" rIns="43440" bIns="37725" numCol="1" spcCol="1270" anchor="ctr" anchorCtr="0">
              <a:noAutofit/>
            </a:bodyPr>
            <a:lstStyle/>
            <a:p>
              <a:pPr lvl="0" algn="ctr" defTabSz="360000"/>
              <a:r>
                <a:rPr lang="es-SV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Resultados, utilidades, rendimientos o intereses por instrumentos financieros</a:t>
              </a:r>
              <a:endParaRPr lang="es-SV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2" name="Rectángulo redondeado 31"/>
          <p:cNvSpPr/>
          <p:nvPr/>
        </p:nvSpPr>
        <p:spPr>
          <a:xfrm>
            <a:off x="666871" y="1054638"/>
            <a:ext cx="3524105" cy="58959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 de Territorialidad</a:t>
            </a:r>
            <a:endParaRPr lang="es-SV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5093676" y="1042741"/>
            <a:ext cx="3527580" cy="585708"/>
          </a:xfrm>
          <a:prstGeom prst="roundRect">
            <a:avLst/>
          </a:prstGeom>
          <a:solidFill>
            <a:srgbClr val="E7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kern="1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Renta Mundial o </a:t>
            </a:r>
          </a:p>
          <a:p>
            <a:pPr lvl="0" algn="ctr" defTabSz="1066800">
              <a:spcBef>
                <a:spcPct val="0"/>
              </a:spcBef>
            </a:pPr>
            <a:r>
              <a:rPr lang="es-SV" sz="1600" b="1" kern="1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Principio de domicilio</a:t>
            </a:r>
            <a:endParaRPr lang="es-SV" sz="1600" b="1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Forma libre 34"/>
          <p:cNvSpPr/>
          <p:nvPr/>
        </p:nvSpPr>
        <p:spPr>
          <a:xfrm>
            <a:off x="5199619" y="2135618"/>
            <a:ext cx="1469062" cy="791728"/>
          </a:xfrm>
          <a:custGeom>
            <a:avLst/>
            <a:gdLst>
              <a:gd name="connsiteX0" fmla="*/ 0 w 1234793"/>
              <a:gd name="connsiteY0" fmla="*/ 70265 h 702652"/>
              <a:gd name="connsiteX1" fmla="*/ 70265 w 1234793"/>
              <a:gd name="connsiteY1" fmla="*/ 0 h 702652"/>
              <a:gd name="connsiteX2" fmla="*/ 1164528 w 1234793"/>
              <a:gd name="connsiteY2" fmla="*/ 0 h 702652"/>
              <a:gd name="connsiteX3" fmla="*/ 1234793 w 1234793"/>
              <a:gd name="connsiteY3" fmla="*/ 70265 h 702652"/>
              <a:gd name="connsiteX4" fmla="*/ 1234793 w 1234793"/>
              <a:gd name="connsiteY4" fmla="*/ 632387 h 702652"/>
              <a:gd name="connsiteX5" fmla="*/ 1164528 w 1234793"/>
              <a:gd name="connsiteY5" fmla="*/ 702652 h 702652"/>
              <a:gd name="connsiteX6" fmla="*/ 70265 w 1234793"/>
              <a:gd name="connsiteY6" fmla="*/ 702652 h 702652"/>
              <a:gd name="connsiteX7" fmla="*/ 0 w 1234793"/>
              <a:gd name="connsiteY7" fmla="*/ 632387 h 702652"/>
              <a:gd name="connsiteX8" fmla="*/ 0 w 1234793"/>
              <a:gd name="connsiteY8" fmla="*/ 70265 h 70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4793" h="702652">
                <a:moveTo>
                  <a:pt x="0" y="70265"/>
                </a:moveTo>
                <a:cubicBezTo>
                  <a:pt x="0" y="31459"/>
                  <a:pt x="31459" y="0"/>
                  <a:pt x="70265" y="0"/>
                </a:cubicBezTo>
                <a:lnTo>
                  <a:pt x="1164528" y="0"/>
                </a:lnTo>
                <a:cubicBezTo>
                  <a:pt x="1203334" y="0"/>
                  <a:pt x="1234793" y="31459"/>
                  <a:pt x="1234793" y="70265"/>
                </a:cubicBezTo>
                <a:lnTo>
                  <a:pt x="1234793" y="632387"/>
                </a:lnTo>
                <a:cubicBezTo>
                  <a:pt x="1234793" y="671193"/>
                  <a:pt x="1203334" y="702652"/>
                  <a:pt x="1164528" y="702652"/>
                </a:cubicBezTo>
                <a:lnTo>
                  <a:pt x="70265" y="702652"/>
                </a:lnTo>
                <a:cubicBezTo>
                  <a:pt x="31459" y="702652"/>
                  <a:pt x="0" y="671193"/>
                  <a:pt x="0" y="632387"/>
                </a:cubicBezTo>
                <a:lnTo>
                  <a:pt x="0" y="70265"/>
                </a:lnTo>
                <a:close/>
              </a:path>
            </a:pathLst>
          </a:custGeom>
          <a:solidFill>
            <a:srgbClr val="AECDE6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" tIns="37725" rIns="43440" bIns="37725" numCol="1" spcCol="1270" anchor="ctr" anchorCtr="0">
            <a:noAutofit/>
          </a:bodyPr>
          <a:lstStyle/>
          <a:p>
            <a:pPr lvl="0" algn="just">
              <a:buFont typeface="+mj-lt"/>
              <a:buAutoNum type="arabicPeriod"/>
            </a:pPr>
            <a:r>
              <a:rPr lang="es-SV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SV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Personas </a:t>
            </a:r>
            <a:r>
              <a:rPr lang="es-SV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Naturales</a:t>
            </a:r>
          </a:p>
          <a:p>
            <a:pPr lvl="0" algn="just">
              <a:buFont typeface="+mj-lt"/>
              <a:buAutoNum type="arabicPeriod"/>
            </a:pPr>
            <a:r>
              <a:rPr lang="es-SV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Fideicomisos</a:t>
            </a:r>
            <a:endParaRPr lang="es-SV" sz="11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lvl="0" algn="just">
              <a:buFont typeface="+mj-lt"/>
              <a:buAutoNum type="arabicPeriod"/>
            </a:pPr>
            <a:r>
              <a:rPr lang="es-SV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Sucesiones </a:t>
            </a:r>
            <a:endParaRPr lang="es-SV" sz="11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Forma libre 35"/>
          <p:cNvSpPr/>
          <p:nvPr/>
        </p:nvSpPr>
        <p:spPr>
          <a:xfrm>
            <a:off x="5211586" y="3157847"/>
            <a:ext cx="1445128" cy="888256"/>
          </a:xfrm>
          <a:custGeom>
            <a:avLst/>
            <a:gdLst>
              <a:gd name="connsiteX0" fmla="*/ 0 w 1234793"/>
              <a:gd name="connsiteY0" fmla="*/ 70265 h 702652"/>
              <a:gd name="connsiteX1" fmla="*/ 70265 w 1234793"/>
              <a:gd name="connsiteY1" fmla="*/ 0 h 702652"/>
              <a:gd name="connsiteX2" fmla="*/ 1164528 w 1234793"/>
              <a:gd name="connsiteY2" fmla="*/ 0 h 702652"/>
              <a:gd name="connsiteX3" fmla="*/ 1234793 w 1234793"/>
              <a:gd name="connsiteY3" fmla="*/ 70265 h 702652"/>
              <a:gd name="connsiteX4" fmla="*/ 1234793 w 1234793"/>
              <a:gd name="connsiteY4" fmla="*/ 632387 h 702652"/>
              <a:gd name="connsiteX5" fmla="*/ 1164528 w 1234793"/>
              <a:gd name="connsiteY5" fmla="*/ 702652 h 702652"/>
              <a:gd name="connsiteX6" fmla="*/ 70265 w 1234793"/>
              <a:gd name="connsiteY6" fmla="*/ 702652 h 702652"/>
              <a:gd name="connsiteX7" fmla="*/ 0 w 1234793"/>
              <a:gd name="connsiteY7" fmla="*/ 632387 h 702652"/>
              <a:gd name="connsiteX8" fmla="*/ 0 w 1234793"/>
              <a:gd name="connsiteY8" fmla="*/ 70265 h 70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4793" h="702652">
                <a:moveTo>
                  <a:pt x="0" y="70265"/>
                </a:moveTo>
                <a:cubicBezTo>
                  <a:pt x="0" y="31459"/>
                  <a:pt x="31459" y="0"/>
                  <a:pt x="70265" y="0"/>
                </a:cubicBezTo>
                <a:lnTo>
                  <a:pt x="1164528" y="0"/>
                </a:lnTo>
                <a:cubicBezTo>
                  <a:pt x="1203334" y="0"/>
                  <a:pt x="1234793" y="31459"/>
                  <a:pt x="1234793" y="70265"/>
                </a:cubicBezTo>
                <a:lnTo>
                  <a:pt x="1234793" y="632387"/>
                </a:lnTo>
                <a:cubicBezTo>
                  <a:pt x="1234793" y="671193"/>
                  <a:pt x="1203334" y="702652"/>
                  <a:pt x="1164528" y="702652"/>
                </a:cubicBezTo>
                <a:lnTo>
                  <a:pt x="70265" y="702652"/>
                </a:lnTo>
                <a:cubicBezTo>
                  <a:pt x="31459" y="702652"/>
                  <a:pt x="0" y="671193"/>
                  <a:pt x="0" y="632387"/>
                </a:cubicBezTo>
                <a:lnTo>
                  <a:pt x="0" y="7026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" tIns="37725" rIns="43440" bIns="37725" numCol="1" spcCol="1270" anchor="ctr" anchorCtr="0">
            <a:noAutofit/>
          </a:bodyPr>
          <a:lstStyle/>
          <a:p>
            <a:pPr lvl="0" algn="ctr"/>
            <a:r>
              <a:rPr lang="es-SV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RENTAS</a:t>
            </a:r>
          </a:p>
          <a:p>
            <a:pPr lvl="0">
              <a:buFont typeface="+mj-lt"/>
              <a:buAutoNum type="arabicPeriod"/>
            </a:pPr>
            <a:r>
              <a:rPr lang="es-SV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 </a:t>
            </a:r>
            <a:r>
              <a:rPr lang="es-S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No </a:t>
            </a:r>
            <a:r>
              <a:rPr lang="es-SV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gravables</a:t>
            </a:r>
          </a:p>
          <a:p>
            <a:pPr lvl="0">
              <a:buFont typeface="+mj-lt"/>
              <a:buAutoNum type="arabicPeriod"/>
            </a:pPr>
            <a:r>
              <a:rPr lang="es-S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Exentas</a:t>
            </a:r>
            <a:r>
              <a:rPr lang="es-SV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, o</a:t>
            </a:r>
          </a:p>
          <a:p>
            <a:pPr lvl="0">
              <a:buFont typeface="+mj-lt"/>
              <a:buAutoNum type="arabicPeriod"/>
            </a:pPr>
            <a:r>
              <a:rPr lang="es-S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No </a:t>
            </a:r>
            <a:r>
              <a:rPr lang="es-SV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sujetas</a:t>
            </a:r>
            <a:r>
              <a:rPr lang="es-SV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37" name="Forma libre 36"/>
          <p:cNvSpPr/>
          <p:nvPr/>
        </p:nvSpPr>
        <p:spPr>
          <a:xfrm>
            <a:off x="7115032" y="2047850"/>
            <a:ext cx="1329778" cy="697695"/>
          </a:xfrm>
          <a:custGeom>
            <a:avLst/>
            <a:gdLst>
              <a:gd name="connsiteX0" fmla="*/ 0 w 1234793"/>
              <a:gd name="connsiteY0" fmla="*/ 70265 h 702652"/>
              <a:gd name="connsiteX1" fmla="*/ 70265 w 1234793"/>
              <a:gd name="connsiteY1" fmla="*/ 0 h 702652"/>
              <a:gd name="connsiteX2" fmla="*/ 1164528 w 1234793"/>
              <a:gd name="connsiteY2" fmla="*/ 0 h 702652"/>
              <a:gd name="connsiteX3" fmla="*/ 1234793 w 1234793"/>
              <a:gd name="connsiteY3" fmla="*/ 70265 h 702652"/>
              <a:gd name="connsiteX4" fmla="*/ 1234793 w 1234793"/>
              <a:gd name="connsiteY4" fmla="*/ 632387 h 702652"/>
              <a:gd name="connsiteX5" fmla="*/ 1164528 w 1234793"/>
              <a:gd name="connsiteY5" fmla="*/ 702652 h 702652"/>
              <a:gd name="connsiteX6" fmla="*/ 70265 w 1234793"/>
              <a:gd name="connsiteY6" fmla="*/ 702652 h 702652"/>
              <a:gd name="connsiteX7" fmla="*/ 0 w 1234793"/>
              <a:gd name="connsiteY7" fmla="*/ 632387 h 702652"/>
              <a:gd name="connsiteX8" fmla="*/ 0 w 1234793"/>
              <a:gd name="connsiteY8" fmla="*/ 70265 h 70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4793" h="702652">
                <a:moveTo>
                  <a:pt x="0" y="70265"/>
                </a:moveTo>
                <a:cubicBezTo>
                  <a:pt x="0" y="31459"/>
                  <a:pt x="31459" y="0"/>
                  <a:pt x="70265" y="0"/>
                </a:cubicBezTo>
                <a:lnTo>
                  <a:pt x="1164528" y="0"/>
                </a:lnTo>
                <a:cubicBezTo>
                  <a:pt x="1203334" y="0"/>
                  <a:pt x="1234793" y="31459"/>
                  <a:pt x="1234793" y="70265"/>
                </a:cubicBezTo>
                <a:lnTo>
                  <a:pt x="1234793" y="632387"/>
                </a:lnTo>
                <a:cubicBezTo>
                  <a:pt x="1234793" y="671193"/>
                  <a:pt x="1203334" y="702652"/>
                  <a:pt x="1164528" y="702652"/>
                </a:cubicBezTo>
                <a:lnTo>
                  <a:pt x="70265" y="702652"/>
                </a:lnTo>
                <a:cubicBezTo>
                  <a:pt x="31459" y="702652"/>
                  <a:pt x="0" y="671193"/>
                  <a:pt x="0" y="632387"/>
                </a:cubicBezTo>
                <a:lnTo>
                  <a:pt x="0" y="7026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" tIns="37725" rIns="43440" bIns="37725" numCol="1" spcCol="1270" anchor="ctr" anchorCtr="0">
            <a:noAutofit/>
          </a:bodyPr>
          <a:lstStyle/>
          <a:p>
            <a:pPr lvl="0" algn="just">
              <a:buFont typeface="+mj-lt"/>
              <a:buAutoNum type="arabicPeriod"/>
            </a:pPr>
            <a:r>
              <a:rPr lang="es-SV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Créditos, o</a:t>
            </a:r>
          </a:p>
          <a:p>
            <a:pPr lvl="0" algn="just">
              <a:buFont typeface="+mj-lt"/>
              <a:buAutoNum type="arabicPeriod"/>
            </a:pPr>
            <a:r>
              <a:rPr lang="es-SV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Financiamientos</a:t>
            </a:r>
          </a:p>
        </p:txBody>
      </p:sp>
      <p:pic>
        <p:nvPicPr>
          <p:cNvPr id="38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260" y="1792755"/>
            <a:ext cx="899061" cy="685725"/>
          </a:xfrm>
          <a:prstGeom prst="rect">
            <a:avLst/>
          </a:prstGeom>
          <a:noFill/>
          <a:extLst/>
        </p:spPr>
      </p:pic>
      <p:sp>
        <p:nvSpPr>
          <p:cNvPr id="39" name="CuadroTexto 38"/>
          <p:cNvSpPr txBox="1"/>
          <p:nvPr/>
        </p:nvSpPr>
        <p:spPr>
          <a:xfrm>
            <a:off x="8104721" y="1958041"/>
            <a:ext cx="856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Exterior</a:t>
            </a:r>
            <a:endParaRPr lang="es-SV" dirty="0"/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7" r="8128" b="25958"/>
          <a:stretch/>
        </p:blipFill>
        <p:spPr>
          <a:xfrm>
            <a:off x="7124678" y="2927346"/>
            <a:ext cx="1310485" cy="1266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25791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RETENCION EN LA FUENTE</a:t>
            </a:r>
            <a:endParaRPr lang="es-SV" sz="1500" b="1" dirty="0">
              <a:solidFill>
                <a:srgbClr val="00206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</a:rPr>
              <a:t>1992</a:t>
            </a:r>
            <a:endParaRPr lang="es-ES_tradnl" b="1" dirty="0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2" name="Rectángulo redondeado 21"/>
          <p:cNvSpPr/>
          <p:nvPr/>
        </p:nvSpPr>
        <p:spPr>
          <a:xfrm>
            <a:off x="437305" y="1163382"/>
            <a:ext cx="3524105" cy="58959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Retención en la Fuente</a:t>
            </a:r>
          </a:p>
          <a:p>
            <a:pPr lvl="0" algn="ctr" defTabSz="1066800">
              <a:spcBef>
                <a:spcPct val="0"/>
              </a:spcBef>
            </a:pPr>
            <a:r>
              <a:rPr lang="es-SV" sz="16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Arts. </a:t>
            </a:r>
            <a:r>
              <a:rPr lang="es-SV" sz="16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154 - 160 </a:t>
            </a:r>
            <a:r>
              <a:rPr lang="es-SV" sz="16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437306" y="2009388"/>
            <a:ext cx="3524105" cy="2092506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SV" sz="1050" kern="12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16322" y="2086145"/>
            <a:ext cx="3445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s-SV" sz="1200" dirty="0"/>
              <a:t>Servicios de carácter permanente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dirty="0"/>
              <a:t>Retenciones por prestación de servicios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dirty="0"/>
              <a:t>Operación con intangibles y derechos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dirty="0"/>
              <a:t>Operaciones de renta y asimiladas a rentas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dirty="0"/>
              <a:t>Casos de juicios ejecutivos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b="1" dirty="0"/>
              <a:t>Sujetos no domiciliados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dirty="0"/>
              <a:t>Retención a Rentas Provenientes de Depósitos y Títulos Valores</a:t>
            </a:r>
          </a:p>
          <a:p>
            <a:pPr marL="342900" indent="-342900">
              <a:buFont typeface="+mj-lt"/>
              <a:buAutoNum type="alphaLcPeriod"/>
            </a:pPr>
            <a:r>
              <a:rPr lang="es-SV" sz="1200" dirty="0"/>
              <a:t>Retención sobre premios</a:t>
            </a:r>
          </a:p>
        </p:txBody>
      </p:sp>
      <p:pic>
        <p:nvPicPr>
          <p:cNvPr id="16" name="Imagen 15"/>
          <p:cNvPicPr/>
          <p:nvPr/>
        </p:nvPicPr>
        <p:blipFill>
          <a:blip r:embed="rId5">
            <a:lum bright="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813" y="937170"/>
            <a:ext cx="4616419" cy="334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8" t="15904" r="9887" b="6583"/>
          <a:stretch/>
        </p:blipFill>
        <p:spPr>
          <a:xfrm>
            <a:off x="723481" y="3075737"/>
            <a:ext cx="2146179" cy="5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508" y="1735376"/>
            <a:ext cx="4275444" cy="278365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43" y="1735376"/>
            <a:ext cx="4325867" cy="2816481"/>
          </a:xfrm>
          <a:prstGeom prst="rect">
            <a:avLst/>
          </a:prstGeom>
        </p:spPr>
      </p:pic>
      <p:sp>
        <p:nvSpPr>
          <p:cNvPr id="14" name="CuadroTexto 10"/>
          <p:cNvSpPr txBox="1"/>
          <p:nvPr/>
        </p:nvSpPr>
        <p:spPr>
          <a:xfrm>
            <a:off x="301159" y="25791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EXENCIONES LISR</a:t>
            </a:r>
            <a:endParaRPr lang="es-SV" sz="15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8" name="Rectángulo 27"/>
          <p:cNvSpPr/>
          <p:nvPr/>
        </p:nvSpPr>
        <p:spPr>
          <a:xfrm>
            <a:off x="543745" y="1963914"/>
            <a:ext cx="16205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SV" sz="1200" dirty="0" smtClean="0"/>
              <a:t>De </a:t>
            </a:r>
            <a:r>
              <a:rPr lang="es-SV" sz="1200" dirty="0"/>
              <a:t>títulos valores y demás instrumentos financieros  </a:t>
            </a:r>
            <a:r>
              <a:rPr lang="es-SV" sz="1200" dirty="0" smtClean="0"/>
              <a:t>que </a:t>
            </a:r>
            <a:r>
              <a:rPr lang="es-SV" sz="1200" dirty="0"/>
              <a:t>sean al </a:t>
            </a:r>
            <a:r>
              <a:rPr lang="es-SV" sz="1200" dirty="0" smtClean="0"/>
              <a:t>portador</a:t>
            </a:r>
            <a:r>
              <a:rPr lang="es-SV" sz="1200" dirty="0"/>
              <a:t> </a:t>
            </a:r>
            <a:r>
              <a:rPr lang="es-SV" sz="1200" dirty="0" smtClean="0"/>
              <a:t>obtenidos en el exterior. </a:t>
            </a:r>
            <a:r>
              <a:rPr lang="es-SV" sz="1200" b="1" dirty="0" smtClean="0">
                <a:solidFill>
                  <a:srgbClr val="02413F"/>
                </a:solidFill>
              </a:rPr>
              <a:t>Art. 16 y 14-A  </a:t>
            </a:r>
            <a:r>
              <a:rPr lang="es-SV" sz="1200" b="1" dirty="0" err="1" smtClean="0">
                <a:solidFill>
                  <a:srgbClr val="02413F"/>
                </a:solidFill>
              </a:rPr>
              <a:t>inc</a:t>
            </a:r>
            <a:r>
              <a:rPr lang="es-SV" sz="1200" b="1" dirty="0" smtClean="0">
                <a:solidFill>
                  <a:srgbClr val="02413F"/>
                </a:solidFill>
              </a:rPr>
              <a:t> 6º LISR</a:t>
            </a:r>
            <a:endParaRPr lang="es-SV" sz="1200" b="1" dirty="0">
              <a:solidFill>
                <a:srgbClr val="02413F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6668680" y="2105595"/>
            <a:ext cx="1576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200" dirty="0"/>
              <a:t>Transacciones con países firmantes del </a:t>
            </a:r>
            <a:r>
              <a:rPr lang="es-SV" sz="1200" dirty="0" smtClean="0"/>
              <a:t>CDI</a:t>
            </a:r>
            <a:endParaRPr lang="es-SV" sz="1200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620223" y="1063767"/>
            <a:ext cx="3524105" cy="589590"/>
          </a:xfrm>
          <a:prstGeom prst="roundRect">
            <a:avLst/>
          </a:prstGeom>
          <a:solidFill>
            <a:srgbClr val="E7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kern="1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 CONSTITUYEN RENTA</a:t>
            </a:r>
            <a:endParaRPr lang="es-SV" sz="1600" b="1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48742" y="3411476"/>
            <a:ext cx="1642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200" dirty="0"/>
              <a:t>Dividendos que </a:t>
            </a:r>
            <a:r>
              <a:rPr lang="es-SV" sz="1200" dirty="0" smtClean="0"/>
              <a:t>pagan </a:t>
            </a:r>
            <a:r>
              <a:rPr lang="es-SV" sz="1200" dirty="0"/>
              <a:t>un impuesto ≥ al ISR de </a:t>
            </a:r>
            <a:r>
              <a:rPr lang="es-SV" sz="1200" dirty="0" smtClean="0"/>
              <a:t>ES </a:t>
            </a:r>
          </a:p>
          <a:p>
            <a:r>
              <a:rPr lang="es-SV" sz="1100" b="1" dirty="0" smtClean="0">
                <a:solidFill>
                  <a:srgbClr val="02413F"/>
                </a:solidFill>
              </a:rPr>
              <a:t>Art. 27 </a:t>
            </a:r>
            <a:r>
              <a:rPr lang="es-SV" sz="1100" b="1" dirty="0" err="1" smtClean="0">
                <a:solidFill>
                  <a:srgbClr val="02413F"/>
                </a:solidFill>
              </a:rPr>
              <a:t>inc</a:t>
            </a:r>
            <a:r>
              <a:rPr lang="es-SV" sz="1100" b="1" dirty="0" smtClean="0">
                <a:solidFill>
                  <a:srgbClr val="02413F"/>
                </a:solidFill>
              </a:rPr>
              <a:t> 2º c) LISR</a:t>
            </a:r>
            <a:endParaRPr lang="es-SV" sz="1100" b="1" dirty="0">
              <a:solidFill>
                <a:srgbClr val="02413F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382275" y="2028345"/>
            <a:ext cx="169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200" dirty="0"/>
              <a:t>Rentas </a:t>
            </a:r>
            <a:r>
              <a:rPr lang="es-SV" sz="1200" dirty="0" smtClean="0"/>
              <a:t>por inmuebles en </a:t>
            </a:r>
            <a:r>
              <a:rPr lang="es-SV" sz="1200" dirty="0"/>
              <a:t>el </a:t>
            </a:r>
            <a:r>
              <a:rPr lang="es-SV" sz="1200" dirty="0" smtClean="0"/>
              <a:t>exterior. </a:t>
            </a:r>
          </a:p>
          <a:p>
            <a:r>
              <a:rPr lang="es-SV" sz="1200" b="1" dirty="0" smtClean="0">
                <a:solidFill>
                  <a:srgbClr val="02413F"/>
                </a:solidFill>
              </a:rPr>
              <a:t>Art. 16 LISR</a:t>
            </a:r>
          </a:p>
          <a:p>
            <a:endParaRPr lang="es-SV" sz="1200" dirty="0"/>
          </a:p>
          <a:p>
            <a:endParaRPr lang="es-SV" sz="12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2382275" y="3044008"/>
            <a:ext cx="1707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200" dirty="0"/>
              <a:t>Rentas </a:t>
            </a:r>
            <a:r>
              <a:rPr lang="es-SV" sz="1200" dirty="0" smtClean="0"/>
              <a:t>propiedad intelectual registrados o </a:t>
            </a:r>
            <a:r>
              <a:rPr lang="es-SV" sz="1200" dirty="0"/>
              <a:t>utilizados en el </a:t>
            </a:r>
            <a:r>
              <a:rPr lang="es-SV" sz="1200" dirty="0" smtClean="0"/>
              <a:t>exterior</a:t>
            </a:r>
          </a:p>
          <a:p>
            <a:r>
              <a:rPr lang="es-SV" sz="1200" b="1" dirty="0" smtClean="0">
                <a:solidFill>
                  <a:srgbClr val="02413F"/>
                </a:solidFill>
              </a:rPr>
              <a:t>Art. 16 LISR </a:t>
            </a:r>
            <a:r>
              <a:rPr lang="es-SV" sz="1200" b="1" dirty="0" err="1" smtClean="0">
                <a:solidFill>
                  <a:srgbClr val="02413F"/>
                </a:solidFill>
              </a:rPr>
              <a:t>inc</a:t>
            </a:r>
            <a:r>
              <a:rPr lang="es-SV" sz="1200" b="1" dirty="0" smtClean="0">
                <a:solidFill>
                  <a:srgbClr val="02413F"/>
                </a:solidFill>
              </a:rPr>
              <a:t> 3º</a:t>
            </a:r>
          </a:p>
          <a:p>
            <a:endParaRPr lang="es-SV" sz="1200" dirty="0"/>
          </a:p>
        </p:txBody>
      </p:sp>
      <p:sp>
        <p:nvSpPr>
          <p:cNvPr id="3" name="Rectángulo 2"/>
          <p:cNvSpPr/>
          <p:nvPr/>
        </p:nvSpPr>
        <p:spPr>
          <a:xfrm>
            <a:off x="4930371" y="2844533"/>
            <a:ext cx="1738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SV" sz="1200" dirty="0" smtClean="0"/>
              <a:t>Transacciones con países firmantes del Convenio de Asistencia mutua y cooperación técnica entre las AT de CA</a:t>
            </a:r>
            <a:endParaRPr lang="es-SV" sz="1200" dirty="0"/>
          </a:p>
        </p:txBody>
      </p:sp>
      <p:sp>
        <p:nvSpPr>
          <p:cNvPr id="4" name="Rectángulo 3"/>
          <p:cNvSpPr/>
          <p:nvPr/>
        </p:nvSpPr>
        <p:spPr>
          <a:xfrm>
            <a:off x="4930370" y="2159776"/>
            <a:ext cx="1520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SV" sz="1200" dirty="0" smtClean="0">
                <a:latin typeface="+mn-lt"/>
              </a:rPr>
              <a:t>Adquisiciones o transferencias de Bienes tangibles</a:t>
            </a:r>
            <a:endParaRPr lang="es-SV" sz="1200" dirty="0">
              <a:latin typeface="+mn-lt"/>
            </a:endParaRPr>
          </a:p>
        </p:txBody>
      </p:sp>
      <p:sp>
        <p:nvSpPr>
          <p:cNvPr id="2" name="CuadroTexto 1"/>
          <p:cNvSpPr txBox="1"/>
          <p:nvPr/>
        </p:nvSpPr>
        <p:spPr>
          <a:xfrm rot="20446701">
            <a:off x="6792522" y="2989727"/>
            <a:ext cx="1328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>
                <a:solidFill>
                  <a:srgbClr val="02413F"/>
                </a:solidFill>
              </a:rPr>
              <a:t>Art. 158-A CT</a:t>
            </a:r>
            <a:endParaRPr lang="es-SV" dirty="0">
              <a:solidFill>
                <a:srgbClr val="02413F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4930370" y="1070250"/>
            <a:ext cx="3524105" cy="589590"/>
          </a:xfrm>
          <a:prstGeom prst="roundRect">
            <a:avLst/>
          </a:prstGeom>
          <a:solidFill>
            <a:srgbClr val="E7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kern="1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 SUJETAS A RETENCION</a:t>
            </a:r>
            <a:endParaRPr lang="es-SV" sz="1600" b="1" kern="12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55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8317"/>
            <a:ext cx="9144000" cy="4287716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-78317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915" y="4463542"/>
            <a:ext cx="1094575" cy="476462"/>
          </a:xfrm>
          <a:prstGeom prst="rect">
            <a:avLst/>
          </a:prstGeom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274781" y="1214354"/>
            <a:ext cx="5471391" cy="2081411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E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Reformas legales y reglamentarias ocurridas en 2014-2015 relativas a fiscalidad internacional.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300201" y="3557246"/>
            <a:ext cx="7810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SV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 junio de 2015, La Sala de lo Constitucional admitió una demanda por el procedimiento de aprobación de </a:t>
            </a:r>
            <a:r>
              <a:rPr lang="es-SV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reformas al Código Tributario </a:t>
            </a:r>
            <a:r>
              <a:rPr lang="es-SV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del 31/04/14 en la Asamblea Legislativa </a:t>
            </a:r>
          </a:p>
        </p:txBody>
      </p:sp>
    </p:spTree>
    <p:extLst>
      <p:ext uri="{BB962C8B-B14F-4D97-AF65-F5344CB8AC3E}">
        <p14:creationId xmlns:p14="http://schemas.microsoft.com/office/powerpoint/2010/main" val="177544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25791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PRINCIPALES REFORMAS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smtClean="0">
                <a:solidFill>
                  <a:schemeClr val="bg1"/>
                </a:solidFill>
              </a:rPr>
              <a:t>1992</a:t>
            </a:r>
            <a:endParaRPr lang="es-ES_tradnl" b="1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1286977" y="623345"/>
            <a:ext cx="6096000" cy="4064000"/>
            <a:chOff x="1742686" y="790573"/>
            <a:chExt cx="6096000" cy="4064000"/>
          </a:xfrm>
        </p:grpSpPr>
        <p:sp>
          <p:nvSpPr>
            <p:cNvPr id="3" name="Rectángulo 2"/>
            <p:cNvSpPr/>
            <p:nvPr/>
          </p:nvSpPr>
          <p:spPr>
            <a:xfrm>
              <a:off x="1742686" y="790573"/>
              <a:ext cx="6096000" cy="4064000"/>
            </a:xfrm>
            <a:prstGeom prst="rect">
              <a:avLst/>
            </a:prstGeom>
            <a:noFill/>
          </p:spPr>
        </p:sp>
        <p:sp>
          <p:nvSpPr>
            <p:cNvPr id="6" name="Forma libre 5"/>
            <p:cNvSpPr/>
            <p:nvPr/>
          </p:nvSpPr>
          <p:spPr>
            <a:xfrm>
              <a:off x="4470710" y="790644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6150" tIns="276669" rIns="246151" bIns="27666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100" kern="1200" dirty="0" smtClean="0"/>
                <a:t>Intercambio de Información</a:t>
              </a:r>
              <a:endParaRPr lang="es-SV" sz="1100" kern="1200" dirty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5821112" y="1091938"/>
              <a:ext cx="1681222" cy="903882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a libre 8"/>
            <p:cNvSpPr/>
            <p:nvPr/>
          </p:nvSpPr>
          <p:spPr>
            <a:xfrm>
              <a:off x="3055230" y="790644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8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8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100" kern="1200" dirty="0" smtClean="0"/>
                <a:t>Precios de Transferencia</a:t>
              </a:r>
              <a:endParaRPr lang="es-SV" sz="1100" kern="1200" dirty="0"/>
            </a:p>
          </p:txBody>
        </p:sp>
        <p:sp>
          <p:nvSpPr>
            <p:cNvPr id="10" name="Forma libre 9"/>
            <p:cNvSpPr/>
            <p:nvPr/>
          </p:nvSpPr>
          <p:spPr>
            <a:xfrm>
              <a:off x="3760258" y="2069336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6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16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6150" tIns="276669" rIns="246151" bIns="276668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050" b="0" kern="1200" dirty="0" smtClean="0"/>
                <a:t>Retención de ISR p/ inversionistas extranjeros</a:t>
              </a: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2079037" y="2370631"/>
              <a:ext cx="1626989" cy="903882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orma libre 12"/>
            <p:cNvSpPr/>
            <p:nvPr/>
          </p:nvSpPr>
          <p:spPr>
            <a:xfrm>
              <a:off x="5175739" y="2069336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SV" sz="1200" kern="1200" dirty="0" smtClean="0"/>
            </a:p>
            <a:p>
              <a:pPr lvl="0" algn="ctr" defTabSz="360000">
                <a:spcBef>
                  <a:spcPct val="0"/>
                </a:spcBef>
              </a:pPr>
              <a:r>
                <a:rPr lang="es-SV" sz="1200" b="0" kern="1200" dirty="0" smtClean="0"/>
                <a:t>Impuesto a las operaciones financieras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SV" sz="12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4470710" y="3348029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6150" tIns="276669" rIns="246151" bIns="276668" numCol="1" spcCol="1270" anchor="ctr" anchorCtr="0">
              <a:noAutofit/>
            </a:bodyPr>
            <a:lstStyle/>
            <a:p>
              <a:pPr lvl="0" algn="ctr" defTabSz="360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SV" sz="1100" b="0" kern="1200" dirty="0" smtClean="0">
                  <a:solidFill>
                    <a:schemeClr val="bg1"/>
                  </a:solidFill>
                  <a:latin typeface="+mn-lt"/>
                  <a:ea typeface="Arial" charset="0"/>
                  <a:cs typeface="Arial" charset="0"/>
                </a:rPr>
                <a:t>Prescripción y Caducidad</a:t>
              </a:r>
              <a:endParaRPr lang="es-SV" sz="1100" b="0" kern="12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5821112" y="3649324"/>
              <a:ext cx="1681222" cy="903882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bre 19"/>
            <p:cNvSpPr/>
            <p:nvPr/>
          </p:nvSpPr>
          <p:spPr>
            <a:xfrm>
              <a:off x="3104497" y="3405135"/>
              <a:ext cx="1243762" cy="1449437"/>
            </a:xfrm>
            <a:custGeom>
              <a:avLst/>
              <a:gdLst>
                <a:gd name="connsiteX0" fmla="*/ 0 w 1449436"/>
                <a:gd name="connsiteY0" fmla="*/ 621881 h 1243761"/>
                <a:gd name="connsiteX1" fmla="*/ 310940 w 1449436"/>
                <a:gd name="connsiteY1" fmla="*/ 0 h 1243761"/>
                <a:gd name="connsiteX2" fmla="*/ 1138496 w 1449436"/>
                <a:gd name="connsiteY2" fmla="*/ 0 h 1243761"/>
                <a:gd name="connsiteX3" fmla="*/ 1449436 w 1449436"/>
                <a:gd name="connsiteY3" fmla="*/ 621881 h 1243761"/>
                <a:gd name="connsiteX4" fmla="*/ 1138496 w 1449436"/>
                <a:gd name="connsiteY4" fmla="*/ 1243761 h 1243761"/>
                <a:gd name="connsiteX5" fmla="*/ 310940 w 1449436"/>
                <a:gd name="connsiteY5" fmla="*/ 1243761 h 1243761"/>
                <a:gd name="connsiteX6" fmla="*/ 0 w 1449436"/>
                <a:gd name="connsiteY6" fmla="*/ 621881 h 124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9436" h="1243761">
                  <a:moveTo>
                    <a:pt x="724717" y="0"/>
                  </a:moveTo>
                  <a:lnTo>
                    <a:pt x="1449435" y="266818"/>
                  </a:lnTo>
                  <a:lnTo>
                    <a:pt x="1449435" y="976943"/>
                  </a:lnTo>
                  <a:lnTo>
                    <a:pt x="724717" y="1243761"/>
                  </a:lnTo>
                  <a:lnTo>
                    <a:pt x="1" y="976943"/>
                  </a:lnTo>
                  <a:lnTo>
                    <a:pt x="1" y="266818"/>
                  </a:lnTo>
                  <a:lnTo>
                    <a:pt x="724717" y="0"/>
                  </a:lnTo>
                  <a:close/>
                </a:path>
              </a:pathLst>
            </a:custGeom>
            <a:solidFill>
              <a:srgbClr val="4F8BB8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586" tIns="224434" rIns="192587" bIns="224433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300" kern="1200" dirty="0" smtClean="0"/>
                <a:t>Comercio Electrónico</a:t>
              </a:r>
              <a:endParaRPr lang="es-SV" sz="1300" kern="1200" dirty="0"/>
            </a:p>
          </p:txBody>
        </p:sp>
      </p:grpSp>
      <p:sp>
        <p:nvSpPr>
          <p:cNvPr id="4" name="CuadroTexto 3"/>
          <p:cNvSpPr txBox="1"/>
          <p:nvPr/>
        </p:nvSpPr>
        <p:spPr>
          <a:xfrm>
            <a:off x="900571" y="1187728"/>
            <a:ext cx="174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SV" sz="1200" dirty="0" smtClean="0"/>
              <a:t>Carga de la Prueba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SV" sz="1200" dirty="0"/>
              <a:t>Metodología </a:t>
            </a:r>
            <a:r>
              <a:rPr lang="es-SV" sz="1200" dirty="0" smtClean="0"/>
              <a:t>OCDE</a:t>
            </a:r>
            <a:endParaRPr lang="es-SV" sz="12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92" y="4056736"/>
            <a:ext cx="1023841" cy="766893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272" t="24827" r="20691" b="32219"/>
          <a:stretch/>
        </p:blipFill>
        <p:spPr>
          <a:xfrm>
            <a:off x="1749168" y="2406866"/>
            <a:ext cx="1464031" cy="574668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686" y="4129853"/>
            <a:ext cx="858375" cy="85408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8">
            <a:clrChange>
              <a:clrFrom>
                <a:srgbClr val="EFF3F4"/>
              </a:clrFrom>
              <a:clrTo>
                <a:srgbClr val="EFF3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37" y="1936421"/>
            <a:ext cx="987151" cy="62309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90" y="769556"/>
            <a:ext cx="1175095" cy="673951"/>
          </a:xfrm>
          <a:prstGeom prst="rect">
            <a:avLst/>
          </a:prstGeom>
        </p:spPr>
      </p:pic>
      <p:sp>
        <p:nvSpPr>
          <p:cNvPr id="36" name="Forma libre 35"/>
          <p:cNvSpPr/>
          <p:nvPr/>
        </p:nvSpPr>
        <p:spPr>
          <a:xfrm>
            <a:off x="5453486" y="3180800"/>
            <a:ext cx="1310631" cy="1506472"/>
          </a:xfrm>
          <a:custGeom>
            <a:avLst/>
            <a:gdLst>
              <a:gd name="connsiteX0" fmla="*/ 0 w 1506471"/>
              <a:gd name="connsiteY0" fmla="*/ 655315 h 1310630"/>
              <a:gd name="connsiteX1" fmla="*/ 327658 w 1506471"/>
              <a:gd name="connsiteY1" fmla="*/ 0 h 1310630"/>
              <a:gd name="connsiteX2" fmla="*/ 1178814 w 1506471"/>
              <a:gd name="connsiteY2" fmla="*/ 0 h 1310630"/>
              <a:gd name="connsiteX3" fmla="*/ 1506471 w 1506471"/>
              <a:gd name="connsiteY3" fmla="*/ 655315 h 1310630"/>
              <a:gd name="connsiteX4" fmla="*/ 1178814 w 1506471"/>
              <a:gd name="connsiteY4" fmla="*/ 1310630 h 1310630"/>
              <a:gd name="connsiteX5" fmla="*/ 327658 w 1506471"/>
              <a:gd name="connsiteY5" fmla="*/ 1310630 h 1310630"/>
              <a:gd name="connsiteX6" fmla="*/ 0 w 1506471"/>
              <a:gd name="connsiteY6" fmla="*/ 655315 h 131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150" tIns="276669" rIns="246151" bIns="27666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SV" sz="1100" kern="1200" dirty="0" smtClean="0"/>
              <a:t>Acuerdo de Asociación entre C.A y la UE</a:t>
            </a:r>
            <a:endParaRPr lang="es-SV" sz="1100" kern="1200" dirty="0"/>
          </a:p>
        </p:txBody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>
                  <a:alpha val="392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71" y="3570629"/>
            <a:ext cx="1397060" cy="58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6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228079"/>
            <a:ext cx="8537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  <a:latin typeface="+mn-lt"/>
              </a:rPr>
              <a:t>PRECIOS DE </a:t>
            </a:r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TRANSFERENCIA</a:t>
            </a:r>
          </a:p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Art. 62- A CT</a:t>
            </a:r>
            <a:endParaRPr lang="es-SV" sz="15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1" name="Más 20"/>
          <p:cNvSpPr/>
          <p:nvPr/>
        </p:nvSpPr>
        <p:spPr>
          <a:xfrm>
            <a:off x="5347242" y="2903721"/>
            <a:ext cx="290178" cy="276018"/>
          </a:xfrm>
          <a:prstGeom prst="mathPlus">
            <a:avLst/>
          </a:prstGeom>
          <a:solidFill>
            <a:srgbClr val="011790"/>
          </a:solidFill>
          <a:ln>
            <a:solidFill>
              <a:srgbClr val="011790"/>
            </a:solidFill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grpSp>
        <p:nvGrpSpPr>
          <p:cNvPr id="4" name="Grupo 3"/>
          <p:cNvGrpSpPr/>
          <p:nvPr/>
        </p:nvGrpSpPr>
        <p:grpSpPr>
          <a:xfrm>
            <a:off x="5681760" y="1844183"/>
            <a:ext cx="3293446" cy="2438518"/>
            <a:chOff x="5769252" y="1952283"/>
            <a:chExt cx="3205954" cy="2330417"/>
          </a:xfrm>
        </p:grpSpPr>
        <p:sp>
          <p:nvSpPr>
            <p:cNvPr id="6" name="Rectángulo 5"/>
            <p:cNvSpPr/>
            <p:nvPr/>
          </p:nvSpPr>
          <p:spPr>
            <a:xfrm>
              <a:off x="5769252" y="1952283"/>
              <a:ext cx="3205954" cy="2330417"/>
            </a:xfrm>
            <a:prstGeom prst="rect">
              <a:avLst/>
            </a:prstGeom>
            <a:noFill/>
          </p:spPr>
        </p:sp>
        <p:sp>
          <p:nvSpPr>
            <p:cNvPr id="7" name="Forma libre 6"/>
            <p:cNvSpPr/>
            <p:nvPr/>
          </p:nvSpPr>
          <p:spPr>
            <a:xfrm>
              <a:off x="5770856" y="1952283"/>
              <a:ext cx="1543491" cy="2330416"/>
            </a:xfrm>
            <a:custGeom>
              <a:avLst/>
              <a:gdLst>
                <a:gd name="connsiteX0" fmla="*/ 0 w 1543491"/>
                <a:gd name="connsiteY0" fmla="*/ 154349 h 2330416"/>
                <a:gd name="connsiteX1" fmla="*/ 154349 w 1543491"/>
                <a:gd name="connsiteY1" fmla="*/ 0 h 2330416"/>
                <a:gd name="connsiteX2" fmla="*/ 1389142 w 1543491"/>
                <a:gd name="connsiteY2" fmla="*/ 0 h 2330416"/>
                <a:gd name="connsiteX3" fmla="*/ 1543491 w 1543491"/>
                <a:gd name="connsiteY3" fmla="*/ 154349 h 2330416"/>
                <a:gd name="connsiteX4" fmla="*/ 1543491 w 1543491"/>
                <a:gd name="connsiteY4" fmla="*/ 2176067 h 2330416"/>
                <a:gd name="connsiteX5" fmla="*/ 1389142 w 1543491"/>
                <a:gd name="connsiteY5" fmla="*/ 2330416 h 2330416"/>
                <a:gd name="connsiteX6" fmla="*/ 154349 w 1543491"/>
                <a:gd name="connsiteY6" fmla="*/ 2330416 h 2330416"/>
                <a:gd name="connsiteX7" fmla="*/ 0 w 1543491"/>
                <a:gd name="connsiteY7" fmla="*/ 2176067 h 2330416"/>
                <a:gd name="connsiteX8" fmla="*/ 0 w 1543491"/>
                <a:gd name="connsiteY8" fmla="*/ 154349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491" h="2330416">
                  <a:moveTo>
                    <a:pt x="0" y="154349"/>
                  </a:moveTo>
                  <a:cubicBezTo>
                    <a:pt x="0" y="69104"/>
                    <a:pt x="69104" y="0"/>
                    <a:pt x="154349" y="0"/>
                  </a:cubicBezTo>
                  <a:lnTo>
                    <a:pt x="1389142" y="0"/>
                  </a:lnTo>
                  <a:cubicBezTo>
                    <a:pt x="1474387" y="0"/>
                    <a:pt x="1543491" y="69104"/>
                    <a:pt x="1543491" y="154349"/>
                  </a:cubicBezTo>
                  <a:lnTo>
                    <a:pt x="1543491" y="2176067"/>
                  </a:lnTo>
                  <a:cubicBezTo>
                    <a:pt x="1543491" y="2261312"/>
                    <a:pt x="1474387" y="2330416"/>
                    <a:pt x="1389142" y="2330416"/>
                  </a:cubicBezTo>
                  <a:lnTo>
                    <a:pt x="154349" y="2330416"/>
                  </a:lnTo>
                  <a:cubicBezTo>
                    <a:pt x="69104" y="2330416"/>
                    <a:pt x="0" y="2261312"/>
                    <a:pt x="0" y="2176067"/>
                  </a:cubicBezTo>
                  <a:lnTo>
                    <a:pt x="0" y="154349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167701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200" b="1" kern="1200" dirty="0" smtClean="0">
                  <a:latin typeface="Arial" charset="0"/>
                  <a:ea typeface="Arial" charset="0"/>
                  <a:cs typeface="Arial" charset="0"/>
                </a:rPr>
                <a:t>Métodos Tradicionales</a:t>
              </a:r>
              <a:endParaRPr lang="es-SV" sz="1200" kern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" name="Forma libre 7"/>
            <p:cNvSpPr/>
            <p:nvPr/>
          </p:nvSpPr>
          <p:spPr>
            <a:xfrm>
              <a:off x="5925205" y="2523257"/>
              <a:ext cx="1234793" cy="586183"/>
            </a:xfrm>
            <a:custGeom>
              <a:avLst/>
              <a:gdLst>
                <a:gd name="connsiteX0" fmla="*/ 0 w 1234793"/>
                <a:gd name="connsiteY0" fmla="*/ 45783 h 457833"/>
                <a:gd name="connsiteX1" fmla="*/ 45783 w 1234793"/>
                <a:gd name="connsiteY1" fmla="*/ 0 h 457833"/>
                <a:gd name="connsiteX2" fmla="*/ 1189010 w 1234793"/>
                <a:gd name="connsiteY2" fmla="*/ 0 h 457833"/>
                <a:gd name="connsiteX3" fmla="*/ 1234793 w 1234793"/>
                <a:gd name="connsiteY3" fmla="*/ 45783 h 457833"/>
                <a:gd name="connsiteX4" fmla="*/ 1234793 w 1234793"/>
                <a:gd name="connsiteY4" fmla="*/ 412050 h 457833"/>
                <a:gd name="connsiteX5" fmla="*/ 1189010 w 1234793"/>
                <a:gd name="connsiteY5" fmla="*/ 457833 h 457833"/>
                <a:gd name="connsiteX6" fmla="*/ 45783 w 1234793"/>
                <a:gd name="connsiteY6" fmla="*/ 457833 h 457833"/>
                <a:gd name="connsiteX7" fmla="*/ 0 w 1234793"/>
                <a:gd name="connsiteY7" fmla="*/ 412050 h 457833"/>
                <a:gd name="connsiteX8" fmla="*/ 0 w 1234793"/>
                <a:gd name="connsiteY8" fmla="*/ 45783 h 45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457833">
                  <a:moveTo>
                    <a:pt x="0" y="45783"/>
                  </a:moveTo>
                  <a:cubicBezTo>
                    <a:pt x="0" y="20498"/>
                    <a:pt x="20498" y="0"/>
                    <a:pt x="45783" y="0"/>
                  </a:cubicBezTo>
                  <a:lnTo>
                    <a:pt x="1189010" y="0"/>
                  </a:lnTo>
                  <a:cubicBezTo>
                    <a:pt x="1214295" y="0"/>
                    <a:pt x="1234793" y="20498"/>
                    <a:pt x="1234793" y="45783"/>
                  </a:cubicBezTo>
                  <a:lnTo>
                    <a:pt x="1234793" y="412050"/>
                  </a:lnTo>
                  <a:cubicBezTo>
                    <a:pt x="1234793" y="437335"/>
                    <a:pt x="1214295" y="457833"/>
                    <a:pt x="1189010" y="457833"/>
                  </a:cubicBezTo>
                  <a:lnTo>
                    <a:pt x="45783" y="457833"/>
                  </a:lnTo>
                  <a:cubicBezTo>
                    <a:pt x="20498" y="457833"/>
                    <a:pt x="0" y="437335"/>
                    <a:pt x="0" y="412050"/>
                  </a:cubicBezTo>
                  <a:lnTo>
                    <a:pt x="0" y="45783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269" tIns="30554" rIns="36269" bIns="30554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050" kern="1200" dirty="0" smtClean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rPr>
                <a:t>Precio Comparable no Controlado</a:t>
              </a:r>
              <a:endParaRPr lang="es-SV" sz="1050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Forma libre 8"/>
            <p:cNvSpPr/>
            <p:nvPr/>
          </p:nvSpPr>
          <p:spPr>
            <a:xfrm>
              <a:off x="5925205" y="3179876"/>
              <a:ext cx="1234793" cy="457833"/>
            </a:xfrm>
            <a:custGeom>
              <a:avLst/>
              <a:gdLst>
                <a:gd name="connsiteX0" fmla="*/ 0 w 1234793"/>
                <a:gd name="connsiteY0" fmla="*/ 45783 h 457833"/>
                <a:gd name="connsiteX1" fmla="*/ 45783 w 1234793"/>
                <a:gd name="connsiteY1" fmla="*/ 0 h 457833"/>
                <a:gd name="connsiteX2" fmla="*/ 1189010 w 1234793"/>
                <a:gd name="connsiteY2" fmla="*/ 0 h 457833"/>
                <a:gd name="connsiteX3" fmla="*/ 1234793 w 1234793"/>
                <a:gd name="connsiteY3" fmla="*/ 45783 h 457833"/>
                <a:gd name="connsiteX4" fmla="*/ 1234793 w 1234793"/>
                <a:gd name="connsiteY4" fmla="*/ 412050 h 457833"/>
                <a:gd name="connsiteX5" fmla="*/ 1189010 w 1234793"/>
                <a:gd name="connsiteY5" fmla="*/ 457833 h 457833"/>
                <a:gd name="connsiteX6" fmla="*/ 45783 w 1234793"/>
                <a:gd name="connsiteY6" fmla="*/ 457833 h 457833"/>
                <a:gd name="connsiteX7" fmla="*/ 0 w 1234793"/>
                <a:gd name="connsiteY7" fmla="*/ 412050 h 457833"/>
                <a:gd name="connsiteX8" fmla="*/ 0 w 1234793"/>
                <a:gd name="connsiteY8" fmla="*/ 45783 h 45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457833">
                  <a:moveTo>
                    <a:pt x="0" y="45783"/>
                  </a:moveTo>
                  <a:cubicBezTo>
                    <a:pt x="0" y="20498"/>
                    <a:pt x="20498" y="0"/>
                    <a:pt x="45783" y="0"/>
                  </a:cubicBezTo>
                  <a:lnTo>
                    <a:pt x="1189010" y="0"/>
                  </a:lnTo>
                  <a:cubicBezTo>
                    <a:pt x="1214295" y="0"/>
                    <a:pt x="1234793" y="20498"/>
                    <a:pt x="1234793" y="45783"/>
                  </a:cubicBezTo>
                  <a:lnTo>
                    <a:pt x="1234793" y="412050"/>
                  </a:lnTo>
                  <a:cubicBezTo>
                    <a:pt x="1234793" y="437335"/>
                    <a:pt x="1214295" y="457833"/>
                    <a:pt x="1189010" y="457833"/>
                  </a:cubicBezTo>
                  <a:lnTo>
                    <a:pt x="45783" y="457833"/>
                  </a:lnTo>
                  <a:cubicBezTo>
                    <a:pt x="20498" y="457833"/>
                    <a:pt x="0" y="437335"/>
                    <a:pt x="0" y="412050"/>
                  </a:cubicBezTo>
                  <a:lnTo>
                    <a:pt x="0" y="45783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269" tIns="30554" rIns="36269" bIns="30554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100" kern="1200" dirty="0" smtClean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rPr>
                <a:t>Precio de Reventa</a:t>
              </a:r>
              <a:endParaRPr lang="es-SV" sz="1100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0" name="Forma libre 9"/>
            <p:cNvSpPr/>
            <p:nvPr/>
          </p:nvSpPr>
          <p:spPr>
            <a:xfrm>
              <a:off x="5925205" y="3708146"/>
              <a:ext cx="1234793" cy="457833"/>
            </a:xfrm>
            <a:custGeom>
              <a:avLst/>
              <a:gdLst>
                <a:gd name="connsiteX0" fmla="*/ 0 w 1234793"/>
                <a:gd name="connsiteY0" fmla="*/ 45783 h 457833"/>
                <a:gd name="connsiteX1" fmla="*/ 45783 w 1234793"/>
                <a:gd name="connsiteY1" fmla="*/ 0 h 457833"/>
                <a:gd name="connsiteX2" fmla="*/ 1189010 w 1234793"/>
                <a:gd name="connsiteY2" fmla="*/ 0 h 457833"/>
                <a:gd name="connsiteX3" fmla="*/ 1234793 w 1234793"/>
                <a:gd name="connsiteY3" fmla="*/ 45783 h 457833"/>
                <a:gd name="connsiteX4" fmla="*/ 1234793 w 1234793"/>
                <a:gd name="connsiteY4" fmla="*/ 412050 h 457833"/>
                <a:gd name="connsiteX5" fmla="*/ 1189010 w 1234793"/>
                <a:gd name="connsiteY5" fmla="*/ 457833 h 457833"/>
                <a:gd name="connsiteX6" fmla="*/ 45783 w 1234793"/>
                <a:gd name="connsiteY6" fmla="*/ 457833 h 457833"/>
                <a:gd name="connsiteX7" fmla="*/ 0 w 1234793"/>
                <a:gd name="connsiteY7" fmla="*/ 412050 h 457833"/>
                <a:gd name="connsiteX8" fmla="*/ 0 w 1234793"/>
                <a:gd name="connsiteY8" fmla="*/ 45783 h 45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457833">
                  <a:moveTo>
                    <a:pt x="0" y="45783"/>
                  </a:moveTo>
                  <a:cubicBezTo>
                    <a:pt x="0" y="20498"/>
                    <a:pt x="20498" y="0"/>
                    <a:pt x="45783" y="0"/>
                  </a:cubicBezTo>
                  <a:lnTo>
                    <a:pt x="1189010" y="0"/>
                  </a:lnTo>
                  <a:cubicBezTo>
                    <a:pt x="1214295" y="0"/>
                    <a:pt x="1234793" y="20498"/>
                    <a:pt x="1234793" y="45783"/>
                  </a:cubicBezTo>
                  <a:lnTo>
                    <a:pt x="1234793" y="412050"/>
                  </a:lnTo>
                  <a:cubicBezTo>
                    <a:pt x="1234793" y="437335"/>
                    <a:pt x="1214295" y="457833"/>
                    <a:pt x="1189010" y="457833"/>
                  </a:cubicBezTo>
                  <a:lnTo>
                    <a:pt x="45783" y="457833"/>
                  </a:lnTo>
                  <a:cubicBezTo>
                    <a:pt x="20498" y="457833"/>
                    <a:pt x="0" y="437335"/>
                    <a:pt x="0" y="412050"/>
                  </a:cubicBezTo>
                  <a:lnTo>
                    <a:pt x="0" y="45783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269" tIns="30554" rIns="36269" bIns="30554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rPr>
                <a:t>Costo Adicionado</a:t>
              </a:r>
              <a:endParaRPr lang="es-SV" sz="1200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" name="Forma libre 10"/>
            <p:cNvSpPr/>
            <p:nvPr/>
          </p:nvSpPr>
          <p:spPr>
            <a:xfrm>
              <a:off x="7430109" y="1952283"/>
              <a:ext cx="1543491" cy="2330416"/>
            </a:xfrm>
            <a:custGeom>
              <a:avLst/>
              <a:gdLst>
                <a:gd name="connsiteX0" fmla="*/ 0 w 1543491"/>
                <a:gd name="connsiteY0" fmla="*/ 154349 h 2330416"/>
                <a:gd name="connsiteX1" fmla="*/ 154349 w 1543491"/>
                <a:gd name="connsiteY1" fmla="*/ 0 h 2330416"/>
                <a:gd name="connsiteX2" fmla="*/ 1389142 w 1543491"/>
                <a:gd name="connsiteY2" fmla="*/ 0 h 2330416"/>
                <a:gd name="connsiteX3" fmla="*/ 1543491 w 1543491"/>
                <a:gd name="connsiteY3" fmla="*/ 154349 h 2330416"/>
                <a:gd name="connsiteX4" fmla="*/ 1543491 w 1543491"/>
                <a:gd name="connsiteY4" fmla="*/ 2176067 h 2330416"/>
                <a:gd name="connsiteX5" fmla="*/ 1389142 w 1543491"/>
                <a:gd name="connsiteY5" fmla="*/ 2330416 h 2330416"/>
                <a:gd name="connsiteX6" fmla="*/ 154349 w 1543491"/>
                <a:gd name="connsiteY6" fmla="*/ 2330416 h 2330416"/>
                <a:gd name="connsiteX7" fmla="*/ 0 w 1543491"/>
                <a:gd name="connsiteY7" fmla="*/ 2176067 h 2330416"/>
                <a:gd name="connsiteX8" fmla="*/ 0 w 1543491"/>
                <a:gd name="connsiteY8" fmla="*/ 154349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491" h="2330416">
                  <a:moveTo>
                    <a:pt x="0" y="154349"/>
                  </a:moveTo>
                  <a:cubicBezTo>
                    <a:pt x="0" y="69104"/>
                    <a:pt x="69104" y="0"/>
                    <a:pt x="154349" y="0"/>
                  </a:cubicBezTo>
                  <a:lnTo>
                    <a:pt x="1389142" y="0"/>
                  </a:lnTo>
                  <a:cubicBezTo>
                    <a:pt x="1474387" y="0"/>
                    <a:pt x="1543491" y="69104"/>
                    <a:pt x="1543491" y="154349"/>
                  </a:cubicBezTo>
                  <a:lnTo>
                    <a:pt x="1543491" y="2176067"/>
                  </a:lnTo>
                  <a:cubicBezTo>
                    <a:pt x="1543491" y="2261312"/>
                    <a:pt x="1474387" y="2330416"/>
                    <a:pt x="1389142" y="2330416"/>
                  </a:cubicBezTo>
                  <a:lnTo>
                    <a:pt x="154349" y="2330416"/>
                  </a:lnTo>
                  <a:cubicBezTo>
                    <a:pt x="69104" y="2330416"/>
                    <a:pt x="0" y="2261312"/>
                    <a:pt x="0" y="2176067"/>
                  </a:cubicBezTo>
                  <a:lnTo>
                    <a:pt x="0" y="154349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1677011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1" kern="1200" dirty="0" smtClean="0">
                  <a:latin typeface="Arial" charset="0"/>
                  <a:ea typeface="Arial" charset="0"/>
                  <a:cs typeface="Arial" charset="0"/>
                </a:rPr>
                <a:t>Métodos Basado en Utilidades</a:t>
              </a:r>
              <a:endParaRPr lang="es-SV" sz="1200" kern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" name="Forma libre 11"/>
            <p:cNvSpPr/>
            <p:nvPr/>
          </p:nvSpPr>
          <p:spPr>
            <a:xfrm>
              <a:off x="7584459" y="2652090"/>
              <a:ext cx="1234793" cy="702652"/>
            </a:xfrm>
            <a:custGeom>
              <a:avLst/>
              <a:gdLst>
                <a:gd name="connsiteX0" fmla="*/ 0 w 1234793"/>
                <a:gd name="connsiteY0" fmla="*/ 70265 h 702652"/>
                <a:gd name="connsiteX1" fmla="*/ 70265 w 1234793"/>
                <a:gd name="connsiteY1" fmla="*/ 0 h 702652"/>
                <a:gd name="connsiteX2" fmla="*/ 1164528 w 1234793"/>
                <a:gd name="connsiteY2" fmla="*/ 0 h 702652"/>
                <a:gd name="connsiteX3" fmla="*/ 1234793 w 1234793"/>
                <a:gd name="connsiteY3" fmla="*/ 70265 h 702652"/>
                <a:gd name="connsiteX4" fmla="*/ 1234793 w 1234793"/>
                <a:gd name="connsiteY4" fmla="*/ 632387 h 702652"/>
                <a:gd name="connsiteX5" fmla="*/ 1164528 w 1234793"/>
                <a:gd name="connsiteY5" fmla="*/ 702652 h 702652"/>
                <a:gd name="connsiteX6" fmla="*/ 70265 w 1234793"/>
                <a:gd name="connsiteY6" fmla="*/ 702652 h 702652"/>
                <a:gd name="connsiteX7" fmla="*/ 0 w 1234793"/>
                <a:gd name="connsiteY7" fmla="*/ 632387 h 702652"/>
                <a:gd name="connsiteX8" fmla="*/ 0 w 1234793"/>
                <a:gd name="connsiteY8" fmla="*/ 70265 h 7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702652">
                  <a:moveTo>
                    <a:pt x="0" y="70265"/>
                  </a:moveTo>
                  <a:cubicBezTo>
                    <a:pt x="0" y="31459"/>
                    <a:pt x="31459" y="0"/>
                    <a:pt x="70265" y="0"/>
                  </a:cubicBezTo>
                  <a:lnTo>
                    <a:pt x="1164528" y="0"/>
                  </a:lnTo>
                  <a:cubicBezTo>
                    <a:pt x="1203334" y="0"/>
                    <a:pt x="1234793" y="31459"/>
                    <a:pt x="1234793" y="70265"/>
                  </a:cubicBezTo>
                  <a:lnTo>
                    <a:pt x="1234793" y="632387"/>
                  </a:lnTo>
                  <a:cubicBezTo>
                    <a:pt x="1234793" y="671193"/>
                    <a:pt x="1203334" y="702652"/>
                    <a:pt x="1164528" y="702652"/>
                  </a:cubicBezTo>
                  <a:lnTo>
                    <a:pt x="70265" y="702652"/>
                  </a:lnTo>
                  <a:cubicBezTo>
                    <a:pt x="31459" y="702652"/>
                    <a:pt x="0" y="671193"/>
                    <a:pt x="0" y="632387"/>
                  </a:cubicBezTo>
                  <a:lnTo>
                    <a:pt x="0" y="70265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40" tIns="37725" rIns="43440" bIns="3772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100" kern="1200" dirty="0" smtClean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rPr>
                <a:t>Margen Neto de la Transacción</a:t>
              </a:r>
              <a:endParaRPr lang="es-SV" sz="1100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3" name="Forma libre 12"/>
            <p:cNvSpPr/>
            <p:nvPr/>
          </p:nvSpPr>
          <p:spPr>
            <a:xfrm>
              <a:off x="7584459" y="3462843"/>
              <a:ext cx="1234793" cy="702652"/>
            </a:xfrm>
            <a:custGeom>
              <a:avLst/>
              <a:gdLst>
                <a:gd name="connsiteX0" fmla="*/ 0 w 1234793"/>
                <a:gd name="connsiteY0" fmla="*/ 70265 h 702652"/>
                <a:gd name="connsiteX1" fmla="*/ 70265 w 1234793"/>
                <a:gd name="connsiteY1" fmla="*/ 0 h 702652"/>
                <a:gd name="connsiteX2" fmla="*/ 1164528 w 1234793"/>
                <a:gd name="connsiteY2" fmla="*/ 0 h 702652"/>
                <a:gd name="connsiteX3" fmla="*/ 1234793 w 1234793"/>
                <a:gd name="connsiteY3" fmla="*/ 70265 h 702652"/>
                <a:gd name="connsiteX4" fmla="*/ 1234793 w 1234793"/>
                <a:gd name="connsiteY4" fmla="*/ 632387 h 702652"/>
                <a:gd name="connsiteX5" fmla="*/ 1164528 w 1234793"/>
                <a:gd name="connsiteY5" fmla="*/ 702652 h 702652"/>
                <a:gd name="connsiteX6" fmla="*/ 70265 w 1234793"/>
                <a:gd name="connsiteY6" fmla="*/ 702652 h 702652"/>
                <a:gd name="connsiteX7" fmla="*/ 0 w 1234793"/>
                <a:gd name="connsiteY7" fmla="*/ 632387 h 702652"/>
                <a:gd name="connsiteX8" fmla="*/ 0 w 1234793"/>
                <a:gd name="connsiteY8" fmla="*/ 70265 h 70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4793" h="702652">
                  <a:moveTo>
                    <a:pt x="0" y="70265"/>
                  </a:moveTo>
                  <a:cubicBezTo>
                    <a:pt x="0" y="31459"/>
                    <a:pt x="31459" y="0"/>
                    <a:pt x="70265" y="0"/>
                  </a:cubicBezTo>
                  <a:lnTo>
                    <a:pt x="1164528" y="0"/>
                  </a:lnTo>
                  <a:cubicBezTo>
                    <a:pt x="1203334" y="0"/>
                    <a:pt x="1234793" y="31459"/>
                    <a:pt x="1234793" y="70265"/>
                  </a:cubicBezTo>
                  <a:lnTo>
                    <a:pt x="1234793" y="632387"/>
                  </a:lnTo>
                  <a:cubicBezTo>
                    <a:pt x="1234793" y="671193"/>
                    <a:pt x="1203334" y="702652"/>
                    <a:pt x="1164528" y="702652"/>
                  </a:cubicBezTo>
                  <a:lnTo>
                    <a:pt x="70265" y="702652"/>
                  </a:lnTo>
                  <a:cubicBezTo>
                    <a:pt x="31459" y="702652"/>
                    <a:pt x="0" y="671193"/>
                    <a:pt x="0" y="632387"/>
                  </a:cubicBezTo>
                  <a:lnTo>
                    <a:pt x="0" y="70265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40" tIns="37725" rIns="43440" bIns="37725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rPr>
                <a:t>Partición de Utilidades</a:t>
              </a:r>
              <a:endParaRPr lang="es-SV" sz="1200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cxnSp>
        <p:nvCxnSpPr>
          <p:cNvPr id="33" name="Conector recto 32"/>
          <p:cNvCxnSpPr/>
          <p:nvPr/>
        </p:nvCxnSpPr>
        <p:spPr>
          <a:xfrm>
            <a:off x="3078471" y="1601542"/>
            <a:ext cx="8745" cy="2802399"/>
          </a:xfrm>
          <a:prstGeom prst="line">
            <a:avLst/>
          </a:prstGeom>
          <a:ln w="12700">
            <a:solidFill>
              <a:srgbClr val="0117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" y="1547245"/>
            <a:ext cx="1987658" cy="1500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Rectángulo 34"/>
          <p:cNvSpPr/>
          <p:nvPr/>
        </p:nvSpPr>
        <p:spPr>
          <a:xfrm>
            <a:off x="285376" y="3154964"/>
            <a:ext cx="2646329" cy="58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55650">
              <a:spcBef>
                <a:spcPct val="0"/>
              </a:spcBef>
            </a:pP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Traslada la carga de la prueba a los contribuyentes para demostrar la</a:t>
            </a:r>
          </a:p>
          <a:p>
            <a:pPr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aplicación de precios de mercado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3545163" y="1120327"/>
            <a:ext cx="2651072" cy="5768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/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Incorpora la metodología </a:t>
            </a:r>
            <a:r>
              <a:rPr lang="es-SV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OCDEpara </a:t>
            </a: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determinar </a:t>
            </a:r>
            <a:r>
              <a:rPr lang="es-SV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precios </a:t>
            </a: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operaciones con partes relacionadas</a:t>
            </a:r>
          </a:p>
          <a:p>
            <a:endParaRPr lang="es-SV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292550" y="2566930"/>
            <a:ext cx="996190" cy="879653"/>
          </a:xfrm>
          <a:prstGeom prst="roundRect">
            <a:avLst/>
          </a:prstGeom>
          <a:solidFill>
            <a:srgbClr val="AEC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1100" b="1" dirty="0" smtClean="0">
                <a:solidFill>
                  <a:schemeClr val="tx1"/>
                </a:solidFill>
              </a:rPr>
              <a:t>Método </a:t>
            </a:r>
            <a:r>
              <a:rPr lang="es-ES" sz="1100" b="1" dirty="0" smtClean="0">
                <a:solidFill>
                  <a:schemeClr val="tx1"/>
                </a:solidFill>
              </a:rPr>
              <a:t>de precio de mercado</a:t>
            </a:r>
            <a:endParaRPr lang="es-ES_tradnl" sz="1100" b="1" dirty="0">
              <a:solidFill>
                <a:schemeClr val="tx1"/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516" y="2329141"/>
            <a:ext cx="1151946" cy="13823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</p:spPr>
      </p:pic>
      <p:sp>
        <p:nvSpPr>
          <p:cNvPr id="18" name="CuadroTexto 17"/>
          <p:cNvSpPr txBox="1"/>
          <p:nvPr/>
        </p:nvSpPr>
        <p:spPr>
          <a:xfrm>
            <a:off x="3277744" y="3254069"/>
            <a:ext cx="1006864" cy="2769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s-SV" sz="1200" b="1" dirty="0" smtClean="0"/>
              <a:t>Art. 199-B</a:t>
            </a:r>
            <a:endParaRPr lang="es-SV" sz="1200" b="1" dirty="0"/>
          </a:p>
        </p:txBody>
      </p:sp>
      <p:pic>
        <p:nvPicPr>
          <p:cNvPr id="16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7" y="3218265"/>
            <a:ext cx="981960" cy="748953"/>
          </a:xfrm>
          <a:prstGeom prst="rect">
            <a:avLst/>
          </a:prstGeom>
          <a:noFill/>
          <a:extLst/>
        </p:spPr>
      </p:pic>
      <p:sp>
        <p:nvSpPr>
          <p:cNvPr id="2" name="CuadroTexto 1"/>
          <p:cNvSpPr txBox="1"/>
          <p:nvPr/>
        </p:nvSpPr>
        <p:spPr>
          <a:xfrm>
            <a:off x="4750325" y="3407069"/>
            <a:ext cx="931435" cy="53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800" b="1" dirty="0" smtClean="0">
                <a:latin typeface="Calibri" panose="020F0502020204030204" pitchFamily="34" charset="0"/>
              </a:rPr>
              <a:t>Análisis de Comparabilidad</a:t>
            </a:r>
          </a:p>
          <a:p>
            <a:endParaRPr lang="es-SV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533" y="1089904"/>
            <a:ext cx="1315152" cy="7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6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31504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  <a:latin typeface="+mj-lt"/>
              </a:rPr>
              <a:t>PRECIOS DE </a:t>
            </a:r>
            <a:r>
              <a:rPr lang="es-SV" sz="1500" b="1" dirty="0" smtClean="0">
                <a:solidFill>
                  <a:srgbClr val="002060"/>
                </a:solidFill>
                <a:latin typeface="+mj-lt"/>
              </a:rPr>
              <a:t>TRANSFERENCIA</a:t>
            </a:r>
            <a:endParaRPr lang="es-SV" sz="15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1211077" y="4488921"/>
            <a:ext cx="140789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SV" b="1" dirty="0"/>
              <a:t>Vigente para 2016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3841073" y="1248079"/>
            <a:ext cx="4863419" cy="3199504"/>
            <a:chOff x="3841073" y="1248079"/>
            <a:chExt cx="4863419" cy="3199504"/>
          </a:xfrm>
        </p:grpSpPr>
        <p:sp>
          <p:nvSpPr>
            <p:cNvPr id="5" name="Forma libre 4"/>
            <p:cNvSpPr/>
            <p:nvPr/>
          </p:nvSpPr>
          <p:spPr>
            <a:xfrm>
              <a:off x="3841073" y="1248079"/>
              <a:ext cx="1543942" cy="3199504"/>
            </a:xfrm>
            <a:custGeom>
              <a:avLst/>
              <a:gdLst>
                <a:gd name="connsiteX0" fmla="*/ 0 w 1543942"/>
                <a:gd name="connsiteY0" fmla="*/ 154394 h 3199504"/>
                <a:gd name="connsiteX1" fmla="*/ 154394 w 1543942"/>
                <a:gd name="connsiteY1" fmla="*/ 0 h 3199504"/>
                <a:gd name="connsiteX2" fmla="*/ 1389548 w 1543942"/>
                <a:gd name="connsiteY2" fmla="*/ 0 h 3199504"/>
                <a:gd name="connsiteX3" fmla="*/ 1543942 w 1543942"/>
                <a:gd name="connsiteY3" fmla="*/ 154394 h 3199504"/>
                <a:gd name="connsiteX4" fmla="*/ 1543942 w 1543942"/>
                <a:gd name="connsiteY4" fmla="*/ 3045110 h 3199504"/>
                <a:gd name="connsiteX5" fmla="*/ 1389548 w 1543942"/>
                <a:gd name="connsiteY5" fmla="*/ 3199504 h 3199504"/>
                <a:gd name="connsiteX6" fmla="*/ 154394 w 1543942"/>
                <a:gd name="connsiteY6" fmla="*/ 3199504 h 3199504"/>
                <a:gd name="connsiteX7" fmla="*/ 0 w 1543942"/>
                <a:gd name="connsiteY7" fmla="*/ 3045110 h 3199504"/>
                <a:gd name="connsiteX8" fmla="*/ 0 w 1543942"/>
                <a:gd name="connsiteY8" fmla="*/ 154394 h 3199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942" h="3199504">
                  <a:moveTo>
                    <a:pt x="0" y="154394"/>
                  </a:moveTo>
                  <a:cubicBezTo>
                    <a:pt x="0" y="69125"/>
                    <a:pt x="69125" y="0"/>
                    <a:pt x="154394" y="0"/>
                  </a:cubicBezTo>
                  <a:lnTo>
                    <a:pt x="1389548" y="0"/>
                  </a:lnTo>
                  <a:cubicBezTo>
                    <a:pt x="1474817" y="0"/>
                    <a:pt x="1543942" y="69125"/>
                    <a:pt x="1543942" y="154394"/>
                  </a:cubicBezTo>
                  <a:lnTo>
                    <a:pt x="1543942" y="3045110"/>
                  </a:lnTo>
                  <a:cubicBezTo>
                    <a:pt x="1543942" y="3130379"/>
                    <a:pt x="1474817" y="3199504"/>
                    <a:pt x="1389548" y="3199504"/>
                  </a:cubicBezTo>
                  <a:lnTo>
                    <a:pt x="154394" y="3199504"/>
                  </a:lnTo>
                  <a:cubicBezTo>
                    <a:pt x="69125" y="3199504"/>
                    <a:pt x="0" y="3130379"/>
                    <a:pt x="0" y="3045110"/>
                  </a:cubicBezTo>
                  <a:lnTo>
                    <a:pt x="0" y="154394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228537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1" kern="1200" dirty="0" smtClean="0"/>
                <a:t>Clasificación OCDE/GAFI</a:t>
              </a:r>
              <a:endParaRPr lang="es-SV" sz="1200" kern="1200" dirty="0"/>
            </a:p>
          </p:txBody>
        </p:sp>
        <p:sp>
          <p:nvSpPr>
            <p:cNvPr id="6" name="Forma libre 5"/>
            <p:cNvSpPr/>
            <p:nvPr/>
          </p:nvSpPr>
          <p:spPr>
            <a:xfrm>
              <a:off x="3995468" y="2208867"/>
              <a:ext cx="1235154" cy="964694"/>
            </a:xfrm>
            <a:custGeom>
              <a:avLst/>
              <a:gdLst>
                <a:gd name="connsiteX0" fmla="*/ 0 w 1235154"/>
                <a:gd name="connsiteY0" fmla="*/ 96469 h 964694"/>
                <a:gd name="connsiteX1" fmla="*/ 96469 w 1235154"/>
                <a:gd name="connsiteY1" fmla="*/ 0 h 964694"/>
                <a:gd name="connsiteX2" fmla="*/ 1138685 w 1235154"/>
                <a:gd name="connsiteY2" fmla="*/ 0 h 964694"/>
                <a:gd name="connsiteX3" fmla="*/ 1235154 w 1235154"/>
                <a:gd name="connsiteY3" fmla="*/ 96469 h 964694"/>
                <a:gd name="connsiteX4" fmla="*/ 1235154 w 1235154"/>
                <a:gd name="connsiteY4" fmla="*/ 868225 h 964694"/>
                <a:gd name="connsiteX5" fmla="*/ 1138685 w 1235154"/>
                <a:gd name="connsiteY5" fmla="*/ 964694 h 964694"/>
                <a:gd name="connsiteX6" fmla="*/ 96469 w 1235154"/>
                <a:gd name="connsiteY6" fmla="*/ 964694 h 964694"/>
                <a:gd name="connsiteX7" fmla="*/ 0 w 1235154"/>
                <a:gd name="connsiteY7" fmla="*/ 868225 h 964694"/>
                <a:gd name="connsiteX8" fmla="*/ 0 w 1235154"/>
                <a:gd name="connsiteY8" fmla="*/ 96469 h 96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5154" h="964694">
                  <a:moveTo>
                    <a:pt x="0" y="96469"/>
                  </a:moveTo>
                  <a:cubicBezTo>
                    <a:pt x="0" y="43191"/>
                    <a:pt x="43191" y="0"/>
                    <a:pt x="96469" y="0"/>
                  </a:cubicBezTo>
                  <a:lnTo>
                    <a:pt x="1138685" y="0"/>
                  </a:lnTo>
                  <a:cubicBezTo>
                    <a:pt x="1191963" y="0"/>
                    <a:pt x="1235154" y="43191"/>
                    <a:pt x="1235154" y="96469"/>
                  </a:cubicBezTo>
                  <a:lnTo>
                    <a:pt x="1235154" y="868225"/>
                  </a:lnTo>
                  <a:cubicBezTo>
                    <a:pt x="1235154" y="921503"/>
                    <a:pt x="1191963" y="964694"/>
                    <a:pt x="1138685" y="964694"/>
                  </a:cubicBezTo>
                  <a:lnTo>
                    <a:pt x="96469" y="964694"/>
                  </a:lnTo>
                  <a:cubicBezTo>
                    <a:pt x="43191" y="964694"/>
                    <a:pt x="0" y="921503"/>
                    <a:pt x="0" y="868225"/>
                  </a:cubicBezTo>
                  <a:lnTo>
                    <a:pt x="0" y="9646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815" tIns="54925" rIns="63815" bIns="54925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400" b="0" kern="1200" dirty="0" smtClean="0">
                  <a:solidFill>
                    <a:schemeClr val="tx1"/>
                  </a:solidFill>
                </a:rPr>
                <a:t>Regímenes especiales preferentes</a:t>
              </a:r>
              <a:endParaRPr lang="es-SV" sz="1400" b="0" kern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Forma libre 6"/>
            <p:cNvSpPr/>
            <p:nvPr/>
          </p:nvSpPr>
          <p:spPr>
            <a:xfrm>
              <a:off x="3995468" y="3321976"/>
              <a:ext cx="1235154" cy="964694"/>
            </a:xfrm>
            <a:custGeom>
              <a:avLst/>
              <a:gdLst>
                <a:gd name="connsiteX0" fmla="*/ 0 w 1235154"/>
                <a:gd name="connsiteY0" fmla="*/ 96469 h 964694"/>
                <a:gd name="connsiteX1" fmla="*/ 96469 w 1235154"/>
                <a:gd name="connsiteY1" fmla="*/ 0 h 964694"/>
                <a:gd name="connsiteX2" fmla="*/ 1138685 w 1235154"/>
                <a:gd name="connsiteY2" fmla="*/ 0 h 964694"/>
                <a:gd name="connsiteX3" fmla="*/ 1235154 w 1235154"/>
                <a:gd name="connsiteY3" fmla="*/ 96469 h 964694"/>
                <a:gd name="connsiteX4" fmla="*/ 1235154 w 1235154"/>
                <a:gd name="connsiteY4" fmla="*/ 868225 h 964694"/>
                <a:gd name="connsiteX5" fmla="*/ 1138685 w 1235154"/>
                <a:gd name="connsiteY5" fmla="*/ 964694 h 964694"/>
                <a:gd name="connsiteX6" fmla="*/ 96469 w 1235154"/>
                <a:gd name="connsiteY6" fmla="*/ 964694 h 964694"/>
                <a:gd name="connsiteX7" fmla="*/ 0 w 1235154"/>
                <a:gd name="connsiteY7" fmla="*/ 868225 h 964694"/>
                <a:gd name="connsiteX8" fmla="*/ 0 w 1235154"/>
                <a:gd name="connsiteY8" fmla="*/ 96469 h 96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5154" h="964694">
                  <a:moveTo>
                    <a:pt x="0" y="96469"/>
                  </a:moveTo>
                  <a:cubicBezTo>
                    <a:pt x="0" y="43191"/>
                    <a:pt x="43191" y="0"/>
                    <a:pt x="96469" y="0"/>
                  </a:cubicBezTo>
                  <a:lnTo>
                    <a:pt x="1138685" y="0"/>
                  </a:lnTo>
                  <a:cubicBezTo>
                    <a:pt x="1191963" y="0"/>
                    <a:pt x="1235154" y="43191"/>
                    <a:pt x="1235154" y="96469"/>
                  </a:cubicBezTo>
                  <a:lnTo>
                    <a:pt x="1235154" y="868225"/>
                  </a:lnTo>
                  <a:cubicBezTo>
                    <a:pt x="1235154" y="921503"/>
                    <a:pt x="1191963" y="964694"/>
                    <a:pt x="1138685" y="964694"/>
                  </a:cubicBezTo>
                  <a:lnTo>
                    <a:pt x="96469" y="964694"/>
                  </a:lnTo>
                  <a:cubicBezTo>
                    <a:pt x="43191" y="964694"/>
                    <a:pt x="0" y="921503"/>
                    <a:pt x="0" y="868225"/>
                  </a:cubicBezTo>
                  <a:lnTo>
                    <a:pt x="0" y="9646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815" tIns="54925" rIns="63815" bIns="54925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400" b="0" kern="1200" dirty="0" smtClean="0">
                  <a:solidFill>
                    <a:schemeClr val="tx1"/>
                  </a:solidFill>
                </a:rPr>
                <a:t>Paraísos Fiscales</a:t>
              </a:r>
              <a:endParaRPr lang="es-SV" sz="1400" b="0" kern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Forma libre 7"/>
            <p:cNvSpPr/>
            <p:nvPr/>
          </p:nvSpPr>
          <p:spPr>
            <a:xfrm>
              <a:off x="5500812" y="1248079"/>
              <a:ext cx="1543942" cy="3199504"/>
            </a:xfrm>
            <a:custGeom>
              <a:avLst/>
              <a:gdLst>
                <a:gd name="connsiteX0" fmla="*/ 0 w 1543942"/>
                <a:gd name="connsiteY0" fmla="*/ 154394 h 3199504"/>
                <a:gd name="connsiteX1" fmla="*/ 154394 w 1543942"/>
                <a:gd name="connsiteY1" fmla="*/ 0 h 3199504"/>
                <a:gd name="connsiteX2" fmla="*/ 1389548 w 1543942"/>
                <a:gd name="connsiteY2" fmla="*/ 0 h 3199504"/>
                <a:gd name="connsiteX3" fmla="*/ 1543942 w 1543942"/>
                <a:gd name="connsiteY3" fmla="*/ 154394 h 3199504"/>
                <a:gd name="connsiteX4" fmla="*/ 1543942 w 1543942"/>
                <a:gd name="connsiteY4" fmla="*/ 3045110 h 3199504"/>
                <a:gd name="connsiteX5" fmla="*/ 1389548 w 1543942"/>
                <a:gd name="connsiteY5" fmla="*/ 3199504 h 3199504"/>
                <a:gd name="connsiteX6" fmla="*/ 154394 w 1543942"/>
                <a:gd name="connsiteY6" fmla="*/ 3199504 h 3199504"/>
                <a:gd name="connsiteX7" fmla="*/ 0 w 1543942"/>
                <a:gd name="connsiteY7" fmla="*/ 3045110 h 3199504"/>
                <a:gd name="connsiteX8" fmla="*/ 0 w 1543942"/>
                <a:gd name="connsiteY8" fmla="*/ 154394 h 3199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942" h="3199504">
                  <a:moveTo>
                    <a:pt x="0" y="154394"/>
                  </a:moveTo>
                  <a:cubicBezTo>
                    <a:pt x="0" y="69125"/>
                    <a:pt x="69125" y="0"/>
                    <a:pt x="154394" y="0"/>
                  </a:cubicBezTo>
                  <a:lnTo>
                    <a:pt x="1389548" y="0"/>
                  </a:lnTo>
                  <a:cubicBezTo>
                    <a:pt x="1474817" y="0"/>
                    <a:pt x="1543942" y="69125"/>
                    <a:pt x="1543942" y="154394"/>
                  </a:cubicBezTo>
                  <a:lnTo>
                    <a:pt x="1543942" y="3045110"/>
                  </a:lnTo>
                  <a:cubicBezTo>
                    <a:pt x="1543942" y="3130379"/>
                    <a:pt x="1474817" y="3199504"/>
                    <a:pt x="1389548" y="3199504"/>
                  </a:cubicBezTo>
                  <a:lnTo>
                    <a:pt x="154394" y="3199504"/>
                  </a:lnTo>
                  <a:cubicBezTo>
                    <a:pt x="69125" y="3199504"/>
                    <a:pt x="0" y="3130379"/>
                    <a:pt x="0" y="3045110"/>
                  </a:cubicBezTo>
                  <a:lnTo>
                    <a:pt x="0" y="154394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228537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1" kern="1200" dirty="0" smtClean="0"/>
                <a:t>CDI EL SALVADOR</a:t>
              </a:r>
              <a:endParaRPr lang="es-SV" sz="1200" kern="1200" dirty="0"/>
            </a:p>
          </p:txBody>
        </p:sp>
        <p:sp>
          <p:nvSpPr>
            <p:cNvPr id="9" name="Forma libre 8"/>
            <p:cNvSpPr/>
            <p:nvPr/>
          </p:nvSpPr>
          <p:spPr>
            <a:xfrm>
              <a:off x="5658263" y="2205133"/>
              <a:ext cx="1242280" cy="1044226"/>
            </a:xfrm>
            <a:custGeom>
              <a:avLst/>
              <a:gdLst>
                <a:gd name="connsiteX0" fmla="*/ 0 w 1242280"/>
                <a:gd name="connsiteY0" fmla="*/ 104423 h 1044226"/>
                <a:gd name="connsiteX1" fmla="*/ 104423 w 1242280"/>
                <a:gd name="connsiteY1" fmla="*/ 0 h 1044226"/>
                <a:gd name="connsiteX2" fmla="*/ 1137857 w 1242280"/>
                <a:gd name="connsiteY2" fmla="*/ 0 h 1044226"/>
                <a:gd name="connsiteX3" fmla="*/ 1242280 w 1242280"/>
                <a:gd name="connsiteY3" fmla="*/ 104423 h 1044226"/>
                <a:gd name="connsiteX4" fmla="*/ 1242280 w 1242280"/>
                <a:gd name="connsiteY4" fmla="*/ 939803 h 1044226"/>
                <a:gd name="connsiteX5" fmla="*/ 1137857 w 1242280"/>
                <a:gd name="connsiteY5" fmla="*/ 1044226 h 1044226"/>
                <a:gd name="connsiteX6" fmla="*/ 104423 w 1242280"/>
                <a:gd name="connsiteY6" fmla="*/ 1044226 h 1044226"/>
                <a:gd name="connsiteX7" fmla="*/ 0 w 1242280"/>
                <a:gd name="connsiteY7" fmla="*/ 939803 h 1044226"/>
                <a:gd name="connsiteX8" fmla="*/ 0 w 1242280"/>
                <a:gd name="connsiteY8" fmla="*/ 104423 h 10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280" h="1044226">
                  <a:moveTo>
                    <a:pt x="0" y="104423"/>
                  </a:moveTo>
                  <a:cubicBezTo>
                    <a:pt x="0" y="46752"/>
                    <a:pt x="46752" y="0"/>
                    <a:pt x="104423" y="0"/>
                  </a:cubicBezTo>
                  <a:lnTo>
                    <a:pt x="1137857" y="0"/>
                  </a:lnTo>
                  <a:cubicBezTo>
                    <a:pt x="1195528" y="0"/>
                    <a:pt x="1242280" y="46752"/>
                    <a:pt x="1242280" y="104423"/>
                  </a:cubicBezTo>
                  <a:lnTo>
                    <a:pt x="1242280" y="939803"/>
                  </a:lnTo>
                  <a:cubicBezTo>
                    <a:pt x="1242280" y="997474"/>
                    <a:pt x="1195528" y="1044226"/>
                    <a:pt x="1137857" y="1044226"/>
                  </a:cubicBezTo>
                  <a:lnTo>
                    <a:pt x="104423" y="1044226"/>
                  </a:lnTo>
                  <a:cubicBezTo>
                    <a:pt x="46752" y="1044226"/>
                    <a:pt x="0" y="997474"/>
                    <a:pt x="0" y="939803"/>
                  </a:cubicBezTo>
                  <a:lnTo>
                    <a:pt x="0" y="104423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144" tIns="57254" rIns="66144" bIns="5725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400" b="0" kern="1200" dirty="0" smtClean="0">
                  <a:solidFill>
                    <a:schemeClr val="tx1"/>
                  </a:solidFill>
                </a:rPr>
                <a:t>El Salvador  Reino de España</a:t>
              </a:r>
              <a:endParaRPr lang="es-SV" sz="1400" b="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Forma libre 9"/>
            <p:cNvSpPr/>
            <p:nvPr/>
          </p:nvSpPr>
          <p:spPr>
            <a:xfrm>
              <a:off x="7160550" y="1248079"/>
              <a:ext cx="1543942" cy="3199504"/>
            </a:xfrm>
            <a:custGeom>
              <a:avLst/>
              <a:gdLst>
                <a:gd name="connsiteX0" fmla="*/ 0 w 1543942"/>
                <a:gd name="connsiteY0" fmla="*/ 154394 h 3199504"/>
                <a:gd name="connsiteX1" fmla="*/ 154394 w 1543942"/>
                <a:gd name="connsiteY1" fmla="*/ 0 h 3199504"/>
                <a:gd name="connsiteX2" fmla="*/ 1389548 w 1543942"/>
                <a:gd name="connsiteY2" fmla="*/ 0 h 3199504"/>
                <a:gd name="connsiteX3" fmla="*/ 1543942 w 1543942"/>
                <a:gd name="connsiteY3" fmla="*/ 154394 h 3199504"/>
                <a:gd name="connsiteX4" fmla="*/ 1543942 w 1543942"/>
                <a:gd name="connsiteY4" fmla="*/ 3045110 h 3199504"/>
                <a:gd name="connsiteX5" fmla="*/ 1389548 w 1543942"/>
                <a:gd name="connsiteY5" fmla="*/ 3199504 h 3199504"/>
                <a:gd name="connsiteX6" fmla="*/ 154394 w 1543942"/>
                <a:gd name="connsiteY6" fmla="*/ 3199504 h 3199504"/>
                <a:gd name="connsiteX7" fmla="*/ 0 w 1543942"/>
                <a:gd name="connsiteY7" fmla="*/ 3045110 h 3199504"/>
                <a:gd name="connsiteX8" fmla="*/ 0 w 1543942"/>
                <a:gd name="connsiteY8" fmla="*/ 154394 h 3199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942" h="3199504">
                  <a:moveTo>
                    <a:pt x="0" y="154394"/>
                  </a:moveTo>
                  <a:cubicBezTo>
                    <a:pt x="0" y="69125"/>
                    <a:pt x="69125" y="0"/>
                    <a:pt x="154394" y="0"/>
                  </a:cubicBezTo>
                  <a:lnTo>
                    <a:pt x="1389548" y="0"/>
                  </a:lnTo>
                  <a:cubicBezTo>
                    <a:pt x="1474817" y="0"/>
                    <a:pt x="1543942" y="69125"/>
                    <a:pt x="1543942" y="154394"/>
                  </a:cubicBezTo>
                  <a:lnTo>
                    <a:pt x="1543942" y="3045110"/>
                  </a:lnTo>
                  <a:cubicBezTo>
                    <a:pt x="1543942" y="3130379"/>
                    <a:pt x="1474817" y="3199504"/>
                    <a:pt x="1389548" y="3199504"/>
                  </a:cubicBezTo>
                  <a:lnTo>
                    <a:pt x="154394" y="3199504"/>
                  </a:lnTo>
                  <a:cubicBezTo>
                    <a:pt x="69125" y="3199504"/>
                    <a:pt x="0" y="3130379"/>
                    <a:pt x="0" y="3045110"/>
                  </a:cubicBezTo>
                  <a:lnTo>
                    <a:pt x="0" y="154394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2273943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900" b="1" kern="1200" dirty="0" smtClean="0"/>
                <a:t>OPERACIONES SUJETOS DOMICILIADOS EN REGIMENES ESPECIALES PREFERENTES</a:t>
              </a:r>
              <a:endParaRPr lang="es-SV" sz="900" b="1" kern="1200" dirty="0"/>
            </a:p>
          </p:txBody>
        </p:sp>
        <p:sp>
          <p:nvSpPr>
            <p:cNvPr id="11" name="Forma libre 10"/>
            <p:cNvSpPr/>
            <p:nvPr/>
          </p:nvSpPr>
          <p:spPr>
            <a:xfrm>
              <a:off x="7314944" y="2208203"/>
              <a:ext cx="1235154" cy="628574"/>
            </a:xfrm>
            <a:custGeom>
              <a:avLst/>
              <a:gdLst>
                <a:gd name="connsiteX0" fmla="*/ 0 w 1235154"/>
                <a:gd name="connsiteY0" fmla="*/ 62857 h 628574"/>
                <a:gd name="connsiteX1" fmla="*/ 62857 w 1235154"/>
                <a:gd name="connsiteY1" fmla="*/ 0 h 628574"/>
                <a:gd name="connsiteX2" fmla="*/ 1172297 w 1235154"/>
                <a:gd name="connsiteY2" fmla="*/ 0 h 628574"/>
                <a:gd name="connsiteX3" fmla="*/ 1235154 w 1235154"/>
                <a:gd name="connsiteY3" fmla="*/ 62857 h 628574"/>
                <a:gd name="connsiteX4" fmla="*/ 1235154 w 1235154"/>
                <a:gd name="connsiteY4" fmla="*/ 565717 h 628574"/>
                <a:gd name="connsiteX5" fmla="*/ 1172297 w 1235154"/>
                <a:gd name="connsiteY5" fmla="*/ 628574 h 628574"/>
                <a:gd name="connsiteX6" fmla="*/ 62857 w 1235154"/>
                <a:gd name="connsiteY6" fmla="*/ 628574 h 628574"/>
                <a:gd name="connsiteX7" fmla="*/ 0 w 1235154"/>
                <a:gd name="connsiteY7" fmla="*/ 565717 h 628574"/>
                <a:gd name="connsiteX8" fmla="*/ 0 w 1235154"/>
                <a:gd name="connsiteY8" fmla="*/ 62857 h 62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5154" h="628574">
                  <a:moveTo>
                    <a:pt x="0" y="62857"/>
                  </a:moveTo>
                  <a:cubicBezTo>
                    <a:pt x="0" y="28142"/>
                    <a:pt x="28142" y="0"/>
                    <a:pt x="62857" y="0"/>
                  </a:cubicBezTo>
                  <a:lnTo>
                    <a:pt x="1172297" y="0"/>
                  </a:lnTo>
                  <a:cubicBezTo>
                    <a:pt x="1207012" y="0"/>
                    <a:pt x="1235154" y="28142"/>
                    <a:pt x="1235154" y="62857"/>
                  </a:cubicBezTo>
                  <a:lnTo>
                    <a:pt x="1235154" y="565717"/>
                  </a:lnTo>
                  <a:cubicBezTo>
                    <a:pt x="1235154" y="600432"/>
                    <a:pt x="1207012" y="628574"/>
                    <a:pt x="1172297" y="628574"/>
                  </a:cubicBezTo>
                  <a:lnTo>
                    <a:pt x="62857" y="628574"/>
                  </a:lnTo>
                  <a:cubicBezTo>
                    <a:pt x="28142" y="628574"/>
                    <a:pt x="0" y="600432"/>
                    <a:pt x="0" y="565717"/>
                  </a:cubicBezTo>
                  <a:lnTo>
                    <a:pt x="0" y="62857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890" tIns="41270" rIns="48890" bIns="4127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0" kern="1200" dirty="0" smtClean="0">
                  <a:solidFill>
                    <a:schemeClr val="tx1"/>
                  </a:solidFill>
                </a:rPr>
                <a:t>Determinación de precios</a:t>
              </a:r>
              <a:endParaRPr lang="es-SV" sz="1200" b="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Forma libre 11"/>
            <p:cNvSpPr/>
            <p:nvPr/>
          </p:nvSpPr>
          <p:spPr>
            <a:xfrm>
              <a:off x="7314944" y="2933481"/>
              <a:ext cx="1235154" cy="628574"/>
            </a:xfrm>
            <a:custGeom>
              <a:avLst/>
              <a:gdLst>
                <a:gd name="connsiteX0" fmla="*/ 0 w 1235154"/>
                <a:gd name="connsiteY0" fmla="*/ 62857 h 628574"/>
                <a:gd name="connsiteX1" fmla="*/ 62857 w 1235154"/>
                <a:gd name="connsiteY1" fmla="*/ 0 h 628574"/>
                <a:gd name="connsiteX2" fmla="*/ 1172297 w 1235154"/>
                <a:gd name="connsiteY2" fmla="*/ 0 h 628574"/>
                <a:gd name="connsiteX3" fmla="*/ 1235154 w 1235154"/>
                <a:gd name="connsiteY3" fmla="*/ 62857 h 628574"/>
                <a:gd name="connsiteX4" fmla="*/ 1235154 w 1235154"/>
                <a:gd name="connsiteY4" fmla="*/ 565717 h 628574"/>
                <a:gd name="connsiteX5" fmla="*/ 1172297 w 1235154"/>
                <a:gd name="connsiteY5" fmla="*/ 628574 h 628574"/>
                <a:gd name="connsiteX6" fmla="*/ 62857 w 1235154"/>
                <a:gd name="connsiteY6" fmla="*/ 628574 h 628574"/>
                <a:gd name="connsiteX7" fmla="*/ 0 w 1235154"/>
                <a:gd name="connsiteY7" fmla="*/ 565717 h 628574"/>
                <a:gd name="connsiteX8" fmla="*/ 0 w 1235154"/>
                <a:gd name="connsiteY8" fmla="*/ 62857 h 62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5154" h="628574">
                  <a:moveTo>
                    <a:pt x="0" y="62857"/>
                  </a:moveTo>
                  <a:cubicBezTo>
                    <a:pt x="0" y="28142"/>
                    <a:pt x="28142" y="0"/>
                    <a:pt x="62857" y="0"/>
                  </a:cubicBezTo>
                  <a:lnTo>
                    <a:pt x="1172297" y="0"/>
                  </a:lnTo>
                  <a:cubicBezTo>
                    <a:pt x="1207012" y="0"/>
                    <a:pt x="1235154" y="28142"/>
                    <a:pt x="1235154" y="62857"/>
                  </a:cubicBezTo>
                  <a:lnTo>
                    <a:pt x="1235154" y="565717"/>
                  </a:lnTo>
                  <a:cubicBezTo>
                    <a:pt x="1235154" y="600432"/>
                    <a:pt x="1207012" y="628574"/>
                    <a:pt x="1172297" y="628574"/>
                  </a:cubicBezTo>
                  <a:lnTo>
                    <a:pt x="62857" y="628574"/>
                  </a:lnTo>
                  <a:cubicBezTo>
                    <a:pt x="28142" y="628574"/>
                    <a:pt x="0" y="600432"/>
                    <a:pt x="0" y="565717"/>
                  </a:cubicBezTo>
                  <a:lnTo>
                    <a:pt x="0" y="62857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890" tIns="41270" rIns="48890" bIns="4127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0" kern="1200" dirty="0" smtClean="0">
                  <a:solidFill>
                    <a:schemeClr val="tx1"/>
                  </a:solidFill>
                </a:rPr>
                <a:t>Retenciones de ISR</a:t>
              </a:r>
              <a:endParaRPr lang="es-SV" sz="1200" b="0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Forma libre 12"/>
            <p:cNvSpPr/>
            <p:nvPr/>
          </p:nvSpPr>
          <p:spPr>
            <a:xfrm>
              <a:off x="7314944" y="3658759"/>
              <a:ext cx="1235154" cy="628574"/>
            </a:xfrm>
            <a:custGeom>
              <a:avLst/>
              <a:gdLst>
                <a:gd name="connsiteX0" fmla="*/ 0 w 1235154"/>
                <a:gd name="connsiteY0" fmla="*/ 62857 h 628574"/>
                <a:gd name="connsiteX1" fmla="*/ 62857 w 1235154"/>
                <a:gd name="connsiteY1" fmla="*/ 0 h 628574"/>
                <a:gd name="connsiteX2" fmla="*/ 1172297 w 1235154"/>
                <a:gd name="connsiteY2" fmla="*/ 0 h 628574"/>
                <a:gd name="connsiteX3" fmla="*/ 1235154 w 1235154"/>
                <a:gd name="connsiteY3" fmla="*/ 62857 h 628574"/>
                <a:gd name="connsiteX4" fmla="*/ 1235154 w 1235154"/>
                <a:gd name="connsiteY4" fmla="*/ 565717 h 628574"/>
                <a:gd name="connsiteX5" fmla="*/ 1172297 w 1235154"/>
                <a:gd name="connsiteY5" fmla="*/ 628574 h 628574"/>
                <a:gd name="connsiteX6" fmla="*/ 62857 w 1235154"/>
                <a:gd name="connsiteY6" fmla="*/ 628574 h 628574"/>
                <a:gd name="connsiteX7" fmla="*/ 0 w 1235154"/>
                <a:gd name="connsiteY7" fmla="*/ 565717 h 628574"/>
                <a:gd name="connsiteX8" fmla="*/ 0 w 1235154"/>
                <a:gd name="connsiteY8" fmla="*/ 62857 h 62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5154" h="628574">
                  <a:moveTo>
                    <a:pt x="0" y="62857"/>
                  </a:moveTo>
                  <a:cubicBezTo>
                    <a:pt x="0" y="28142"/>
                    <a:pt x="28142" y="0"/>
                    <a:pt x="62857" y="0"/>
                  </a:cubicBezTo>
                  <a:lnTo>
                    <a:pt x="1172297" y="0"/>
                  </a:lnTo>
                  <a:cubicBezTo>
                    <a:pt x="1207012" y="0"/>
                    <a:pt x="1235154" y="28142"/>
                    <a:pt x="1235154" y="62857"/>
                  </a:cubicBezTo>
                  <a:lnTo>
                    <a:pt x="1235154" y="565717"/>
                  </a:lnTo>
                  <a:cubicBezTo>
                    <a:pt x="1235154" y="600432"/>
                    <a:pt x="1207012" y="628574"/>
                    <a:pt x="1172297" y="628574"/>
                  </a:cubicBezTo>
                  <a:lnTo>
                    <a:pt x="62857" y="628574"/>
                  </a:lnTo>
                  <a:cubicBezTo>
                    <a:pt x="28142" y="628574"/>
                    <a:pt x="0" y="600432"/>
                    <a:pt x="0" y="565717"/>
                  </a:cubicBezTo>
                  <a:lnTo>
                    <a:pt x="0" y="62857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890" tIns="41270" rIns="48890" bIns="4127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0" kern="1200" dirty="0" smtClean="0">
                  <a:solidFill>
                    <a:schemeClr val="tx1"/>
                  </a:solidFill>
                </a:rPr>
                <a:t>No deducibilidad de Costos y Gastos</a:t>
              </a:r>
              <a:endParaRPr lang="es-SV" sz="1200" b="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2" name="Imagen 21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5853" y="3363870"/>
            <a:ext cx="1180086" cy="9163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/>
          <a:srcRect l="10350" t="11360" r="12544" b="9502"/>
          <a:stretch/>
        </p:blipFill>
        <p:spPr>
          <a:xfrm>
            <a:off x="594796" y="1147865"/>
            <a:ext cx="2449961" cy="3132306"/>
          </a:xfrm>
          <a:prstGeom prst="rect">
            <a:avLst/>
          </a:prstGeom>
          <a:ln>
            <a:solidFill>
              <a:srgbClr val="393839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Abrir llave 2"/>
          <p:cNvSpPr/>
          <p:nvPr/>
        </p:nvSpPr>
        <p:spPr>
          <a:xfrm>
            <a:off x="3316421" y="1216627"/>
            <a:ext cx="440574" cy="3317411"/>
          </a:xfrm>
          <a:prstGeom prst="leftBrace">
            <a:avLst/>
          </a:prstGeom>
          <a:ln>
            <a:solidFill>
              <a:srgbClr val="4F8BB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3083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315040"/>
            <a:ext cx="85370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FACULTAD PARA OBTENER INFORMACION, Y OBLIGACION DE INFORMAR  </a:t>
            </a:r>
          </a:p>
          <a:p>
            <a:pPr algn="ctr"/>
            <a:r>
              <a:rPr lang="es-SV" sz="1100" dirty="0">
                <a:solidFill>
                  <a:srgbClr val="002060"/>
                </a:solidFill>
              </a:rPr>
              <a:t>ES miembro 185ª del Foro Global sobre la transparencia y el intercambio de información con fines fiscales en 2011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841199" y="4473532"/>
            <a:ext cx="3328810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SV" sz="1200" b="1" dirty="0" smtClean="0"/>
              <a:t>Art</a:t>
            </a:r>
            <a:r>
              <a:rPr lang="es-SV" sz="1200" b="1" dirty="0"/>
              <a:t>. </a:t>
            </a:r>
            <a:r>
              <a:rPr lang="es-SV" sz="1200" b="1" dirty="0" smtClean="0"/>
              <a:t>120 </a:t>
            </a:r>
            <a:r>
              <a:rPr lang="es-SV" sz="1200" b="1" dirty="0"/>
              <a:t>inciso </a:t>
            </a:r>
            <a:r>
              <a:rPr lang="es-SV" sz="1200" b="1" dirty="0" smtClean="0"/>
              <a:t>7º y 8º CT</a:t>
            </a:r>
            <a:endParaRPr lang="es-SV" sz="1200" b="1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4936579" y="1561577"/>
            <a:ext cx="3119428" cy="1146480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_tradnl" sz="1100" dirty="0" smtClean="0">
              <a:solidFill>
                <a:schemeClr val="tx1"/>
              </a:solidFill>
            </a:endParaRPr>
          </a:p>
          <a:p>
            <a:endParaRPr lang="es-ES_tradnl" sz="1100" dirty="0">
              <a:solidFill>
                <a:schemeClr val="tx1"/>
              </a:solidFill>
            </a:endParaRPr>
          </a:p>
          <a:p>
            <a:r>
              <a:rPr lang="es-ES_tradnl" sz="1200" dirty="0" smtClean="0">
                <a:solidFill>
                  <a:schemeClr val="tx1"/>
                </a:solidFill>
              </a:rPr>
              <a:t>La </a:t>
            </a:r>
            <a:r>
              <a:rPr lang="es-ES_tradnl" sz="1200" dirty="0">
                <a:solidFill>
                  <a:schemeClr val="tx1"/>
                </a:solidFill>
              </a:rPr>
              <a:t>AT podrá intercambiar información de </a:t>
            </a:r>
            <a:r>
              <a:rPr lang="es-ES_tradnl" sz="1200" dirty="0" smtClean="0">
                <a:solidFill>
                  <a:schemeClr val="tx1"/>
                </a:solidFill>
              </a:rPr>
              <a:t>carácter </a:t>
            </a:r>
            <a:r>
              <a:rPr lang="es-ES_tradnl" sz="1200" dirty="0">
                <a:solidFill>
                  <a:schemeClr val="tx1"/>
                </a:solidFill>
              </a:rPr>
              <a:t>fiscal con AT de jurisdicciones </a:t>
            </a:r>
            <a:r>
              <a:rPr lang="es-ES_tradnl" sz="1200" dirty="0" smtClean="0">
                <a:solidFill>
                  <a:schemeClr val="tx1"/>
                </a:solidFill>
              </a:rPr>
              <a:t>extranjeras</a:t>
            </a:r>
          </a:p>
          <a:p>
            <a:pPr algn="ctr"/>
            <a:endParaRPr lang="es-ES_tradnl" sz="1200" dirty="0">
              <a:solidFill>
                <a:schemeClr val="tx1"/>
              </a:solidFill>
            </a:endParaRPr>
          </a:p>
          <a:p>
            <a:r>
              <a:rPr lang="es-ES_tradnl" sz="1200" dirty="0" smtClean="0">
                <a:solidFill>
                  <a:schemeClr val="tx1"/>
                </a:solidFill>
              </a:rPr>
              <a:t>Podrá </a:t>
            </a:r>
            <a:r>
              <a:rPr lang="es-ES_tradnl" sz="1200" dirty="0">
                <a:solidFill>
                  <a:schemeClr val="tx1"/>
                </a:solidFill>
              </a:rPr>
              <a:t>suscribir </a:t>
            </a:r>
            <a:r>
              <a:rPr lang="es-ES_tradnl" sz="1200" dirty="0" smtClean="0">
                <a:solidFill>
                  <a:schemeClr val="tx1"/>
                </a:solidFill>
              </a:rPr>
              <a:t> directamente acuerdos de intercambio de información</a:t>
            </a:r>
          </a:p>
          <a:p>
            <a:endParaRPr lang="es-ES_tradnl" sz="1100" dirty="0" smtClean="0">
              <a:solidFill>
                <a:schemeClr val="tx1"/>
              </a:solidFill>
            </a:endParaRPr>
          </a:p>
          <a:p>
            <a:endParaRPr lang="es-ES_tradnl" sz="1100" dirty="0">
              <a:solidFill>
                <a:schemeClr val="tx1"/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4936579" y="2832313"/>
            <a:ext cx="3119428" cy="1146480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Esta disposición constituye un régimen especial, que se aplicará con preferencia a cualesquiera leyes o reglamentos, a menos que expresamente se haga extensiva la reserva a la AT.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59" y="1491794"/>
            <a:ext cx="442090" cy="4420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49" y="2214209"/>
            <a:ext cx="442090" cy="4420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36" y="1068017"/>
            <a:ext cx="2832858" cy="3405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42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733" y="2983452"/>
            <a:ext cx="1861916" cy="18870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695" y="2977306"/>
            <a:ext cx="1937907" cy="1007712"/>
          </a:xfrm>
          <a:prstGeom prst="rect">
            <a:avLst/>
          </a:prstGeom>
        </p:spPr>
      </p:pic>
      <p:sp>
        <p:nvSpPr>
          <p:cNvPr id="14" name="CuadroTexto 10"/>
          <p:cNvSpPr txBox="1"/>
          <p:nvPr/>
        </p:nvSpPr>
        <p:spPr>
          <a:xfrm>
            <a:off x="301159" y="221212"/>
            <a:ext cx="8537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ANTECEDENTES DE INTERCAMBIOS DE INFORMACION</a:t>
            </a:r>
          </a:p>
          <a:p>
            <a:pPr algn="ctr"/>
            <a:r>
              <a:rPr lang="es-SV" sz="1500" b="1" dirty="0">
                <a:solidFill>
                  <a:srgbClr val="002060"/>
                </a:solidFill>
              </a:rPr>
              <a:t>CONVENIOS EL SALVADOR – SICA (2006)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3763215" y="3214723"/>
            <a:ext cx="1629617" cy="144655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b="1" dirty="0"/>
              <a:t>Art. 8 </a:t>
            </a:r>
          </a:p>
          <a:p>
            <a:r>
              <a:rPr lang="es-ES" dirty="0"/>
              <a:t>Obtener y brindar Información de operaciones, comerciales, financieras, industriales, propiedad intelectual.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3568090" y="1313252"/>
            <a:ext cx="2129567" cy="1694307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Convenio de asistencia mutua y cooperación técnica entre las administraciones tributarias y aduaneras de C.A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6194494" y="1292542"/>
            <a:ext cx="2129567" cy="1694307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Convenio de compatibilización de los tributos internos aplicables al comercio entre los </a:t>
            </a:r>
            <a:r>
              <a:rPr lang="es-ES_tradnl" sz="1200" dirty="0" smtClean="0">
                <a:solidFill>
                  <a:schemeClr val="tx1"/>
                </a:solidFill>
              </a:rPr>
              <a:t>Estados </a:t>
            </a:r>
            <a:r>
              <a:rPr lang="es-ES_tradnl" sz="1200" dirty="0">
                <a:solidFill>
                  <a:schemeClr val="tx1"/>
                </a:solidFill>
              </a:rPr>
              <a:t>parte de la </a:t>
            </a:r>
            <a:r>
              <a:rPr lang="es-ES_tradnl" sz="1200" dirty="0" smtClean="0">
                <a:solidFill>
                  <a:schemeClr val="tx1"/>
                </a:solidFill>
              </a:rPr>
              <a:t>Unión Aduanera Centroamericana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941917" y="3182729"/>
            <a:ext cx="263471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b="1" dirty="0"/>
              <a:t>Art. 25 numeral 4)</a:t>
            </a:r>
          </a:p>
          <a:p>
            <a:r>
              <a:rPr lang="es-ES" dirty="0"/>
              <a:t>Intercambiar </a:t>
            </a:r>
            <a:r>
              <a:rPr lang="es-ES" dirty="0" smtClean="0"/>
              <a:t>información para actividades de control, inspección o fiscalización</a:t>
            </a:r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661" y="1978429"/>
            <a:ext cx="3144011" cy="2049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96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4" name="Rectángulo redondeado 23"/>
          <p:cNvSpPr/>
          <p:nvPr/>
        </p:nvSpPr>
        <p:spPr>
          <a:xfrm>
            <a:off x="5167983" y="1529975"/>
            <a:ext cx="3001396" cy="2344498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La opinión efectuada sobre </a:t>
            </a:r>
            <a:r>
              <a:rPr lang="es-ES_tradnl" sz="1200" dirty="0" smtClean="0">
                <a:solidFill>
                  <a:schemeClr val="tx1"/>
                </a:solidFill>
              </a:rPr>
              <a:t>ES, </a:t>
            </a:r>
            <a:r>
              <a:rPr lang="es-ES_tradnl" sz="1200" dirty="0">
                <a:solidFill>
                  <a:schemeClr val="tx1"/>
                </a:solidFill>
              </a:rPr>
              <a:t>destaca que la </a:t>
            </a:r>
            <a:r>
              <a:rPr lang="es-ES_tradnl" sz="1200" dirty="0" smtClean="0">
                <a:solidFill>
                  <a:schemeClr val="tx1"/>
                </a:solidFill>
              </a:rPr>
              <a:t>AT, </a:t>
            </a:r>
            <a:r>
              <a:rPr lang="es-ES_tradnl" sz="1200" dirty="0">
                <a:solidFill>
                  <a:schemeClr val="tx1"/>
                </a:solidFill>
              </a:rPr>
              <a:t>cuenta con facultades suficientes para acceder a la información y para el intercambio de la misma, resguardando los derechos y garantías que esto </a:t>
            </a:r>
            <a:r>
              <a:rPr lang="es-ES_tradnl" sz="1200" dirty="0" smtClean="0">
                <a:solidFill>
                  <a:schemeClr val="tx1"/>
                </a:solidFill>
              </a:rPr>
              <a:t>implica.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2" name="CuadroTexto 10"/>
          <p:cNvSpPr txBox="1"/>
          <p:nvPr/>
        </p:nvSpPr>
        <p:spPr>
          <a:xfrm>
            <a:off x="5218112" y="214625"/>
            <a:ext cx="2901137" cy="565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dirty="0" smtClean="0">
                <a:solidFill>
                  <a:srgbClr val="002060"/>
                </a:solidFill>
              </a:rPr>
              <a:t>CONVENIOS EL SALVADOR CON OCDE. FEBRERO 2015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66823" y="128219"/>
            <a:ext cx="3676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 smtClean="0">
                <a:solidFill>
                  <a:srgbClr val="002060"/>
                </a:solidFill>
              </a:rPr>
              <a:t>FACULTAD PARA OBTENER INFORMACION, Y OBLIGACION</a:t>
            </a:r>
          </a:p>
          <a:p>
            <a:pPr algn="ctr"/>
            <a:r>
              <a:rPr lang="es-SV" dirty="0" smtClean="0">
                <a:solidFill>
                  <a:srgbClr val="002060"/>
                </a:solidFill>
              </a:rPr>
              <a:t>DE INFORMAR</a:t>
            </a:r>
            <a:endParaRPr lang="es-SV" b="1" dirty="0" smtClean="0">
              <a:solidFill>
                <a:srgbClr val="002060"/>
              </a:solidFill>
              <a:latin typeface="Calibri Light"/>
              <a:cs typeface="Calibri Light"/>
            </a:endParaRPr>
          </a:p>
        </p:txBody>
      </p:sp>
      <p:cxnSp>
        <p:nvCxnSpPr>
          <p:cNvPr id="15" name="13 Conector recto"/>
          <p:cNvCxnSpPr/>
          <p:nvPr/>
        </p:nvCxnSpPr>
        <p:spPr>
          <a:xfrm>
            <a:off x="4572000" y="96363"/>
            <a:ext cx="0" cy="7705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474" y="1167984"/>
            <a:ext cx="2355494" cy="3407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uadroTexto 17"/>
          <p:cNvSpPr txBox="1"/>
          <p:nvPr/>
        </p:nvSpPr>
        <p:spPr>
          <a:xfrm>
            <a:off x="2646778" y="3473258"/>
            <a:ext cx="1273084" cy="1277273"/>
          </a:xfrm>
          <a:prstGeom prst="rect">
            <a:avLst/>
          </a:prstGeom>
          <a:solidFill>
            <a:srgbClr val="F5E177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SV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 aprobó la Fase I sobre Transparencia e Intercambio de Información para efectos fiscales</a:t>
            </a:r>
            <a:r>
              <a:rPr lang="es-SV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s-SV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12" y="1924762"/>
            <a:ext cx="442090" cy="44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12" name="CuadroTexto 10"/>
          <p:cNvSpPr txBox="1"/>
          <p:nvPr/>
        </p:nvSpPr>
        <p:spPr>
          <a:xfrm>
            <a:off x="5218112" y="269111"/>
            <a:ext cx="2901137" cy="565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1500" dirty="0" smtClean="0">
                <a:solidFill>
                  <a:srgbClr val="002060"/>
                </a:solidFill>
              </a:rPr>
              <a:t>CONVENIOS EL SALVADOR CON OCDE. JUNIO 2015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66823" y="128219"/>
            <a:ext cx="36766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dirty="0">
                <a:solidFill>
                  <a:srgbClr val="002060"/>
                </a:solidFill>
              </a:rPr>
              <a:t>FACULTAD PARA OBTENER INFORMACION, </a:t>
            </a:r>
            <a:r>
              <a:rPr lang="es-SV" sz="1500" dirty="0" smtClean="0">
                <a:solidFill>
                  <a:srgbClr val="002060"/>
                </a:solidFill>
              </a:rPr>
              <a:t>Y OBLIGACION</a:t>
            </a:r>
          </a:p>
          <a:p>
            <a:pPr algn="ctr"/>
            <a:r>
              <a:rPr lang="es-SV" sz="1500" dirty="0" smtClean="0">
                <a:solidFill>
                  <a:srgbClr val="002060"/>
                </a:solidFill>
              </a:rPr>
              <a:t>DE </a:t>
            </a:r>
            <a:r>
              <a:rPr lang="es-SV" sz="1500" dirty="0">
                <a:solidFill>
                  <a:srgbClr val="002060"/>
                </a:solidFill>
              </a:rPr>
              <a:t>INFORMAR</a:t>
            </a:r>
          </a:p>
        </p:txBody>
      </p:sp>
      <p:cxnSp>
        <p:nvCxnSpPr>
          <p:cNvPr id="15" name="13 Conector recto"/>
          <p:cNvCxnSpPr/>
          <p:nvPr/>
        </p:nvCxnSpPr>
        <p:spPr>
          <a:xfrm>
            <a:off x="4572000" y="96363"/>
            <a:ext cx="0" cy="7705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821" y="1429005"/>
            <a:ext cx="2123406" cy="2603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>
            <a:off x="832892" y="4195863"/>
            <a:ext cx="3169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De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izq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- derecha) Francisco Galindo, Embajador de ES en Francia; William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Danvers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Srio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Gral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Adjunto de la OCDE. De pie, Carlos Cáceres, Ministro de Hacienda de ES; y Ángel Gurria, </a:t>
            </a:r>
            <a:r>
              <a:rPr lang="es-SV" sz="9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Srio</a:t>
            </a:r>
            <a:r>
              <a:rPr lang="es-SV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Gral. de la OCDE.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4779120" y="1747704"/>
            <a:ext cx="3738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SV" sz="1100" b="1" dirty="0" smtClean="0">
                <a:solidFill>
                  <a:srgbClr val="6F3211"/>
                </a:solidFill>
              </a:rPr>
              <a:t>Implica limitaciones al secreto bancario, y obligación de intercambiar de información tributaria.</a:t>
            </a:r>
            <a:endParaRPr lang="es-SV" sz="1100" b="1" dirty="0">
              <a:solidFill>
                <a:srgbClr val="6F3211"/>
              </a:solidFill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79121" y="1238236"/>
            <a:ext cx="37387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1100" b="1" dirty="0"/>
              <a:t>Convenio Multilateral sobre Asistencia Administrativa Mutua en Materia Fiscal</a:t>
            </a:r>
            <a:endParaRPr lang="es-SV" sz="1100" dirty="0"/>
          </a:p>
        </p:txBody>
      </p:sp>
      <p:sp>
        <p:nvSpPr>
          <p:cNvPr id="50" name="Rectángulo redondeado 49"/>
          <p:cNvSpPr/>
          <p:nvPr/>
        </p:nvSpPr>
        <p:spPr>
          <a:xfrm>
            <a:off x="4928841" y="2257172"/>
            <a:ext cx="1810546" cy="939323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60000"/>
            <a:r>
              <a:rPr lang="es-SV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Intercambio de información  </a:t>
            </a:r>
            <a:r>
              <a:rPr lang="es-SV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automática</a:t>
            </a:r>
            <a:endParaRPr lang="es-SV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Rectángulo redondeado 50"/>
          <p:cNvSpPr/>
          <p:nvPr/>
        </p:nvSpPr>
        <p:spPr>
          <a:xfrm>
            <a:off x="6854012" y="2257172"/>
            <a:ext cx="1697108" cy="939323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60000"/>
            <a:r>
              <a:rPr lang="es-SV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No es necesario suscribir Convenios bilaterales</a:t>
            </a:r>
          </a:p>
        </p:txBody>
      </p:sp>
      <p:sp>
        <p:nvSpPr>
          <p:cNvPr id="52" name="Rectángulo redondeado 51"/>
          <p:cNvSpPr/>
          <p:nvPr/>
        </p:nvSpPr>
        <p:spPr>
          <a:xfrm>
            <a:off x="4928840" y="3277775"/>
            <a:ext cx="1793480" cy="1071201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60000"/>
            <a:r>
              <a:rPr lang="es-SV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Inspecciones tributarias simultáneas en diferentes jurisdicciones</a:t>
            </a:r>
          </a:p>
        </p:txBody>
      </p:sp>
      <p:sp>
        <p:nvSpPr>
          <p:cNvPr id="53" name="Rectángulo redondeado 52"/>
          <p:cNvSpPr/>
          <p:nvPr/>
        </p:nvSpPr>
        <p:spPr>
          <a:xfrm>
            <a:off x="6836945" y="3281285"/>
            <a:ext cx="1794099" cy="1067691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60000"/>
            <a:r>
              <a:rPr lang="es-SV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Asistencia en el cobro de las deudas tributarias</a:t>
            </a:r>
          </a:p>
        </p:txBody>
      </p:sp>
    </p:spTree>
    <p:extLst>
      <p:ext uri="{BB962C8B-B14F-4D97-AF65-F5344CB8AC3E}">
        <p14:creationId xmlns:p14="http://schemas.microsoft.com/office/powerpoint/2010/main" val="127741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12" name="CuadroTexto 10"/>
          <p:cNvSpPr txBox="1"/>
          <p:nvPr/>
        </p:nvSpPr>
        <p:spPr>
          <a:xfrm>
            <a:off x="5218112" y="210030"/>
            <a:ext cx="2901137" cy="5658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dirty="0">
                <a:solidFill>
                  <a:srgbClr val="002060"/>
                </a:solidFill>
              </a:rPr>
              <a:t>LEY DE IMPUESTO A LAS OPERACIONES FINANCIERAS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70267" y="245089"/>
            <a:ext cx="3676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solidFill>
                  <a:srgbClr val="002060"/>
                </a:solidFill>
              </a:rPr>
              <a:t>RETENCIÓN </a:t>
            </a:r>
            <a:r>
              <a:rPr lang="es-SV" dirty="0" smtClean="0">
                <a:solidFill>
                  <a:srgbClr val="002060"/>
                </a:solidFill>
              </a:rPr>
              <a:t>INVERSIONISTAS EXTRANJEROS</a:t>
            </a:r>
            <a:endParaRPr lang="es-SV" dirty="0">
              <a:solidFill>
                <a:srgbClr val="002060"/>
              </a:solidFill>
            </a:endParaRPr>
          </a:p>
        </p:txBody>
      </p:sp>
      <p:cxnSp>
        <p:nvCxnSpPr>
          <p:cNvPr id="15" name="13 Conector recto"/>
          <p:cNvCxnSpPr/>
          <p:nvPr/>
        </p:nvCxnSpPr>
        <p:spPr>
          <a:xfrm>
            <a:off x="3944001" y="79971"/>
            <a:ext cx="0" cy="77052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423959" y="3859038"/>
            <a:ext cx="3169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Art. 158 inciso 4º CT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272" t="24827" r="20691" b="32219"/>
          <a:stretch/>
        </p:blipFill>
        <p:spPr>
          <a:xfrm>
            <a:off x="947547" y="1173952"/>
            <a:ext cx="2134669" cy="837909"/>
          </a:xfrm>
          <a:prstGeom prst="rect">
            <a:avLst/>
          </a:prstGeom>
        </p:spPr>
      </p:pic>
      <p:sp>
        <p:nvSpPr>
          <p:cNvPr id="20" name="Rectángulo redondeado 19"/>
          <p:cNvSpPr/>
          <p:nvPr/>
        </p:nvSpPr>
        <p:spPr>
          <a:xfrm>
            <a:off x="987379" y="2305571"/>
            <a:ext cx="2042427" cy="1375691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SV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↓ del 20 al 3% de la retención de ISR para inversionistas extranjeros en la BV o Fondos de Inversión.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3869476" y="1037063"/>
            <a:ext cx="5085204" cy="3411288"/>
            <a:chOff x="4382680" y="1413001"/>
            <a:chExt cx="4572000" cy="2865692"/>
          </a:xfrm>
        </p:grpSpPr>
        <p:sp>
          <p:nvSpPr>
            <p:cNvPr id="4" name="Rectángulo 3"/>
            <p:cNvSpPr/>
            <p:nvPr/>
          </p:nvSpPr>
          <p:spPr>
            <a:xfrm>
              <a:off x="4382680" y="1413001"/>
              <a:ext cx="4572000" cy="2865692"/>
            </a:xfrm>
            <a:prstGeom prst="rect">
              <a:avLst/>
            </a:prstGeom>
            <a:noFill/>
          </p:spPr>
        </p:sp>
        <p:sp>
          <p:nvSpPr>
            <p:cNvPr id="5" name="Forma libre 4"/>
            <p:cNvSpPr/>
            <p:nvPr/>
          </p:nvSpPr>
          <p:spPr>
            <a:xfrm>
              <a:off x="4382680" y="1413001"/>
              <a:ext cx="2201167" cy="2865692"/>
            </a:xfrm>
            <a:custGeom>
              <a:avLst/>
              <a:gdLst>
                <a:gd name="connsiteX0" fmla="*/ 0 w 2201167"/>
                <a:gd name="connsiteY0" fmla="*/ 220117 h 2865692"/>
                <a:gd name="connsiteX1" fmla="*/ 220117 w 2201167"/>
                <a:gd name="connsiteY1" fmla="*/ 0 h 2865692"/>
                <a:gd name="connsiteX2" fmla="*/ 1981050 w 2201167"/>
                <a:gd name="connsiteY2" fmla="*/ 0 h 2865692"/>
                <a:gd name="connsiteX3" fmla="*/ 2201167 w 2201167"/>
                <a:gd name="connsiteY3" fmla="*/ 220117 h 2865692"/>
                <a:gd name="connsiteX4" fmla="*/ 2201167 w 2201167"/>
                <a:gd name="connsiteY4" fmla="*/ 2645575 h 2865692"/>
                <a:gd name="connsiteX5" fmla="*/ 1981050 w 2201167"/>
                <a:gd name="connsiteY5" fmla="*/ 2865692 h 2865692"/>
                <a:gd name="connsiteX6" fmla="*/ 220117 w 2201167"/>
                <a:gd name="connsiteY6" fmla="*/ 2865692 h 2865692"/>
                <a:gd name="connsiteX7" fmla="*/ 0 w 2201167"/>
                <a:gd name="connsiteY7" fmla="*/ 2645575 h 2865692"/>
                <a:gd name="connsiteX8" fmla="*/ 0 w 2201167"/>
                <a:gd name="connsiteY8" fmla="*/ 220117 h 286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1167" h="2865692">
                  <a:moveTo>
                    <a:pt x="0" y="220117"/>
                  </a:moveTo>
                  <a:cubicBezTo>
                    <a:pt x="0" y="98550"/>
                    <a:pt x="98550" y="0"/>
                    <a:pt x="220117" y="0"/>
                  </a:cubicBezTo>
                  <a:lnTo>
                    <a:pt x="1981050" y="0"/>
                  </a:lnTo>
                  <a:cubicBezTo>
                    <a:pt x="2102617" y="0"/>
                    <a:pt x="2201167" y="98550"/>
                    <a:pt x="2201167" y="220117"/>
                  </a:cubicBezTo>
                  <a:lnTo>
                    <a:pt x="2201167" y="2645575"/>
                  </a:lnTo>
                  <a:cubicBezTo>
                    <a:pt x="2201167" y="2767142"/>
                    <a:pt x="2102617" y="2865692"/>
                    <a:pt x="1981050" y="2865692"/>
                  </a:cubicBezTo>
                  <a:lnTo>
                    <a:pt x="220117" y="2865692"/>
                  </a:lnTo>
                  <a:cubicBezTo>
                    <a:pt x="98550" y="2865692"/>
                    <a:pt x="0" y="2767142"/>
                    <a:pt x="0" y="2645575"/>
                  </a:cubicBezTo>
                  <a:lnTo>
                    <a:pt x="0" y="220117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2059325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es-SV" sz="1400" b="1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Forma libre 5"/>
            <p:cNvSpPr/>
            <p:nvPr/>
          </p:nvSpPr>
          <p:spPr>
            <a:xfrm>
              <a:off x="4573713" y="1944830"/>
              <a:ext cx="1911969" cy="736503"/>
            </a:xfrm>
            <a:custGeom>
              <a:avLst/>
              <a:gdLst>
                <a:gd name="connsiteX0" fmla="*/ 0 w 1911969"/>
                <a:gd name="connsiteY0" fmla="*/ 60846 h 608455"/>
                <a:gd name="connsiteX1" fmla="*/ 60846 w 1911969"/>
                <a:gd name="connsiteY1" fmla="*/ 0 h 608455"/>
                <a:gd name="connsiteX2" fmla="*/ 1851124 w 1911969"/>
                <a:gd name="connsiteY2" fmla="*/ 0 h 608455"/>
                <a:gd name="connsiteX3" fmla="*/ 1911970 w 1911969"/>
                <a:gd name="connsiteY3" fmla="*/ 60846 h 608455"/>
                <a:gd name="connsiteX4" fmla="*/ 1911969 w 1911969"/>
                <a:gd name="connsiteY4" fmla="*/ 547610 h 608455"/>
                <a:gd name="connsiteX5" fmla="*/ 1851123 w 1911969"/>
                <a:gd name="connsiteY5" fmla="*/ 608456 h 608455"/>
                <a:gd name="connsiteX6" fmla="*/ 60846 w 1911969"/>
                <a:gd name="connsiteY6" fmla="*/ 608455 h 608455"/>
                <a:gd name="connsiteX7" fmla="*/ 0 w 1911969"/>
                <a:gd name="connsiteY7" fmla="*/ 547609 h 608455"/>
                <a:gd name="connsiteX8" fmla="*/ 0 w 1911969"/>
                <a:gd name="connsiteY8" fmla="*/ 60846 h 60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969" h="608455">
                  <a:moveTo>
                    <a:pt x="0" y="60846"/>
                  </a:moveTo>
                  <a:cubicBezTo>
                    <a:pt x="0" y="27242"/>
                    <a:pt x="27242" y="0"/>
                    <a:pt x="60846" y="0"/>
                  </a:cubicBezTo>
                  <a:lnTo>
                    <a:pt x="1851124" y="0"/>
                  </a:lnTo>
                  <a:cubicBezTo>
                    <a:pt x="1884728" y="0"/>
                    <a:pt x="1911970" y="27242"/>
                    <a:pt x="1911970" y="60846"/>
                  </a:cubicBezTo>
                  <a:cubicBezTo>
                    <a:pt x="1911970" y="223101"/>
                    <a:pt x="1911969" y="385355"/>
                    <a:pt x="1911969" y="547610"/>
                  </a:cubicBezTo>
                  <a:cubicBezTo>
                    <a:pt x="1911969" y="581214"/>
                    <a:pt x="1884727" y="608456"/>
                    <a:pt x="1851123" y="608456"/>
                  </a:cubicBezTo>
                  <a:lnTo>
                    <a:pt x="60846" y="608455"/>
                  </a:lnTo>
                  <a:cubicBezTo>
                    <a:pt x="27242" y="608455"/>
                    <a:pt x="0" y="581213"/>
                    <a:pt x="0" y="547609"/>
                  </a:cubicBezTo>
                  <a:lnTo>
                    <a:pt x="0" y="60846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61" tIns="38776" rIns="45761" bIns="38776" numCol="1" spcCol="1270" anchor="ctr" anchorCtr="0">
              <a:noAutofit/>
            </a:bodyPr>
            <a:lstStyle/>
            <a:p>
              <a:pPr lvl="0" algn="ctr" defTabSz="360000">
                <a:spcBef>
                  <a:spcPct val="0"/>
                </a:spcBef>
              </a:pPr>
              <a:r>
                <a:rPr lang="es-SV" kern="1200" dirty="0" smtClean="0">
                  <a:solidFill>
                    <a:schemeClr val="tx1"/>
                  </a:solidFill>
                </a:rPr>
                <a:t>Pagos por transferencias electrónicas al exterior</a:t>
              </a:r>
              <a:endParaRPr lang="es-SV" kern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Forma libre 6"/>
            <p:cNvSpPr/>
            <p:nvPr/>
          </p:nvSpPr>
          <p:spPr>
            <a:xfrm>
              <a:off x="4562355" y="2776099"/>
              <a:ext cx="1923327" cy="798250"/>
            </a:xfrm>
            <a:custGeom>
              <a:avLst/>
              <a:gdLst>
                <a:gd name="connsiteX0" fmla="*/ 0 w 1923327"/>
                <a:gd name="connsiteY0" fmla="*/ 44783 h 447828"/>
                <a:gd name="connsiteX1" fmla="*/ 44783 w 1923327"/>
                <a:gd name="connsiteY1" fmla="*/ 0 h 447828"/>
                <a:gd name="connsiteX2" fmla="*/ 1878544 w 1923327"/>
                <a:gd name="connsiteY2" fmla="*/ 0 h 447828"/>
                <a:gd name="connsiteX3" fmla="*/ 1923327 w 1923327"/>
                <a:gd name="connsiteY3" fmla="*/ 44783 h 447828"/>
                <a:gd name="connsiteX4" fmla="*/ 1923327 w 1923327"/>
                <a:gd name="connsiteY4" fmla="*/ 403045 h 447828"/>
                <a:gd name="connsiteX5" fmla="*/ 1878544 w 1923327"/>
                <a:gd name="connsiteY5" fmla="*/ 447828 h 447828"/>
                <a:gd name="connsiteX6" fmla="*/ 44783 w 1923327"/>
                <a:gd name="connsiteY6" fmla="*/ 447828 h 447828"/>
                <a:gd name="connsiteX7" fmla="*/ 0 w 1923327"/>
                <a:gd name="connsiteY7" fmla="*/ 403045 h 447828"/>
                <a:gd name="connsiteX8" fmla="*/ 0 w 1923327"/>
                <a:gd name="connsiteY8" fmla="*/ 44783 h 44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3327" h="447828">
                  <a:moveTo>
                    <a:pt x="0" y="44783"/>
                  </a:moveTo>
                  <a:cubicBezTo>
                    <a:pt x="0" y="20050"/>
                    <a:pt x="20050" y="0"/>
                    <a:pt x="44783" y="0"/>
                  </a:cubicBezTo>
                  <a:lnTo>
                    <a:pt x="1878544" y="0"/>
                  </a:lnTo>
                  <a:cubicBezTo>
                    <a:pt x="1903277" y="0"/>
                    <a:pt x="1923327" y="20050"/>
                    <a:pt x="1923327" y="44783"/>
                  </a:cubicBezTo>
                  <a:lnTo>
                    <a:pt x="1923327" y="403045"/>
                  </a:lnTo>
                  <a:cubicBezTo>
                    <a:pt x="1923327" y="427778"/>
                    <a:pt x="1903277" y="447828"/>
                    <a:pt x="1878544" y="447828"/>
                  </a:cubicBezTo>
                  <a:lnTo>
                    <a:pt x="44783" y="447828"/>
                  </a:lnTo>
                  <a:cubicBezTo>
                    <a:pt x="20050" y="447828"/>
                    <a:pt x="0" y="427778"/>
                    <a:pt x="0" y="403045"/>
                  </a:cubicBezTo>
                  <a:lnTo>
                    <a:pt x="0" y="44783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1659756"/>
                <a:satOff val="-1365"/>
                <a:lumOff val="1519"/>
                <a:alphaOff val="0"/>
              </a:schemeClr>
            </a:fillRef>
            <a:effectRef idx="0">
              <a:schemeClr val="accent3">
                <a:hueOff val="1659756"/>
                <a:satOff val="-1365"/>
                <a:lumOff val="15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056" tIns="34071" rIns="41056" bIns="34071" numCol="1" spcCol="1270" anchor="ctr" anchorCtr="0">
              <a:noAutofit/>
            </a:bodyPr>
            <a:lstStyle/>
            <a:p>
              <a:pPr lvl="0" algn="ctr" defTabSz="360000">
                <a:spcBef>
                  <a:spcPct val="0"/>
                </a:spcBef>
              </a:pPr>
              <a:r>
                <a:rPr lang="es-MX" kern="1200" dirty="0" smtClean="0">
                  <a:solidFill>
                    <a:srgbClr val="002060"/>
                  </a:solidFill>
                </a:rPr>
                <a:t>Transferencias por medios tecnológicos al exterior a favor </a:t>
              </a:r>
              <a:r>
                <a:rPr lang="es-MX" kern="1200" dirty="0" smtClean="0">
                  <a:solidFill>
                    <a:schemeClr val="tx1"/>
                  </a:solidFill>
                </a:rPr>
                <a:t>de 3ros</a:t>
              </a:r>
              <a:endParaRPr lang="es-SV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Forma libre 8"/>
            <p:cNvSpPr/>
            <p:nvPr/>
          </p:nvSpPr>
          <p:spPr>
            <a:xfrm>
              <a:off x="6751223" y="1413001"/>
              <a:ext cx="2201167" cy="2865692"/>
            </a:xfrm>
            <a:custGeom>
              <a:avLst/>
              <a:gdLst>
                <a:gd name="connsiteX0" fmla="*/ 0 w 2201167"/>
                <a:gd name="connsiteY0" fmla="*/ 220117 h 2865692"/>
                <a:gd name="connsiteX1" fmla="*/ 220117 w 2201167"/>
                <a:gd name="connsiteY1" fmla="*/ 0 h 2865692"/>
                <a:gd name="connsiteX2" fmla="*/ 1981050 w 2201167"/>
                <a:gd name="connsiteY2" fmla="*/ 0 h 2865692"/>
                <a:gd name="connsiteX3" fmla="*/ 2201167 w 2201167"/>
                <a:gd name="connsiteY3" fmla="*/ 220117 h 2865692"/>
                <a:gd name="connsiteX4" fmla="*/ 2201167 w 2201167"/>
                <a:gd name="connsiteY4" fmla="*/ 2645575 h 2865692"/>
                <a:gd name="connsiteX5" fmla="*/ 1981050 w 2201167"/>
                <a:gd name="connsiteY5" fmla="*/ 2865692 h 2865692"/>
                <a:gd name="connsiteX6" fmla="*/ 220117 w 2201167"/>
                <a:gd name="connsiteY6" fmla="*/ 2865692 h 2865692"/>
                <a:gd name="connsiteX7" fmla="*/ 0 w 2201167"/>
                <a:gd name="connsiteY7" fmla="*/ 2645575 h 2865692"/>
                <a:gd name="connsiteX8" fmla="*/ 0 w 2201167"/>
                <a:gd name="connsiteY8" fmla="*/ 220117 h 286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1167" h="2865692">
                  <a:moveTo>
                    <a:pt x="0" y="220117"/>
                  </a:moveTo>
                  <a:cubicBezTo>
                    <a:pt x="0" y="98550"/>
                    <a:pt x="98550" y="0"/>
                    <a:pt x="220117" y="0"/>
                  </a:cubicBezTo>
                  <a:lnTo>
                    <a:pt x="1981050" y="0"/>
                  </a:lnTo>
                  <a:cubicBezTo>
                    <a:pt x="2102617" y="0"/>
                    <a:pt x="2201167" y="98550"/>
                    <a:pt x="2201167" y="220117"/>
                  </a:cubicBezTo>
                  <a:lnTo>
                    <a:pt x="2201167" y="2645575"/>
                  </a:lnTo>
                  <a:cubicBezTo>
                    <a:pt x="2201167" y="2767142"/>
                    <a:pt x="2102617" y="2865692"/>
                    <a:pt x="1981050" y="2865692"/>
                  </a:cubicBezTo>
                  <a:lnTo>
                    <a:pt x="220117" y="2865692"/>
                  </a:lnTo>
                  <a:cubicBezTo>
                    <a:pt x="98550" y="2865692"/>
                    <a:pt x="0" y="2767142"/>
                    <a:pt x="0" y="2645575"/>
                  </a:cubicBezTo>
                  <a:lnTo>
                    <a:pt x="0" y="220117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2059325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es-SV" sz="1400" b="1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orma libre 9"/>
            <p:cNvSpPr/>
            <p:nvPr/>
          </p:nvSpPr>
          <p:spPr>
            <a:xfrm>
              <a:off x="6861576" y="2787274"/>
              <a:ext cx="1980461" cy="739639"/>
            </a:xfrm>
            <a:custGeom>
              <a:avLst/>
              <a:gdLst>
                <a:gd name="connsiteX0" fmla="*/ 0 w 1494416"/>
                <a:gd name="connsiteY0" fmla="*/ 81770 h 817695"/>
                <a:gd name="connsiteX1" fmla="*/ 81770 w 1494416"/>
                <a:gd name="connsiteY1" fmla="*/ 0 h 817695"/>
                <a:gd name="connsiteX2" fmla="*/ 1412647 w 1494416"/>
                <a:gd name="connsiteY2" fmla="*/ 0 h 817695"/>
                <a:gd name="connsiteX3" fmla="*/ 1494417 w 1494416"/>
                <a:gd name="connsiteY3" fmla="*/ 81770 h 817695"/>
                <a:gd name="connsiteX4" fmla="*/ 1494416 w 1494416"/>
                <a:gd name="connsiteY4" fmla="*/ 735926 h 817695"/>
                <a:gd name="connsiteX5" fmla="*/ 1412646 w 1494416"/>
                <a:gd name="connsiteY5" fmla="*/ 817696 h 817695"/>
                <a:gd name="connsiteX6" fmla="*/ 81770 w 1494416"/>
                <a:gd name="connsiteY6" fmla="*/ 817695 h 817695"/>
                <a:gd name="connsiteX7" fmla="*/ 0 w 1494416"/>
                <a:gd name="connsiteY7" fmla="*/ 735925 h 817695"/>
                <a:gd name="connsiteX8" fmla="*/ 0 w 1494416"/>
                <a:gd name="connsiteY8" fmla="*/ 81770 h 81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4416" h="817695">
                  <a:moveTo>
                    <a:pt x="0" y="81770"/>
                  </a:moveTo>
                  <a:cubicBezTo>
                    <a:pt x="0" y="36610"/>
                    <a:pt x="36610" y="0"/>
                    <a:pt x="81770" y="0"/>
                  </a:cubicBezTo>
                  <a:lnTo>
                    <a:pt x="1412647" y="0"/>
                  </a:lnTo>
                  <a:cubicBezTo>
                    <a:pt x="1457807" y="0"/>
                    <a:pt x="1494417" y="36610"/>
                    <a:pt x="1494417" y="81770"/>
                  </a:cubicBezTo>
                  <a:cubicBezTo>
                    <a:pt x="1494417" y="299822"/>
                    <a:pt x="1494416" y="517874"/>
                    <a:pt x="1494416" y="735926"/>
                  </a:cubicBezTo>
                  <a:cubicBezTo>
                    <a:pt x="1494416" y="781086"/>
                    <a:pt x="1457806" y="817696"/>
                    <a:pt x="1412646" y="817696"/>
                  </a:cubicBezTo>
                  <a:lnTo>
                    <a:pt x="81770" y="817695"/>
                  </a:lnTo>
                  <a:cubicBezTo>
                    <a:pt x="36610" y="817695"/>
                    <a:pt x="0" y="781085"/>
                    <a:pt x="0" y="735925"/>
                  </a:cubicBezTo>
                  <a:lnTo>
                    <a:pt x="0" y="81770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4979268"/>
                <a:satOff val="-4096"/>
                <a:lumOff val="4558"/>
                <a:alphaOff val="0"/>
              </a:schemeClr>
            </a:fillRef>
            <a:effectRef idx="0">
              <a:schemeClr val="accent3">
                <a:hueOff val="4979268"/>
                <a:satOff val="-4096"/>
                <a:lumOff val="455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89" tIns="44904" rIns="51889" bIns="44904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kern="1200" dirty="0" smtClean="0">
                  <a:solidFill>
                    <a:schemeClr val="tx1"/>
                  </a:solidFill>
                </a:rPr>
                <a:t>Transferencias por importaciones y exportaciones, y repatriación de Capital</a:t>
              </a:r>
              <a:endParaRPr lang="es-SV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Forma libre 10"/>
            <p:cNvSpPr/>
            <p:nvPr/>
          </p:nvSpPr>
          <p:spPr>
            <a:xfrm>
              <a:off x="6869515" y="3594445"/>
              <a:ext cx="1980461" cy="616715"/>
            </a:xfrm>
            <a:custGeom>
              <a:avLst/>
              <a:gdLst>
                <a:gd name="connsiteX0" fmla="*/ 0 w 1534178"/>
                <a:gd name="connsiteY0" fmla="*/ 80236 h 802357"/>
                <a:gd name="connsiteX1" fmla="*/ 80236 w 1534178"/>
                <a:gd name="connsiteY1" fmla="*/ 0 h 802357"/>
                <a:gd name="connsiteX2" fmla="*/ 1453942 w 1534178"/>
                <a:gd name="connsiteY2" fmla="*/ 0 h 802357"/>
                <a:gd name="connsiteX3" fmla="*/ 1534178 w 1534178"/>
                <a:gd name="connsiteY3" fmla="*/ 80236 h 802357"/>
                <a:gd name="connsiteX4" fmla="*/ 1534178 w 1534178"/>
                <a:gd name="connsiteY4" fmla="*/ 722121 h 802357"/>
                <a:gd name="connsiteX5" fmla="*/ 1453942 w 1534178"/>
                <a:gd name="connsiteY5" fmla="*/ 802357 h 802357"/>
                <a:gd name="connsiteX6" fmla="*/ 80236 w 1534178"/>
                <a:gd name="connsiteY6" fmla="*/ 802357 h 802357"/>
                <a:gd name="connsiteX7" fmla="*/ 0 w 1534178"/>
                <a:gd name="connsiteY7" fmla="*/ 722121 h 802357"/>
                <a:gd name="connsiteX8" fmla="*/ 0 w 1534178"/>
                <a:gd name="connsiteY8" fmla="*/ 80236 h 802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4178" h="802357">
                  <a:moveTo>
                    <a:pt x="0" y="80236"/>
                  </a:moveTo>
                  <a:cubicBezTo>
                    <a:pt x="0" y="35923"/>
                    <a:pt x="35923" y="0"/>
                    <a:pt x="80236" y="0"/>
                  </a:cubicBezTo>
                  <a:lnTo>
                    <a:pt x="1453942" y="0"/>
                  </a:lnTo>
                  <a:cubicBezTo>
                    <a:pt x="1498255" y="0"/>
                    <a:pt x="1534178" y="35923"/>
                    <a:pt x="1534178" y="80236"/>
                  </a:cubicBezTo>
                  <a:lnTo>
                    <a:pt x="1534178" y="722121"/>
                  </a:lnTo>
                  <a:cubicBezTo>
                    <a:pt x="1534178" y="766434"/>
                    <a:pt x="1498255" y="802357"/>
                    <a:pt x="1453942" y="802357"/>
                  </a:cubicBezTo>
                  <a:lnTo>
                    <a:pt x="80236" y="802357"/>
                  </a:lnTo>
                  <a:cubicBezTo>
                    <a:pt x="35923" y="802357"/>
                    <a:pt x="0" y="766434"/>
                    <a:pt x="0" y="722121"/>
                  </a:cubicBezTo>
                  <a:lnTo>
                    <a:pt x="0" y="80236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6639025"/>
                <a:satOff val="-5461"/>
                <a:lumOff val="6078"/>
                <a:alphaOff val="0"/>
              </a:schemeClr>
            </a:fillRef>
            <a:effectRef idx="0">
              <a:schemeClr val="accent3">
                <a:hueOff val="6639025"/>
                <a:satOff val="-5461"/>
                <a:lumOff val="6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440" tIns="44455" rIns="51440" bIns="4445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kern="1200" dirty="0" smtClean="0">
                  <a:solidFill>
                    <a:schemeClr val="tx1"/>
                  </a:solidFill>
                </a:rPr>
                <a:t>Usuarios de ZF, DPA, Parques Industriales</a:t>
              </a:r>
              <a:endParaRPr lang="es-SV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Picture 2" descr="C:\Users\FARIAS\Google Drive\CAMACHO\OFERT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743" y="917456"/>
            <a:ext cx="899061" cy="685725"/>
          </a:xfrm>
          <a:prstGeom prst="rect">
            <a:avLst/>
          </a:prstGeom>
          <a:noFill/>
          <a:extLst/>
        </p:spPr>
      </p:pic>
      <p:sp>
        <p:nvSpPr>
          <p:cNvPr id="2" name="CuadroTexto 1"/>
          <p:cNvSpPr txBox="1"/>
          <p:nvPr/>
        </p:nvSpPr>
        <p:spPr>
          <a:xfrm rot="20946070">
            <a:off x="3659670" y="1111025"/>
            <a:ext cx="734014" cy="241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SV" dirty="0" smtClean="0"/>
              <a:t>0.25%</a:t>
            </a:r>
          </a:p>
          <a:p>
            <a:endParaRPr lang="es-SV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308386" y="1076525"/>
            <a:ext cx="17363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22300">
              <a:spcBef>
                <a:spcPct val="0"/>
              </a:spcBef>
            </a:pPr>
            <a:r>
              <a:rPr lang="es-SV" b="1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Art. 3 </a:t>
            </a:r>
          </a:p>
          <a:p>
            <a:pPr lvl="0" algn="ctr" defTabSz="622300">
              <a:spcBef>
                <a:spcPct val="0"/>
              </a:spcBef>
            </a:pPr>
            <a:r>
              <a:rPr lang="es-SV" b="1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Hecho Generador </a:t>
            </a:r>
          </a:p>
          <a:p>
            <a:endParaRPr lang="es-SV" dirty="0"/>
          </a:p>
        </p:txBody>
      </p:sp>
      <p:sp>
        <p:nvSpPr>
          <p:cNvPr id="21" name="CuadroTexto 20"/>
          <p:cNvSpPr txBox="1">
            <a:spLocks/>
          </p:cNvSpPr>
          <p:nvPr/>
        </p:nvSpPr>
        <p:spPr>
          <a:xfrm>
            <a:off x="6950797" y="1079898"/>
            <a:ext cx="1338543" cy="5130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 defTabSz="622300">
              <a:spcBef>
                <a:spcPct val="0"/>
              </a:spcBef>
            </a:pPr>
            <a:r>
              <a:rPr lang="es-MX" b="1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Art. 4 </a:t>
            </a:r>
            <a:r>
              <a:rPr lang="es-MX" b="1" kern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Exenciones</a:t>
            </a:r>
            <a:endParaRPr lang="es-SV" b="1" kern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s-SV" dirty="0"/>
          </a:p>
        </p:txBody>
      </p:sp>
      <p:sp>
        <p:nvSpPr>
          <p:cNvPr id="24" name="Forma libre 23"/>
          <p:cNvSpPr/>
          <p:nvPr/>
        </p:nvSpPr>
        <p:spPr>
          <a:xfrm>
            <a:off x="6593975" y="1670146"/>
            <a:ext cx="2230045" cy="741655"/>
          </a:xfrm>
          <a:custGeom>
            <a:avLst/>
            <a:gdLst>
              <a:gd name="connsiteX0" fmla="*/ 0 w 1934703"/>
              <a:gd name="connsiteY0" fmla="*/ 69491 h 694906"/>
              <a:gd name="connsiteX1" fmla="*/ 69491 w 1934703"/>
              <a:gd name="connsiteY1" fmla="*/ 0 h 694906"/>
              <a:gd name="connsiteX2" fmla="*/ 1865212 w 1934703"/>
              <a:gd name="connsiteY2" fmla="*/ 0 h 694906"/>
              <a:gd name="connsiteX3" fmla="*/ 1934703 w 1934703"/>
              <a:gd name="connsiteY3" fmla="*/ 69491 h 694906"/>
              <a:gd name="connsiteX4" fmla="*/ 1934703 w 1934703"/>
              <a:gd name="connsiteY4" fmla="*/ 625415 h 694906"/>
              <a:gd name="connsiteX5" fmla="*/ 1865212 w 1934703"/>
              <a:gd name="connsiteY5" fmla="*/ 694906 h 694906"/>
              <a:gd name="connsiteX6" fmla="*/ 69491 w 1934703"/>
              <a:gd name="connsiteY6" fmla="*/ 694906 h 694906"/>
              <a:gd name="connsiteX7" fmla="*/ 0 w 1934703"/>
              <a:gd name="connsiteY7" fmla="*/ 625415 h 694906"/>
              <a:gd name="connsiteX8" fmla="*/ 0 w 1934703"/>
              <a:gd name="connsiteY8" fmla="*/ 69491 h 694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4703" h="694906">
                <a:moveTo>
                  <a:pt x="0" y="69491"/>
                </a:moveTo>
                <a:cubicBezTo>
                  <a:pt x="0" y="31112"/>
                  <a:pt x="31112" y="0"/>
                  <a:pt x="69491" y="0"/>
                </a:cubicBezTo>
                <a:lnTo>
                  <a:pt x="1865212" y="0"/>
                </a:lnTo>
                <a:cubicBezTo>
                  <a:pt x="1903591" y="0"/>
                  <a:pt x="1934703" y="31112"/>
                  <a:pt x="1934703" y="69491"/>
                </a:cubicBezTo>
                <a:lnTo>
                  <a:pt x="1934703" y="625415"/>
                </a:lnTo>
                <a:cubicBezTo>
                  <a:pt x="1934703" y="663794"/>
                  <a:pt x="1903591" y="694906"/>
                  <a:pt x="1865212" y="694906"/>
                </a:cubicBezTo>
                <a:lnTo>
                  <a:pt x="69491" y="694906"/>
                </a:lnTo>
                <a:cubicBezTo>
                  <a:pt x="31112" y="694906"/>
                  <a:pt x="0" y="663794"/>
                  <a:pt x="0" y="625415"/>
                </a:cubicBezTo>
                <a:lnTo>
                  <a:pt x="0" y="69491"/>
                </a:lnTo>
                <a:close/>
              </a:path>
            </a:pathLst>
          </a:custGeom>
          <a:solidFill>
            <a:srgbClr val="AECDE6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3319512"/>
              <a:satOff val="-2731"/>
              <a:lumOff val="3039"/>
              <a:alphaOff val="0"/>
            </a:schemeClr>
          </a:fillRef>
          <a:effectRef idx="0">
            <a:schemeClr val="accent3">
              <a:hueOff val="3319512"/>
              <a:satOff val="-2731"/>
              <a:lumOff val="303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293" tIns="41308" rIns="48293" bIns="41308" numCol="1" spcCol="1270" anchor="ctr" anchorCtr="0">
            <a:noAutofit/>
          </a:bodyPr>
          <a:lstStyle/>
          <a:p>
            <a:pPr lvl="0" algn="ctr" defTabSz="360000">
              <a:spcBef>
                <a:spcPct val="0"/>
              </a:spcBef>
            </a:pPr>
            <a:r>
              <a:rPr lang="es-SV" kern="1200" dirty="0" smtClean="0">
                <a:solidFill>
                  <a:schemeClr val="tx1"/>
                </a:solidFill>
              </a:rPr>
              <a:t>Préstamos del exterior utilizados en el territorio nacional</a:t>
            </a:r>
            <a:endParaRPr lang="es-SV" kern="1200" dirty="0">
              <a:solidFill>
                <a:schemeClr val="tx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069318" y="3713441"/>
            <a:ext cx="2139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 smtClean="0"/>
              <a:t>Cuando no sean para la actividad productiva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88219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12" name="CuadroTexto 10"/>
          <p:cNvSpPr txBox="1"/>
          <p:nvPr/>
        </p:nvSpPr>
        <p:spPr>
          <a:xfrm>
            <a:off x="1" y="210030"/>
            <a:ext cx="9144000" cy="3848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dirty="0" smtClean="0">
                <a:solidFill>
                  <a:srgbClr val="002060"/>
                </a:solidFill>
              </a:rPr>
              <a:t>ELUSION FISCAL EN LA LEY </a:t>
            </a:r>
            <a:r>
              <a:rPr lang="es-SV" dirty="0">
                <a:solidFill>
                  <a:srgbClr val="002060"/>
                </a:solidFill>
              </a:rPr>
              <a:t>DE IMPUESTO A LAS OPERACIONES </a:t>
            </a:r>
            <a:r>
              <a:rPr lang="es-SV" dirty="0" smtClean="0">
                <a:solidFill>
                  <a:srgbClr val="002060"/>
                </a:solidFill>
              </a:rPr>
              <a:t>FINANCIERAS </a:t>
            </a:r>
            <a:endParaRPr lang="es-SV" dirty="0">
              <a:solidFill>
                <a:srgbClr val="002060"/>
              </a:solidFill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3594249" y="941574"/>
            <a:ext cx="5085204" cy="3411288"/>
            <a:chOff x="4382680" y="1413001"/>
            <a:chExt cx="4572000" cy="2865692"/>
          </a:xfrm>
        </p:grpSpPr>
        <p:sp>
          <p:nvSpPr>
            <p:cNvPr id="25" name="Rectángulo 24"/>
            <p:cNvSpPr/>
            <p:nvPr/>
          </p:nvSpPr>
          <p:spPr>
            <a:xfrm>
              <a:off x="4382680" y="1413001"/>
              <a:ext cx="4572000" cy="2865692"/>
            </a:xfrm>
            <a:prstGeom prst="rect">
              <a:avLst/>
            </a:prstGeom>
            <a:noFill/>
          </p:spPr>
        </p:sp>
        <p:sp>
          <p:nvSpPr>
            <p:cNvPr id="26" name="Forma libre 25"/>
            <p:cNvSpPr/>
            <p:nvPr/>
          </p:nvSpPr>
          <p:spPr>
            <a:xfrm>
              <a:off x="4382680" y="1413001"/>
              <a:ext cx="2201167" cy="2865692"/>
            </a:xfrm>
            <a:custGeom>
              <a:avLst/>
              <a:gdLst>
                <a:gd name="connsiteX0" fmla="*/ 0 w 2201167"/>
                <a:gd name="connsiteY0" fmla="*/ 220117 h 2865692"/>
                <a:gd name="connsiteX1" fmla="*/ 220117 w 2201167"/>
                <a:gd name="connsiteY1" fmla="*/ 0 h 2865692"/>
                <a:gd name="connsiteX2" fmla="*/ 1981050 w 2201167"/>
                <a:gd name="connsiteY2" fmla="*/ 0 h 2865692"/>
                <a:gd name="connsiteX3" fmla="*/ 2201167 w 2201167"/>
                <a:gd name="connsiteY3" fmla="*/ 220117 h 2865692"/>
                <a:gd name="connsiteX4" fmla="*/ 2201167 w 2201167"/>
                <a:gd name="connsiteY4" fmla="*/ 2645575 h 2865692"/>
                <a:gd name="connsiteX5" fmla="*/ 1981050 w 2201167"/>
                <a:gd name="connsiteY5" fmla="*/ 2865692 h 2865692"/>
                <a:gd name="connsiteX6" fmla="*/ 220117 w 2201167"/>
                <a:gd name="connsiteY6" fmla="*/ 2865692 h 2865692"/>
                <a:gd name="connsiteX7" fmla="*/ 0 w 2201167"/>
                <a:gd name="connsiteY7" fmla="*/ 2645575 h 2865692"/>
                <a:gd name="connsiteX8" fmla="*/ 0 w 2201167"/>
                <a:gd name="connsiteY8" fmla="*/ 220117 h 286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1167" h="2865692">
                  <a:moveTo>
                    <a:pt x="0" y="220117"/>
                  </a:moveTo>
                  <a:cubicBezTo>
                    <a:pt x="0" y="98550"/>
                    <a:pt x="98550" y="0"/>
                    <a:pt x="220117" y="0"/>
                  </a:cubicBezTo>
                  <a:lnTo>
                    <a:pt x="1981050" y="0"/>
                  </a:lnTo>
                  <a:cubicBezTo>
                    <a:pt x="2102617" y="0"/>
                    <a:pt x="2201167" y="98550"/>
                    <a:pt x="2201167" y="220117"/>
                  </a:cubicBezTo>
                  <a:lnTo>
                    <a:pt x="2201167" y="2645575"/>
                  </a:lnTo>
                  <a:cubicBezTo>
                    <a:pt x="2201167" y="2767142"/>
                    <a:pt x="2102617" y="2865692"/>
                    <a:pt x="1981050" y="2865692"/>
                  </a:cubicBezTo>
                  <a:lnTo>
                    <a:pt x="220117" y="2865692"/>
                  </a:lnTo>
                  <a:cubicBezTo>
                    <a:pt x="98550" y="2865692"/>
                    <a:pt x="0" y="2767142"/>
                    <a:pt x="0" y="2645575"/>
                  </a:cubicBezTo>
                  <a:lnTo>
                    <a:pt x="0" y="220117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2059325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es-SV" sz="1400" b="1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Forma libre 26"/>
            <p:cNvSpPr/>
            <p:nvPr/>
          </p:nvSpPr>
          <p:spPr>
            <a:xfrm>
              <a:off x="4563676" y="1617112"/>
              <a:ext cx="1911969" cy="736503"/>
            </a:xfrm>
            <a:custGeom>
              <a:avLst/>
              <a:gdLst>
                <a:gd name="connsiteX0" fmla="*/ 0 w 1911969"/>
                <a:gd name="connsiteY0" fmla="*/ 60846 h 608455"/>
                <a:gd name="connsiteX1" fmla="*/ 60846 w 1911969"/>
                <a:gd name="connsiteY1" fmla="*/ 0 h 608455"/>
                <a:gd name="connsiteX2" fmla="*/ 1851124 w 1911969"/>
                <a:gd name="connsiteY2" fmla="*/ 0 h 608455"/>
                <a:gd name="connsiteX3" fmla="*/ 1911970 w 1911969"/>
                <a:gd name="connsiteY3" fmla="*/ 60846 h 608455"/>
                <a:gd name="connsiteX4" fmla="*/ 1911969 w 1911969"/>
                <a:gd name="connsiteY4" fmla="*/ 547610 h 608455"/>
                <a:gd name="connsiteX5" fmla="*/ 1851123 w 1911969"/>
                <a:gd name="connsiteY5" fmla="*/ 608456 h 608455"/>
                <a:gd name="connsiteX6" fmla="*/ 60846 w 1911969"/>
                <a:gd name="connsiteY6" fmla="*/ 608455 h 608455"/>
                <a:gd name="connsiteX7" fmla="*/ 0 w 1911969"/>
                <a:gd name="connsiteY7" fmla="*/ 547609 h 608455"/>
                <a:gd name="connsiteX8" fmla="*/ 0 w 1911969"/>
                <a:gd name="connsiteY8" fmla="*/ 60846 h 60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969" h="608455">
                  <a:moveTo>
                    <a:pt x="0" y="60846"/>
                  </a:moveTo>
                  <a:cubicBezTo>
                    <a:pt x="0" y="27242"/>
                    <a:pt x="27242" y="0"/>
                    <a:pt x="60846" y="0"/>
                  </a:cubicBezTo>
                  <a:lnTo>
                    <a:pt x="1851124" y="0"/>
                  </a:lnTo>
                  <a:cubicBezTo>
                    <a:pt x="1884728" y="0"/>
                    <a:pt x="1911970" y="27242"/>
                    <a:pt x="1911970" y="60846"/>
                  </a:cubicBezTo>
                  <a:cubicBezTo>
                    <a:pt x="1911970" y="223101"/>
                    <a:pt x="1911969" y="385355"/>
                    <a:pt x="1911969" y="547610"/>
                  </a:cubicBezTo>
                  <a:cubicBezTo>
                    <a:pt x="1911969" y="581214"/>
                    <a:pt x="1884727" y="608456"/>
                    <a:pt x="1851123" y="608456"/>
                  </a:cubicBezTo>
                  <a:lnTo>
                    <a:pt x="60846" y="608455"/>
                  </a:lnTo>
                  <a:cubicBezTo>
                    <a:pt x="27242" y="608455"/>
                    <a:pt x="0" y="581213"/>
                    <a:pt x="0" y="547609"/>
                  </a:cubicBezTo>
                  <a:lnTo>
                    <a:pt x="0" y="60846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61" tIns="38776" rIns="45761" bIns="38776" numCol="1" spcCol="1270" anchor="ctr" anchorCtr="0">
              <a:noAutofit/>
            </a:bodyPr>
            <a:lstStyle/>
            <a:p>
              <a:pPr lvl="0" algn="ctr" defTabSz="360000">
                <a:spcBef>
                  <a:spcPct val="0"/>
                </a:spcBef>
              </a:pPr>
              <a:r>
                <a:rPr lang="es-SV" kern="1200" dirty="0" smtClean="0">
                  <a:solidFill>
                    <a:schemeClr val="tx1"/>
                  </a:solidFill>
                </a:rPr>
                <a:t>Depósitos </a:t>
              </a:r>
              <a:r>
                <a:rPr lang="es-SV" kern="1200" dirty="0">
                  <a:solidFill>
                    <a:schemeClr val="tx1"/>
                  </a:solidFill>
                </a:rPr>
                <a:t>en otras monedas para hacer operaciones gravadas</a:t>
              </a:r>
            </a:p>
          </p:txBody>
        </p:sp>
        <p:sp>
          <p:nvSpPr>
            <p:cNvPr id="28" name="Forma libre 27"/>
            <p:cNvSpPr/>
            <p:nvPr/>
          </p:nvSpPr>
          <p:spPr>
            <a:xfrm>
              <a:off x="4557997" y="2556848"/>
              <a:ext cx="1923327" cy="664497"/>
            </a:xfrm>
            <a:custGeom>
              <a:avLst/>
              <a:gdLst>
                <a:gd name="connsiteX0" fmla="*/ 0 w 1923327"/>
                <a:gd name="connsiteY0" fmla="*/ 44783 h 447828"/>
                <a:gd name="connsiteX1" fmla="*/ 44783 w 1923327"/>
                <a:gd name="connsiteY1" fmla="*/ 0 h 447828"/>
                <a:gd name="connsiteX2" fmla="*/ 1878544 w 1923327"/>
                <a:gd name="connsiteY2" fmla="*/ 0 h 447828"/>
                <a:gd name="connsiteX3" fmla="*/ 1923327 w 1923327"/>
                <a:gd name="connsiteY3" fmla="*/ 44783 h 447828"/>
                <a:gd name="connsiteX4" fmla="*/ 1923327 w 1923327"/>
                <a:gd name="connsiteY4" fmla="*/ 403045 h 447828"/>
                <a:gd name="connsiteX5" fmla="*/ 1878544 w 1923327"/>
                <a:gd name="connsiteY5" fmla="*/ 447828 h 447828"/>
                <a:gd name="connsiteX6" fmla="*/ 44783 w 1923327"/>
                <a:gd name="connsiteY6" fmla="*/ 447828 h 447828"/>
                <a:gd name="connsiteX7" fmla="*/ 0 w 1923327"/>
                <a:gd name="connsiteY7" fmla="*/ 403045 h 447828"/>
                <a:gd name="connsiteX8" fmla="*/ 0 w 1923327"/>
                <a:gd name="connsiteY8" fmla="*/ 44783 h 44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3327" h="447828">
                  <a:moveTo>
                    <a:pt x="0" y="44783"/>
                  </a:moveTo>
                  <a:cubicBezTo>
                    <a:pt x="0" y="20050"/>
                    <a:pt x="20050" y="0"/>
                    <a:pt x="44783" y="0"/>
                  </a:cubicBezTo>
                  <a:lnTo>
                    <a:pt x="1878544" y="0"/>
                  </a:lnTo>
                  <a:cubicBezTo>
                    <a:pt x="1903277" y="0"/>
                    <a:pt x="1923327" y="20050"/>
                    <a:pt x="1923327" y="44783"/>
                  </a:cubicBezTo>
                  <a:lnTo>
                    <a:pt x="1923327" y="403045"/>
                  </a:lnTo>
                  <a:cubicBezTo>
                    <a:pt x="1923327" y="427778"/>
                    <a:pt x="1903277" y="447828"/>
                    <a:pt x="1878544" y="447828"/>
                  </a:cubicBezTo>
                  <a:lnTo>
                    <a:pt x="44783" y="447828"/>
                  </a:lnTo>
                  <a:cubicBezTo>
                    <a:pt x="20050" y="447828"/>
                    <a:pt x="0" y="427778"/>
                    <a:pt x="0" y="403045"/>
                  </a:cubicBezTo>
                  <a:lnTo>
                    <a:pt x="0" y="44783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1659756"/>
                <a:satOff val="-1365"/>
                <a:lumOff val="1519"/>
                <a:alphaOff val="0"/>
              </a:schemeClr>
            </a:fillRef>
            <a:effectRef idx="0">
              <a:schemeClr val="accent3">
                <a:hueOff val="1659756"/>
                <a:satOff val="-1365"/>
                <a:lumOff val="15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056" tIns="34071" rIns="41056" bIns="34071" numCol="1" spcCol="1270" anchor="ctr" anchorCtr="0">
              <a:noAutofit/>
            </a:bodyPr>
            <a:lstStyle/>
            <a:p>
              <a:pPr lvl="0" algn="ctr" defTabSz="360000">
                <a:spcBef>
                  <a:spcPct val="0"/>
                </a:spcBef>
              </a:pPr>
              <a:r>
                <a:rPr lang="es-SV" kern="1200" dirty="0" smtClean="0">
                  <a:solidFill>
                    <a:schemeClr val="tx1"/>
                  </a:solidFill>
                </a:rPr>
                <a:t>Pagar en otras monedas los préstamos </a:t>
              </a:r>
              <a:r>
                <a:rPr lang="es-SV" kern="1200" dirty="0">
                  <a:solidFill>
                    <a:schemeClr val="tx1"/>
                  </a:solidFill>
                </a:rPr>
                <a:t>originados en el </a:t>
              </a:r>
              <a:r>
                <a:rPr lang="es-SV" kern="1200" dirty="0" smtClean="0">
                  <a:solidFill>
                    <a:schemeClr val="tx1"/>
                  </a:solidFill>
                </a:rPr>
                <a:t>exterior </a:t>
              </a:r>
              <a:endParaRPr lang="es-SV" kern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Forma libre 28"/>
            <p:cNvSpPr/>
            <p:nvPr/>
          </p:nvSpPr>
          <p:spPr>
            <a:xfrm>
              <a:off x="4518200" y="3424580"/>
              <a:ext cx="1934703" cy="710064"/>
            </a:xfrm>
            <a:custGeom>
              <a:avLst/>
              <a:gdLst>
                <a:gd name="connsiteX0" fmla="*/ 0 w 1934703"/>
                <a:gd name="connsiteY0" fmla="*/ 69491 h 694906"/>
                <a:gd name="connsiteX1" fmla="*/ 69491 w 1934703"/>
                <a:gd name="connsiteY1" fmla="*/ 0 h 694906"/>
                <a:gd name="connsiteX2" fmla="*/ 1865212 w 1934703"/>
                <a:gd name="connsiteY2" fmla="*/ 0 h 694906"/>
                <a:gd name="connsiteX3" fmla="*/ 1934703 w 1934703"/>
                <a:gd name="connsiteY3" fmla="*/ 69491 h 694906"/>
                <a:gd name="connsiteX4" fmla="*/ 1934703 w 1934703"/>
                <a:gd name="connsiteY4" fmla="*/ 625415 h 694906"/>
                <a:gd name="connsiteX5" fmla="*/ 1865212 w 1934703"/>
                <a:gd name="connsiteY5" fmla="*/ 694906 h 694906"/>
                <a:gd name="connsiteX6" fmla="*/ 69491 w 1934703"/>
                <a:gd name="connsiteY6" fmla="*/ 694906 h 694906"/>
                <a:gd name="connsiteX7" fmla="*/ 0 w 1934703"/>
                <a:gd name="connsiteY7" fmla="*/ 625415 h 694906"/>
                <a:gd name="connsiteX8" fmla="*/ 0 w 1934703"/>
                <a:gd name="connsiteY8" fmla="*/ 69491 h 69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703" h="694906">
                  <a:moveTo>
                    <a:pt x="0" y="69491"/>
                  </a:moveTo>
                  <a:cubicBezTo>
                    <a:pt x="0" y="31112"/>
                    <a:pt x="31112" y="0"/>
                    <a:pt x="69491" y="0"/>
                  </a:cubicBezTo>
                  <a:lnTo>
                    <a:pt x="1865212" y="0"/>
                  </a:lnTo>
                  <a:cubicBezTo>
                    <a:pt x="1903591" y="0"/>
                    <a:pt x="1934703" y="31112"/>
                    <a:pt x="1934703" y="69491"/>
                  </a:cubicBezTo>
                  <a:lnTo>
                    <a:pt x="1934703" y="625415"/>
                  </a:lnTo>
                  <a:cubicBezTo>
                    <a:pt x="1934703" y="663794"/>
                    <a:pt x="1903591" y="694906"/>
                    <a:pt x="1865212" y="694906"/>
                  </a:cubicBezTo>
                  <a:lnTo>
                    <a:pt x="69491" y="694906"/>
                  </a:lnTo>
                  <a:cubicBezTo>
                    <a:pt x="31112" y="694906"/>
                    <a:pt x="0" y="663794"/>
                    <a:pt x="0" y="625415"/>
                  </a:cubicBezTo>
                  <a:lnTo>
                    <a:pt x="0" y="69491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3319512"/>
                <a:satOff val="-2731"/>
                <a:lumOff val="3039"/>
                <a:alphaOff val="0"/>
              </a:schemeClr>
            </a:fillRef>
            <a:effectRef idx="0">
              <a:schemeClr val="accent3">
                <a:hueOff val="3319512"/>
                <a:satOff val="-2731"/>
                <a:lumOff val="303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293" tIns="41308" rIns="48293" bIns="41308" numCol="1" spcCol="1270" anchor="ctr" anchorCtr="0">
              <a:noAutofit/>
            </a:bodyPr>
            <a:lstStyle/>
            <a:p>
              <a:pPr lvl="0" algn="ctr" defTabSz="360000">
                <a:spcBef>
                  <a:spcPct val="0"/>
                </a:spcBef>
              </a:pPr>
              <a:r>
                <a:rPr lang="es-SV" kern="1200" dirty="0" smtClean="0">
                  <a:solidFill>
                    <a:schemeClr val="tx1"/>
                  </a:solidFill>
                </a:rPr>
                <a:t>Repatriación de Capitales y dividendos, y no los Capitales Salvadoreños</a:t>
              </a:r>
              <a:endParaRPr lang="es-SV" kern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Forma libre 29"/>
            <p:cNvSpPr/>
            <p:nvPr/>
          </p:nvSpPr>
          <p:spPr>
            <a:xfrm>
              <a:off x="6751223" y="1413001"/>
              <a:ext cx="2201167" cy="2865692"/>
            </a:xfrm>
            <a:custGeom>
              <a:avLst/>
              <a:gdLst>
                <a:gd name="connsiteX0" fmla="*/ 0 w 2201167"/>
                <a:gd name="connsiteY0" fmla="*/ 220117 h 2865692"/>
                <a:gd name="connsiteX1" fmla="*/ 220117 w 2201167"/>
                <a:gd name="connsiteY1" fmla="*/ 0 h 2865692"/>
                <a:gd name="connsiteX2" fmla="*/ 1981050 w 2201167"/>
                <a:gd name="connsiteY2" fmla="*/ 0 h 2865692"/>
                <a:gd name="connsiteX3" fmla="*/ 2201167 w 2201167"/>
                <a:gd name="connsiteY3" fmla="*/ 220117 h 2865692"/>
                <a:gd name="connsiteX4" fmla="*/ 2201167 w 2201167"/>
                <a:gd name="connsiteY4" fmla="*/ 2645575 h 2865692"/>
                <a:gd name="connsiteX5" fmla="*/ 1981050 w 2201167"/>
                <a:gd name="connsiteY5" fmla="*/ 2865692 h 2865692"/>
                <a:gd name="connsiteX6" fmla="*/ 220117 w 2201167"/>
                <a:gd name="connsiteY6" fmla="*/ 2865692 h 2865692"/>
                <a:gd name="connsiteX7" fmla="*/ 0 w 2201167"/>
                <a:gd name="connsiteY7" fmla="*/ 2645575 h 2865692"/>
                <a:gd name="connsiteX8" fmla="*/ 0 w 2201167"/>
                <a:gd name="connsiteY8" fmla="*/ 220117 h 286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1167" h="2865692">
                  <a:moveTo>
                    <a:pt x="0" y="220117"/>
                  </a:moveTo>
                  <a:cubicBezTo>
                    <a:pt x="0" y="98550"/>
                    <a:pt x="98550" y="0"/>
                    <a:pt x="220117" y="0"/>
                  </a:cubicBezTo>
                  <a:lnTo>
                    <a:pt x="1981050" y="0"/>
                  </a:lnTo>
                  <a:cubicBezTo>
                    <a:pt x="2102617" y="0"/>
                    <a:pt x="2201167" y="98550"/>
                    <a:pt x="2201167" y="220117"/>
                  </a:cubicBezTo>
                  <a:lnTo>
                    <a:pt x="2201167" y="2645575"/>
                  </a:lnTo>
                  <a:cubicBezTo>
                    <a:pt x="2201167" y="2767142"/>
                    <a:pt x="2102617" y="2865692"/>
                    <a:pt x="1981050" y="2865692"/>
                  </a:cubicBezTo>
                  <a:lnTo>
                    <a:pt x="220117" y="2865692"/>
                  </a:lnTo>
                  <a:cubicBezTo>
                    <a:pt x="98550" y="2865692"/>
                    <a:pt x="0" y="2767142"/>
                    <a:pt x="0" y="2645575"/>
                  </a:cubicBezTo>
                  <a:lnTo>
                    <a:pt x="0" y="220117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2059325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es-SV" sz="1400" b="1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Forma libre 30"/>
            <p:cNvSpPr/>
            <p:nvPr/>
          </p:nvSpPr>
          <p:spPr>
            <a:xfrm>
              <a:off x="7059413" y="2093188"/>
              <a:ext cx="1494416" cy="817695"/>
            </a:xfrm>
            <a:custGeom>
              <a:avLst/>
              <a:gdLst>
                <a:gd name="connsiteX0" fmla="*/ 0 w 1494416"/>
                <a:gd name="connsiteY0" fmla="*/ 81770 h 817695"/>
                <a:gd name="connsiteX1" fmla="*/ 81770 w 1494416"/>
                <a:gd name="connsiteY1" fmla="*/ 0 h 817695"/>
                <a:gd name="connsiteX2" fmla="*/ 1412647 w 1494416"/>
                <a:gd name="connsiteY2" fmla="*/ 0 h 817695"/>
                <a:gd name="connsiteX3" fmla="*/ 1494417 w 1494416"/>
                <a:gd name="connsiteY3" fmla="*/ 81770 h 817695"/>
                <a:gd name="connsiteX4" fmla="*/ 1494416 w 1494416"/>
                <a:gd name="connsiteY4" fmla="*/ 735926 h 817695"/>
                <a:gd name="connsiteX5" fmla="*/ 1412646 w 1494416"/>
                <a:gd name="connsiteY5" fmla="*/ 817696 h 817695"/>
                <a:gd name="connsiteX6" fmla="*/ 81770 w 1494416"/>
                <a:gd name="connsiteY6" fmla="*/ 817695 h 817695"/>
                <a:gd name="connsiteX7" fmla="*/ 0 w 1494416"/>
                <a:gd name="connsiteY7" fmla="*/ 735925 h 817695"/>
                <a:gd name="connsiteX8" fmla="*/ 0 w 1494416"/>
                <a:gd name="connsiteY8" fmla="*/ 81770 h 81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4416" h="817695">
                  <a:moveTo>
                    <a:pt x="0" y="81770"/>
                  </a:moveTo>
                  <a:cubicBezTo>
                    <a:pt x="0" y="36610"/>
                    <a:pt x="36610" y="0"/>
                    <a:pt x="81770" y="0"/>
                  </a:cubicBezTo>
                  <a:lnTo>
                    <a:pt x="1412647" y="0"/>
                  </a:lnTo>
                  <a:cubicBezTo>
                    <a:pt x="1457807" y="0"/>
                    <a:pt x="1494417" y="36610"/>
                    <a:pt x="1494417" y="81770"/>
                  </a:cubicBezTo>
                  <a:cubicBezTo>
                    <a:pt x="1494417" y="299822"/>
                    <a:pt x="1494416" y="517874"/>
                    <a:pt x="1494416" y="735926"/>
                  </a:cubicBezTo>
                  <a:cubicBezTo>
                    <a:pt x="1494416" y="781086"/>
                    <a:pt x="1457806" y="817696"/>
                    <a:pt x="1412646" y="817696"/>
                  </a:cubicBezTo>
                  <a:lnTo>
                    <a:pt x="81770" y="817695"/>
                  </a:lnTo>
                  <a:cubicBezTo>
                    <a:pt x="36610" y="817695"/>
                    <a:pt x="0" y="781085"/>
                    <a:pt x="0" y="735925"/>
                  </a:cubicBezTo>
                  <a:lnTo>
                    <a:pt x="0" y="81770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4979268"/>
                <a:satOff val="-4096"/>
                <a:lumOff val="4558"/>
                <a:alphaOff val="0"/>
              </a:schemeClr>
            </a:fillRef>
            <a:effectRef idx="0">
              <a:schemeClr val="accent3">
                <a:hueOff val="4979268"/>
                <a:satOff val="-4096"/>
                <a:lumOff val="455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889" tIns="44904" rIns="51889" bIns="44904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kern="1200" dirty="0" smtClean="0">
                  <a:solidFill>
                    <a:schemeClr val="tx1"/>
                  </a:solidFill>
                </a:rPr>
                <a:t>Pago </a:t>
              </a:r>
              <a:r>
                <a:rPr lang="es-SV" kern="1200" dirty="0">
                  <a:solidFill>
                    <a:schemeClr val="tx1"/>
                  </a:solidFill>
                </a:rPr>
                <a:t>de préstamos originados en el exterior </a:t>
              </a:r>
            </a:p>
          </p:txBody>
        </p:sp>
        <p:sp>
          <p:nvSpPr>
            <p:cNvPr id="32" name="Forma libre 31"/>
            <p:cNvSpPr/>
            <p:nvPr/>
          </p:nvSpPr>
          <p:spPr>
            <a:xfrm>
              <a:off x="7048937" y="3104845"/>
              <a:ext cx="1534178" cy="802357"/>
            </a:xfrm>
            <a:custGeom>
              <a:avLst/>
              <a:gdLst>
                <a:gd name="connsiteX0" fmla="*/ 0 w 1534178"/>
                <a:gd name="connsiteY0" fmla="*/ 80236 h 802357"/>
                <a:gd name="connsiteX1" fmla="*/ 80236 w 1534178"/>
                <a:gd name="connsiteY1" fmla="*/ 0 h 802357"/>
                <a:gd name="connsiteX2" fmla="*/ 1453942 w 1534178"/>
                <a:gd name="connsiteY2" fmla="*/ 0 h 802357"/>
                <a:gd name="connsiteX3" fmla="*/ 1534178 w 1534178"/>
                <a:gd name="connsiteY3" fmla="*/ 80236 h 802357"/>
                <a:gd name="connsiteX4" fmla="*/ 1534178 w 1534178"/>
                <a:gd name="connsiteY4" fmla="*/ 722121 h 802357"/>
                <a:gd name="connsiteX5" fmla="*/ 1453942 w 1534178"/>
                <a:gd name="connsiteY5" fmla="*/ 802357 h 802357"/>
                <a:gd name="connsiteX6" fmla="*/ 80236 w 1534178"/>
                <a:gd name="connsiteY6" fmla="*/ 802357 h 802357"/>
                <a:gd name="connsiteX7" fmla="*/ 0 w 1534178"/>
                <a:gd name="connsiteY7" fmla="*/ 722121 h 802357"/>
                <a:gd name="connsiteX8" fmla="*/ 0 w 1534178"/>
                <a:gd name="connsiteY8" fmla="*/ 80236 h 802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4178" h="802357">
                  <a:moveTo>
                    <a:pt x="0" y="80236"/>
                  </a:moveTo>
                  <a:cubicBezTo>
                    <a:pt x="0" y="35923"/>
                    <a:pt x="35923" y="0"/>
                    <a:pt x="80236" y="0"/>
                  </a:cubicBezTo>
                  <a:lnTo>
                    <a:pt x="1453942" y="0"/>
                  </a:lnTo>
                  <a:cubicBezTo>
                    <a:pt x="1498255" y="0"/>
                    <a:pt x="1534178" y="35923"/>
                    <a:pt x="1534178" y="80236"/>
                  </a:cubicBezTo>
                  <a:lnTo>
                    <a:pt x="1534178" y="722121"/>
                  </a:lnTo>
                  <a:cubicBezTo>
                    <a:pt x="1534178" y="766434"/>
                    <a:pt x="1498255" y="802357"/>
                    <a:pt x="1453942" y="802357"/>
                  </a:cubicBezTo>
                  <a:lnTo>
                    <a:pt x="80236" y="802357"/>
                  </a:lnTo>
                  <a:cubicBezTo>
                    <a:pt x="35923" y="802357"/>
                    <a:pt x="0" y="766434"/>
                    <a:pt x="0" y="722121"/>
                  </a:cubicBezTo>
                  <a:lnTo>
                    <a:pt x="0" y="80236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6639025"/>
                <a:satOff val="-5461"/>
                <a:lumOff val="6078"/>
                <a:alphaOff val="0"/>
              </a:schemeClr>
            </a:fillRef>
            <a:effectRef idx="0">
              <a:schemeClr val="accent3">
                <a:hueOff val="6639025"/>
                <a:satOff val="-5461"/>
                <a:lumOff val="6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440" tIns="44455" rIns="51440" bIns="4445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kern="1200" dirty="0" smtClean="0">
                  <a:solidFill>
                    <a:schemeClr val="tx1"/>
                  </a:solidFill>
                </a:rPr>
                <a:t>Pago a </a:t>
              </a:r>
              <a:r>
                <a:rPr lang="es-SV" kern="1200" dirty="0">
                  <a:solidFill>
                    <a:schemeClr val="tx1"/>
                  </a:solidFill>
                </a:rPr>
                <a:t>proveedores del exterior, cuando no sean para la actividad productiva </a:t>
              </a:r>
            </a:p>
          </p:txBody>
        </p:sp>
      </p:grpSp>
      <p:sp>
        <p:nvSpPr>
          <p:cNvPr id="22" name="CuadroTexto 21"/>
          <p:cNvSpPr txBox="1"/>
          <p:nvPr/>
        </p:nvSpPr>
        <p:spPr>
          <a:xfrm>
            <a:off x="6604648" y="1277317"/>
            <a:ext cx="1661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Extraterritorialidad</a:t>
            </a:r>
            <a:endParaRPr lang="es-SV" dirty="0"/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79" y="1468619"/>
            <a:ext cx="3141378" cy="2357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300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5" y="1605893"/>
            <a:ext cx="3636039" cy="2424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0"/>
          <p:cNvSpPr txBox="1"/>
          <p:nvPr/>
        </p:nvSpPr>
        <p:spPr>
          <a:xfrm>
            <a:off x="301159" y="146249"/>
            <a:ext cx="85370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EXTINCION DE LA DEUDA TRIBUTARIA: LA PRESCIPCION</a:t>
            </a:r>
          </a:p>
          <a:p>
            <a:pPr algn="ctr"/>
            <a:r>
              <a:rPr lang="es-SV" sz="1100" dirty="0">
                <a:solidFill>
                  <a:srgbClr val="002060"/>
                </a:solidFill>
              </a:rPr>
              <a:t>Las acciones y derechos de la AT para exigir el cumplimiento de la </a:t>
            </a:r>
            <a:r>
              <a:rPr lang="es-SV" sz="1100" dirty="0" smtClean="0">
                <a:solidFill>
                  <a:srgbClr val="002060"/>
                </a:solidFill>
              </a:rPr>
              <a:t>obligación</a:t>
            </a:r>
          </a:p>
          <a:p>
            <a:pPr algn="ctr"/>
            <a:r>
              <a:rPr lang="es-SV" sz="1100" dirty="0" smtClean="0">
                <a:solidFill>
                  <a:srgbClr val="002060"/>
                </a:solidFill>
              </a:rPr>
              <a:t>tributaria sustantiva,el </a:t>
            </a:r>
            <a:r>
              <a:rPr lang="es-SV" sz="1100" dirty="0">
                <a:solidFill>
                  <a:srgbClr val="002060"/>
                </a:solidFill>
              </a:rPr>
              <a:t>cobro de las multas y demás accesorios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290661" y="945012"/>
            <a:ext cx="263471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755650">
              <a:spcBef>
                <a:spcPct val="0"/>
              </a:spcBef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z="1400" dirty="0"/>
              <a:t>Art. 82 </a:t>
            </a:r>
            <a:r>
              <a:rPr lang="es-ES" sz="1400" dirty="0" smtClean="0"/>
              <a:t>incisos </a:t>
            </a:r>
            <a:r>
              <a:rPr lang="es-ES" sz="1400" dirty="0"/>
              <a:t>4º y </a:t>
            </a:r>
            <a:r>
              <a:rPr lang="es-ES" sz="1400" dirty="0" smtClean="0"/>
              <a:t>5º CT</a:t>
            </a:r>
            <a:endParaRPr lang="es-ES" sz="1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91" y="3761705"/>
            <a:ext cx="958033" cy="68845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ADE"/>
              </a:clrFrom>
              <a:clrTo>
                <a:srgbClr val="FFFAD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915" y="1257400"/>
            <a:ext cx="4284212" cy="304805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760713" y="1699559"/>
            <a:ext cx="1689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/>
              <a:t>Suspensión del plazo al interponerse recurso, hasta que la resolución o la sentencia tenga la autoridad de la cosa juzgada </a:t>
            </a:r>
          </a:p>
          <a:p>
            <a:endParaRPr lang="es-SV" dirty="0"/>
          </a:p>
        </p:txBody>
      </p:sp>
      <p:sp>
        <p:nvSpPr>
          <p:cNvPr id="3" name="CuadroTexto 2"/>
          <p:cNvSpPr txBox="1"/>
          <p:nvPr/>
        </p:nvSpPr>
        <p:spPr>
          <a:xfrm>
            <a:off x="6818645" y="1699559"/>
            <a:ext cx="16552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/>
                </a:solidFill>
              </a:rPr>
              <a:t>Son aplicables las causales de interrupción del plazo de la prescripción reguladas en materia civil</a:t>
            </a:r>
          </a:p>
          <a:p>
            <a:endParaRPr lang="es-SV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280" y="3067134"/>
            <a:ext cx="951310" cy="94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3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4" y="1950129"/>
            <a:ext cx="3333750" cy="1905000"/>
          </a:xfrm>
          <a:prstGeom prst="rect">
            <a:avLst/>
          </a:prstGeom>
        </p:spPr>
      </p:pic>
      <p:sp>
        <p:nvSpPr>
          <p:cNvPr id="14" name="CuadroTexto 10"/>
          <p:cNvSpPr txBox="1"/>
          <p:nvPr/>
        </p:nvSpPr>
        <p:spPr>
          <a:xfrm>
            <a:off x="309584" y="110948"/>
            <a:ext cx="85370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CADUCIDAD</a:t>
            </a:r>
            <a:endParaRPr lang="es-SV" sz="1100" dirty="0" smtClean="0">
              <a:solidFill>
                <a:srgbClr val="002060"/>
              </a:solidFill>
            </a:endParaRPr>
          </a:p>
          <a:p>
            <a:pPr algn="ctr"/>
            <a:r>
              <a:rPr lang="es-SV" sz="1100" dirty="0">
                <a:solidFill>
                  <a:srgbClr val="002060"/>
                </a:solidFill>
              </a:rPr>
              <a:t>Plazo de la AT para ejercer su poder fiscalizador y </a:t>
            </a:r>
            <a:r>
              <a:rPr lang="es-SV" sz="1100" dirty="0" smtClean="0">
                <a:solidFill>
                  <a:srgbClr val="002060"/>
                </a:solidFill>
              </a:rPr>
              <a:t>sancionatoria,</a:t>
            </a:r>
          </a:p>
          <a:p>
            <a:pPr algn="ctr"/>
            <a:r>
              <a:rPr lang="es-SV" sz="1100" dirty="0" smtClean="0">
                <a:solidFill>
                  <a:srgbClr val="002060"/>
                </a:solidFill>
              </a:rPr>
              <a:t>no </a:t>
            </a:r>
            <a:r>
              <a:rPr lang="es-SV" sz="1100" dirty="0">
                <a:solidFill>
                  <a:srgbClr val="002060"/>
                </a:solidFill>
              </a:rPr>
              <a:t>siendo necesaria la alegación ni declaración de la autoridad administrativa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6076918" y="2449931"/>
            <a:ext cx="2462597" cy="362501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16" name="Rectángulo 15"/>
          <p:cNvSpPr/>
          <p:nvPr/>
        </p:nvSpPr>
        <p:spPr>
          <a:xfrm>
            <a:off x="4255556" y="2449931"/>
            <a:ext cx="2474555" cy="305758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cxnSp>
        <p:nvCxnSpPr>
          <p:cNvPr id="29" name="Conector recto 28"/>
          <p:cNvCxnSpPr/>
          <p:nvPr/>
        </p:nvCxnSpPr>
        <p:spPr>
          <a:xfrm flipV="1">
            <a:off x="3727071" y="2562393"/>
            <a:ext cx="5119577" cy="424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3315621" y="2568492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2013</a:t>
            </a:r>
            <a:endParaRPr lang="es-SV" sz="9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1" name="Conector recto 30"/>
          <p:cNvCxnSpPr/>
          <p:nvPr/>
        </p:nvCxnSpPr>
        <p:spPr>
          <a:xfrm>
            <a:off x="4815531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CuadroTexto 31"/>
          <p:cNvSpPr txBox="1"/>
          <p:nvPr/>
        </p:nvSpPr>
        <p:spPr>
          <a:xfrm>
            <a:off x="4323964" y="2551005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bg1"/>
                </a:solidFill>
              </a:rPr>
              <a:t>2014</a:t>
            </a:r>
            <a:endParaRPr lang="es-SV" sz="900" b="1" dirty="0">
              <a:solidFill>
                <a:schemeClr val="bg1"/>
              </a:solidFill>
            </a:endParaRPr>
          </a:p>
        </p:txBody>
      </p:sp>
      <p:cxnSp>
        <p:nvCxnSpPr>
          <p:cNvPr id="33" name="Conector recto 32"/>
          <p:cNvCxnSpPr/>
          <p:nvPr/>
        </p:nvCxnSpPr>
        <p:spPr>
          <a:xfrm>
            <a:off x="5570377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5108895" y="2552966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bg1"/>
                </a:solidFill>
              </a:rPr>
              <a:t>2015</a:t>
            </a:r>
            <a:endParaRPr lang="es-SV" sz="900" b="1" dirty="0">
              <a:solidFill>
                <a:schemeClr val="bg1"/>
              </a:solidFill>
            </a:endParaRPr>
          </a:p>
        </p:txBody>
      </p:sp>
      <p:cxnSp>
        <p:nvCxnSpPr>
          <p:cNvPr id="35" name="Conector recto 34"/>
          <p:cNvCxnSpPr/>
          <p:nvPr/>
        </p:nvCxnSpPr>
        <p:spPr>
          <a:xfrm>
            <a:off x="6453762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6039096" y="2545772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chemeClr val="bg1"/>
                </a:solidFill>
              </a:rPr>
              <a:t>2016</a:t>
            </a:r>
            <a:endParaRPr lang="es-SV" sz="900" b="1" dirty="0">
              <a:solidFill>
                <a:schemeClr val="bg1"/>
              </a:solidFill>
            </a:endParaRPr>
          </a:p>
        </p:txBody>
      </p:sp>
      <p:cxnSp>
        <p:nvCxnSpPr>
          <p:cNvPr id="37" name="Conector recto 36"/>
          <p:cNvCxnSpPr/>
          <p:nvPr/>
        </p:nvCxnSpPr>
        <p:spPr>
          <a:xfrm>
            <a:off x="7223058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>
            <a:off x="8071428" y="2442004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CuadroTexto 38"/>
          <p:cNvSpPr txBox="1"/>
          <p:nvPr/>
        </p:nvSpPr>
        <p:spPr>
          <a:xfrm>
            <a:off x="6861553" y="2577150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rgbClr val="002060"/>
                </a:solidFill>
              </a:rPr>
              <a:t>2017</a:t>
            </a:r>
            <a:endParaRPr lang="es-SV" sz="900" b="1" dirty="0">
              <a:solidFill>
                <a:srgbClr val="002060"/>
              </a:solidFill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8355080" y="2577150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rgbClr val="002060"/>
                </a:solidFill>
              </a:rPr>
              <a:t>2019</a:t>
            </a:r>
            <a:endParaRPr lang="es-SV" sz="900" b="1" dirty="0">
              <a:solidFill>
                <a:srgbClr val="002060"/>
              </a:solidFill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633068" y="2577150"/>
            <a:ext cx="491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900" b="1" dirty="0" smtClean="0">
                <a:solidFill>
                  <a:srgbClr val="002060"/>
                </a:solidFill>
              </a:rPr>
              <a:t>2018</a:t>
            </a:r>
            <a:endParaRPr lang="es-SV" sz="900" b="1" dirty="0">
              <a:solidFill>
                <a:srgbClr val="002060"/>
              </a:solidFill>
            </a:endParaRPr>
          </a:p>
        </p:txBody>
      </p:sp>
      <p:sp>
        <p:nvSpPr>
          <p:cNvPr id="42" name="Cerrar llave 41"/>
          <p:cNvSpPr/>
          <p:nvPr/>
        </p:nvSpPr>
        <p:spPr>
          <a:xfrm rot="5400000">
            <a:off x="3441489" y="2681808"/>
            <a:ext cx="194895" cy="602990"/>
          </a:xfrm>
          <a:prstGeom prst="rightBrace">
            <a:avLst/>
          </a:prstGeom>
          <a:ln w="1905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3" name="CuadroTexto 42"/>
          <p:cNvSpPr txBox="1"/>
          <p:nvPr/>
        </p:nvSpPr>
        <p:spPr>
          <a:xfrm>
            <a:off x="3205076" y="3047139"/>
            <a:ext cx="690217" cy="262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Período a Fiscalizar ISR</a:t>
            </a:r>
            <a:endParaRPr lang="es-SV" sz="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4136764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48" name="Cerrar llave 47"/>
          <p:cNvSpPr/>
          <p:nvPr/>
        </p:nvSpPr>
        <p:spPr>
          <a:xfrm rot="5400000">
            <a:off x="4040815" y="2724724"/>
            <a:ext cx="202182" cy="524445"/>
          </a:xfrm>
          <a:prstGeom prst="rightBrace">
            <a:avLst/>
          </a:prstGeom>
          <a:ln w="1905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9" name="CuadroTexto 48"/>
          <p:cNvSpPr txBox="1"/>
          <p:nvPr/>
        </p:nvSpPr>
        <p:spPr>
          <a:xfrm>
            <a:off x="3745579" y="3073029"/>
            <a:ext cx="908717" cy="262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Fecha Presentación</a:t>
            </a:r>
            <a:endParaRPr lang="es-SV" sz="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Cerrar llave 50"/>
          <p:cNvSpPr/>
          <p:nvPr/>
        </p:nvSpPr>
        <p:spPr>
          <a:xfrm rot="16200000">
            <a:off x="5404418" y="1908874"/>
            <a:ext cx="194895" cy="711406"/>
          </a:xfrm>
          <a:prstGeom prst="rightBrace">
            <a:avLst/>
          </a:prstGeom>
          <a:ln w="19050">
            <a:solidFill>
              <a:srgbClr val="00B0F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53" name="CuadroTexto 52"/>
          <p:cNvSpPr txBox="1"/>
          <p:nvPr/>
        </p:nvSpPr>
        <p:spPr>
          <a:xfrm>
            <a:off x="4388150" y="2242636"/>
            <a:ext cx="709539" cy="21544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SV" sz="800" b="1" dirty="0" smtClean="0"/>
              <a:t>Año 1</a:t>
            </a:r>
            <a:endParaRPr lang="es-SV" sz="800" b="1" dirty="0"/>
          </a:p>
        </p:txBody>
      </p:sp>
      <p:sp>
        <p:nvSpPr>
          <p:cNvPr id="54" name="CuadroTexto 53"/>
          <p:cNvSpPr txBox="1"/>
          <p:nvPr/>
        </p:nvSpPr>
        <p:spPr>
          <a:xfrm>
            <a:off x="5168347" y="2250631"/>
            <a:ext cx="6780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800" b="1" dirty="0" smtClean="0"/>
              <a:t>Año 2</a:t>
            </a:r>
            <a:endParaRPr lang="es-SV" sz="800" b="1" dirty="0"/>
          </a:p>
        </p:txBody>
      </p:sp>
      <p:sp>
        <p:nvSpPr>
          <p:cNvPr id="55" name="CuadroTexto 54"/>
          <p:cNvSpPr txBox="1"/>
          <p:nvPr/>
        </p:nvSpPr>
        <p:spPr>
          <a:xfrm>
            <a:off x="5904173" y="2241181"/>
            <a:ext cx="8111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800" b="1" dirty="0" smtClean="0"/>
              <a:t>Año 3</a:t>
            </a:r>
            <a:endParaRPr lang="es-SV" sz="800" b="1" dirty="0"/>
          </a:p>
        </p:txBody>
      </p:sp>
      <p:cxnSp>
        <p:nvCxnSpPr>
          <p:cNvPr id="56" name="Conector recto de flecha 55"/>
          <p:cNvCxnSpPr/>
          <p:nvPr/>
        </p:nvCxnSpPr>
        <p:spPr>
          <a:xfrm flipV="1">
            <a:off x="6076918" y="2499122"/>
            <a:ext cx="1" cy="41616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7" name="CuadroTexto 56"/>
          <p:cNvSpPr txBox="1"/>
          <p:nvPr/>
        </p:nvSpPr>
        <p:spPr>
          <a:xfrm>
            <a:off x="5983039" y="2951474"/>
            <a:ext cx="47072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>
                <a:solidFill>
                  <a:srgbClr val="C00000"/>
                </a:solidFill>
              </a:rPr>
              <a:t>AGOSTO</a:t>
            </a:r>
            <a:endParaRPr lang="es-SV" sz="500" b="1" dirty="0">
              <a:solidFill>
                <a:srgbClr val="C00000"/>
              </a:solidFill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5857569" y="3064889"/>
            <a:ext cx="716947" cy="262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SV" sz="600" b="1" dirty="0" smtClean="0">
                <a:solidFill>
                  <a:srgbClr val="FF0000"/>
                </a:solidFill>
              </a:rPr>
              <a:t>Notificación para fiscalizar</a:t>
            </a:r>
            <a:endParaRPr lang="es-SV" sz="600" b="1" dirty="0">
              <a:solidFill>
                <a:srgbClr val="FF0000"/>
              </a:solidFill>
            </a:endParaRPr>
          </a:p>
        </p:txBody>
      </p:sp>
      <p:cxnSp>
        <p:nvCxnSpPr>
          <p:cNvPr id="59" name="Conector recto 58"/>
          <p:cNvCxnSpPr/>
          <p:nvPr/>
        </p:nvCxnSpPr>
        <p:spPr>
          <a:xfrm>
            <a:off x="6961559" y="2449931"/>
            <a:ext cx="0" cy="213959"/>
          </a:xfrm>
          <a:prstGeom prst="line">
            <a:avLst/>
          </a:prstGeom>
          <a:ln w="28575">
            <a:solidFill>
              <a:srgbClr val="FFC00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7641995" y="2453814"/>
            <a:ext cx="0" cy="213959"/>
          </a:xfrm>
          <a:prstGeom prst="line">
            <a:avLst/>
          </a:prstGeom>
          <a:ln w="28575">
            <a:solidFill>
              <a:srgbClr val="FFC00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8519283" y="2453815"/>
            <a:ext cx="0" cy="213959"/>
          </a:xfrm>
          <a:prstGeom prst="line">
            <a:avLst/>
          </a:prstGeom>
          <a:ln w="28575">
            <a:solidFill>
              <a:srgbClr val="FFC000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2" name="Cerrar llave 61"/>
          <p:cNvSpPr/>
          <p:nvPr/>
        </p:nvSpPr>
        <p:spPr>
          <a:xfrm rot="5400000">
            <a:off x="6433216" y="2529168"/>
            <a:ext cx="194895" cy="820468"/>
          </a:xfrm>
          <a:prstGeom prst="rightBrace">
            <a:avLst/>
          </a:prstGeom>
          <a:ln w="19050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63" name="CuadroTexto 62"/>
          <p:cNvSpPr txBox="1"/>
          <p:nvPr/>
        </p:nvSpPr>
        <p:spPr>
          <a:xfrm>
            <a:off x="4901131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64" name="CuadroTexto 63"/>
          <p:cNvSpPr txBox="1"/>
          <p:nvPr/>
        </p:nvSpPr>
        <p:spPr>
          <a:xfrm>
            <a:off x="5601384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65" name="CuadroTexto 64"/>
          <p:cNvSpPr txBox="1"/>
          <p:nvPr/>
        </p:nvSpPr>
        <p:spPr>
          <a:xfrm>
            <a:off x="6556428" y="2759058"/>
            <a:ext cx="4209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500" b="1" dirty="0" smtClean="0"/>
              <a:t>ABRIL</a:t>
            </a:r>
            <a:endParaRPr lang="es-SV" sz="500" b="1" dirty="0"/>
          </a:p>
        </p:txBody>
      </p:sp>
      <p:sp>
        <p:nvSpPr>
          <p:cNvPr id="66" name="Cerrar llave 65"/>
          <p:cNvSpPr/>
          <p:nvPr/>
        </p:nvSpPr>
        <p:spPr>
          <a:xfrm rot="5400000">
            <a:off x="7307430" y="2529168"/>
            <a:ext cx="194895" cy="820468"/>
          </a:xfrm>
          <a:prstGeom prst="rightBrace">
            <a:avLst/>
          </a:prstGeom>
          <a:ln w="19050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67" name="Cerrar llave 66"/>
          <p:cNvSpPr/>
          <p:nvPr/>
        </p:nvSpPr>
        <p:spPr>
          <a:xfrm rot="5400000">
            <a:off x="8111736" y="2601786"/>
            <a:ext cx="194895" cy="660662"/>
          </a:xfrm>
          <a:prstGeom prst="rightBrace">
            <a:avLst/>
          </a:prstGeom>
          <a:ln w="19050">
            <a:solidFill>
              <a:srgbClr val="92D050"/>
            </a:solidFill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grpSp>
        <p:nvGrpSpPr>
          <p:cNvPr id="18" name="Grupo 33"/>
          <p:cNvGrpSpPr/>
          <p:nvPr/>
        </p:nvGrpSpPr>
        <p:grpSpPr>
          <a:xfrm>
            <a:off x="4107817" y="1604999"/>
            <a:ext cx="2493722" cy="493908"/>
            <a:chOff x="3265" y="1499037"/>
            <a:chExt cx="7922840" cy="1216801"/>
          </a:xfrm>
        </p:grpSpPr>
        <p:sp>
          <p:nvSpPr>
            <p:cNvPr id="25" name="Rectángulo redondeado 34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76200">
              <a:bevelT w="63500" h="25400"/>
              <a:extrusionClr>
                <a:srgbClr val="953735"/>
              </a:extrusion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ángulo 35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solidFill>
              <a:srgbClr val="E7F0F7"/>
            </a:solidFill>
            <a:scene3d>
              <a:camera prst="orthographicFront"/>
              <a:lightRig rig="threePt" dir="t"/>
            </a:scene3d>
            <a:sp3d extrusionH="76200">
              <a:extrusionClr>
                <a:srgbClr val="953735"/>
              </a:extrusion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sz="1100" b="1" kern="1200" dirty="0" smtClean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</a:rPr>
                <a:t>Plazo otorgado a la AT para Fiscalizar</a:t>
              </a:r>
            </a:p>
          </p:txBody>
        </p:sp>
      </p:grpSp>
      <p:grpSp>
        <p:nvGrpSpPr>
          <p:cNvPr id="19" name="Grupo 33"/>
          <p:cNvGrpSpPr/>
          <p:nvPr/>
        </p:nvGrpSpPr>
        <p:grpSpPr>
          <a:xfrm>
            <a:off x="6054171" y="3409036"/>
            <a:ext cx="2493722" cy="493908"/>
            <a:chOff x="3265" y="1499037"/>
            <a:chExt cx="7922840" cy="1216801"/>
          </a:xfrm>
          <a:solidFill>
            <a:srgbClr val="E7F0F7"/>
          </a:solidFill>
        </p:grpSpPr>
        <p:sp>
          <p:nvSpPr>
            <p:cNvPr id="20" name="Rectángulo redondeado 34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76200">
              <a:bevelT w="63500" h="25400"/>
              <a:extrusionClr>
                <a:srgbClr val="953735"/>
              </a:extrusionClr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ángulo 35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 extrusionH="76200">
              <a:extrusionClr>
                <a:srgbClr val="953735"/>
              </a:extrusion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sz="1100" b="1" kern="1200" dirty="0" smtClean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Plazo otorgado a la AT para Fiscalizar con interrupción de la caducidad</a:t>
              </a:r>
            </a:p>
          </p:txBody>
        </p:sp>
      </p:grpSp>
      <p:sp>
        <p:nvSpPr>
          <p:cNvPr id="68" name="Cerrar llave 67"/>
          <p:cNvSpPr/>
          <p:nvPr/>
        </p:nvSpPr>
        <p:spPr>
          <a:xfrm rot="16200000">
            <a:off x="6207622" y="1855663"/>
            <a:ext cx="194895" cy="820468"/>
          </a:xfrm>
          <a:prstGeom prst="rightBrace">
            <a:avLst/>
          </a:prstGeom>
          <a:ln w="19050">
            <a:solidFill>
              <a:srgbClr val="00B0F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69" name="Cerrar llave 68"/>
          <p:cNvSpPr/>
          <p:nvPr/>
        </p:nvSpPr>
        <p:spPr>
          <a:xfrm rot="16200000">
            <a:off x="4646407" y="1910057"/>
            <a:ext cx="194895" cy="711406"/>
          </a:xfrm>
          <a:prstGeom prst="rightBrace">
            <a:avLst/>
          </a:prstGeom>
          <a:ln w="19050">
            <a:solidFill>
              <a:srgbClr val="00B0F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cxnSp>
        <p:nvCxnSpPr>
          <p:cNvPr id="71" name="Conector recto 70"/>
          <p:cNvCxnSpPr/>
          <p:nvPr/>
        </p:nvCxnSpPr>
        <p:spPr>
          <a:xfrm>
            <a:off x="3855942" y="2436771"/>
            <a:ext cx="0" cy="318918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310" y="997870"/>
            <a:ext cx="620160" cy="6201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71128" y="4107396"/>
            <a:ext cx="3562646" cy="6017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_tradnl" sz="1200" dirty="0">
                <a:solidFill>
                  <a:srgbClr val="002060"/>
                </a:solidFill>
              </a:rPr>
              <a:t>El cómputo del plazo de la caducidad, se interrumpirá desde la fecha de notificación del auto de designación de auditores hasta 3 años. </a:t>
            </a:r>
          </a:p>
          <a:p>
            <a:endParaRPr lang="es-SV" dirty="0"/>
          </a:p>
        </p:txBody>
      </p:sp>
      <p:pic>
        <p:nvPicPr>
          <p:cNvPr id="70" name="Imagen 6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023" y="3555488"/>
            <a:ext cx="620160" cy="620160"/>
          </a:xfrm>
          <a:prstGeom prst="rect">
            <a:avLst/>
          </a:prstGeom>
        </p:spPr>
      </p:pic>
      <p:sp>
        <p:nvSpPr>
          <p:cNvPr id="72" name="Más 71"/>
          <p:cNvSpPr/>
          <p:nvPr/>
        </p:nvSpPr>
        <p:spPr>
          <a:xfrm>
            <a:off x="8663077" y="3655990"/>
            <a:ext cx="290178" cy="276018"/>
          </a:xfrm>
          <a:prstGeom prst="mathPlus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5574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redondeado 14"/>
          <p:cNvSpPr/>
          <p:nvPr/>
        </p:nvSpPr>
        <p:spPr>
          <a:xfrm>
            <a:off x="5207798" y="2821135"/>
            <a:ext cx="2019299" cy="1627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1200" dirty="0">
                <a:solidFill>
                  <a:schemeClr val="tx1"/>
                </a:solidFill>
              </a:rPr>
              <a:t>Para </a:t>
            </a:r>
            <a:r>
              <a:rPr lang="es-SV" sz="1200" dirty="0" smtClean="0">
                <a:solidFill>
                  <a:schemeClr val="tx1"/>
                </a:solidFill>
              </a:rPr>
              <a:t>solicitar </a:t>
            </a:r>
            <a:r>
              <a:rPr lang="es-SV" sz="1200" dirty="0">
                <a:solidFill>
                  <a:schemeClr val="tx1"/>
                </a:solidFill>
              </a:rPr>
              <a:t>el reembolso la mercancía no debe haber sido objeto de transformación, modificación o alteración alguna.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6218550" y="948669"/>
            <a:ext cx="2134875" cy="169738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objetivo es </a:t>
            </a:r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un solo </a:t>
            </a:r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 de los </a:t>
            </a:r>
            <a:r>
              <a:rPr lang="es-SV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 </a:t>
            </a:r>
            <a:r>
              <a:rPr lang="es-SV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1er país de importación, cuando las mercancías sean exportadas hacia otro país de la región C.A</a:t>
            </a:r>
            <a:endParaRPr lang="es-SV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3962400" y="963592"/>
            <a:ext cx="2094398" cy="16824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1200" dirty="0">
                <a:solidFill>
                  <a:schemeClr val="tx1"/>
                </a:solidFill>
              </a:rPr>
              <a:t>Reembolso de aranceles </a:t>
            </a:r>
            <a:r>
              <a:rPr lang="es-SV" sz="1200" dirty="0" smtClean="0">
                <a:solidFill>
                  <a:schemeClr val="tx1"/>
                </a:solidFill>
              </a:rPr>
              <a:t>por </a:t>
            </a:r>
            <a:r>
              <a:rPr lang="es-SV" sz="1200" dirty="0">
                <a:solidFill>
                  <a:schemeClr val="tx1"/>
                </a:solidFill>
              </a:rPr>
              <a:t>importaciones de la UE si </a:t>
            </a:r>
            <a:r>
              <a:rPr lang="es-SV" sz="1200" dirty="0" smtClean="0">
                <a:solidFill>
                  <a:schemeClr val="tx1"/>
                </a:solidFill>
              </a:rPr>
              <a:t>éstos son </a:t>
            </a:r>
            <a:r>
              <a:rPr lang="es-SV" sz="1200" dirty="0">
                <a:solidFill>
                  <a:schemeClr val="tx1"/>
                </a:solidFill>
              </a:rPr>
              <a:t>exportados a otros </a:t>
            </a:r>
            <a:r>
              <a:rPr lang="es-SV" sz="1200" dirty="0" smtClean="0">
                <a:solidFill>
                  <a:schemeClr val="tx1"/>
                </a:solidFill>
              </a:rPr>
              <a:t>países de C.A</a:t>
            </a:r>
            <a:r>
              <a:rPr lang="es-SV" sz="1200" dirty="0">
                <a:solidFill>
                  <a:schemeClr val="tx1"/>
                </a:solidFill>
              </a:rPr>
              <a:t>, en la parte que corresponda a la mercancía que sea exportada</a:t>
            </a:r>
          </a:p>
        </p:txBody>
      </p:sp>
      <p:sp>
        <p:nvSpPr>
          <p:cNvPr id="14" name="CuadroTexto 10"/>
          <p:cNvSpPr txBox="1"/>
          <p:nvPr/>
        </p:nvSpPr>
        <p:spPr>
          <a:xfrm>
            <a:off x="301159" y="130224"/>
            <a:ext cx="85370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dirty="0" smtClean="0">
                <a:solidFill>
                  <a:srgbClr val="002060"/>
                </a:solidFill>
              </a:rPr>
              <a:t>REEMBOLSO DE LOS DERECHOS ARANCELARIOS A LA IMPORTACIÓN”, EN EL MARCO DEL ACUERDO DE ASOCIACIÓN ENTRE C.A Y UE</a:t>
            </a:r>
          </a:p>
          <a:p>
            <a:pPr algn="ctr"/>
            <a:r>
              <a:rPr lang="es-SV" sz="1000" b="1" dirty="0" smtClean="0">
                <a:solidFill>
                  <a:srgbClr val="002060"/>
                </a:solidFill>
              </a:rPr>
              <a:t>(VIGENTE A PARTIR DEL 1 DE DICIEMBRE DE 2015)</a:t>
            </a:r>
            <a:endParaRPr lang="es-SV" sz="1000" b="1" dirty="0">
              <a:solidFill>
                <a:srgbClr val="002060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4075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392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49040"/>
            <a:ext cx="3048000" cy="126682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893" y="4584363"/>
            <a:ext cx="1063660" cy="46300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79" y="948669"/>
            <a:ext cx="2643011" cy="249427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00100" y="1611028"/>
            <a:ext cx="16383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SV" dirty="0" smtClean="0"/>
              <a:t>Mecanismo </a:t>
            </a:r>
            <a:r>
              <a:rPr lang="es-SV" dirty="0"/>
              <a:t>para eliminar </a:t>
            </a:r>
            <a:r>
              <a:rPr lang="es-SV" dirty="0" smtClean="0"/>
              <a:t>2ble </a:t>
            </a:r>
            <a:r>
              <a:rPr lang="es-SV" dirty="0"/>
              <a:t>o </a:t>
            </a:r>
            <a:r>
              <a:rPr lang="es-SV" dirty="0" smtClean="0"/>
              <a:t>3ple  tributación arancelaria en C.A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9689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68" y="2616006"/>
            <a:ext cx="1862112" cy="117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0"/>
          <p:cNvSpPr txBox="1"/>
          <p:nvPr/>
        </p:nvSpPr>
        <p:spPr>
          <a:xfrm>
            <a:off x="301159" y="25791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COMERCIO ELECTRONICO</a:t>
            </a:r>
            <a:endParaRPr lang="es-SV" sz="15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8" name="Rectángulo redondeado 7"/>
          <p:cNvSpPr/>
          <p:nvPr/>
        </p:nvSpPr>
        <p:spPr>
          <a:xfrm>
            <a:off x="412509" y="668244"/>
            <a:ext cx="3889371" cy="86603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 equipos, aparatos o sistemas </a:t>
            </a:r>
            <a:r>
              <a:rPr lang="es-SV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computarizados</a:t>
            </a:r>
          </a:p>
          <a:p>
            <a:pPr lvl="0" algn="ctr" defTabSz="1066800">
              <a:spcBef>
                <a:spcPct val="0"/>
              </a:spcBef>
            </a:pPr>
            <a:r>
              <a:rPr lang="es-SV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149-D CT</a:t>
            </a:r>
            <a:endParaRPr lang="es-SV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412509" y="3304607"/>
            <a:ext cx="1971675" cy="1355046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dirty="0" smtClean="0">
                <a:solidFill>
                  <a:schemeClr val="tx1"/>
                </a:solidFill>
              </a:rPr>
              <a:t>Operaciones afectas al IVA </a:t>
            </a:r>
            <a:endParaRPr lang="es-SV" dirty="0">
              <a:solidFill>
                <a:schemeClr val="tx1"/>
              </a:solidFill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412509" y="1848648"/>
            <a:ext cx="1971675" cy="1355046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dirty="0">
                <a:solidFill>
                  <a:schemeClr val="tx1"/>
                </a:solidFill>
              </a:rPr>
              <a:t>Los tiquetes que emitan los sistemas </a:t>
            </a:r>
            <a:r>
              <a:rPr lang="es-SV" dirty="0" smtClean="0">
                <a:solidFill>
                  <a:schemeClr val="tx1"/>
                </a:solidFill>
              </a:rPr>
              <a:t>POS, </a:t>
            </a:r>
            <a:r>
              <a:rPr lang="es-SV" dirty="0">
                <a:solidFill>
                  <a:schemeClr val="tx1"/>
                </a:solidFill>
              </a:rPr>
              <a:t>deben tener el # de </a:t>
            </a:r>
            <a:r>
              <a:rPr lang="es-SV" dirty="0" smtClean="0">
                <a:solidFill>
                  <a:schemeClr val="tx1"/>
                </a:solidFill>
              </a:rPr>
              <a:t>autorizado por </a:t>
            </a:r>
            <a:r>
              <a:rPr lang="es-SV" dirty="0">
                <a:solidFill>
                  <a:schemeClr val="tx1"/>
                </a:solidFill>
              </a:rPr>
              <a:t>la AT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4759139" y="687409"/>
            <a:ext cx="3819081" cy="86603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</a:pPr>
            <a:r>
              <a:rPr lang="es-S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Desafíos que plantea el Comercio Electrónico a la fiscalidad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4759139" y="1706623"/>
            <a:ext cx="3819082" cy="2741728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s-SV" sz="1200" dirty="0" smtClean="0">
                <a:solidFill>
                  <a:schemeClr val="tx1"/>
                </a:solidFill>
              </a:rPr>
              <a:t>Erosión </a:t>
            </a:r>
            <a:r>
              <a:rPr lang="es-SV" sz="1200" dirty="0">
                <a:solidFill>
                  <a:schemeClr val="tx1"/>
                </a:solidFill>
              </a:rPr>
              <a:t>de </a:t>
            </a:r>
            <a:r>
              <a:rPr lang="es-SV" sz="1200" dirty="0" smtClean="0">
                <a:solidFill>
                  <a:schemeClr val="tx1"/>
                </a:solidFill>
              </a:rPr>
              <a:t>criterios </a:t>
            </a:r>
            <a:r>
              <a:rPr lang="es-SV" sz="1200" dirty="0">
                <a:solidFill>
                  <a:schemeClr val="tx1"/>
                </a:solidFill>
              </a:rPr>
              <a:t>tradicionales de imposición al comercio físico</a:t>
            </a:r>
            <a:r>
              <a:rPr lang="es-SV" sz="1200" dirty="0" smtClean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Tx/>
              <a:buChar char="-"/>
            </a:pPr>
            <a:endParaRPr lang="es-SV" sz="3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SV" sz="1200" dirty="0" smtClean="0">
                <a:solidFill>
                  <a:schemeClr val="tx1"/>
                </a:solidFill>
              </a:rPr>
              <a:t>Desmaterialización </a:t>
            </a:r>
            <a:r>
              <a:rPr lang="es-SV" sz="1200" dirty="0">
                <a:solidFill>
                  <a:schemeClr val="tx1"/>
                </a:solidFill>
              </a:rPr>
              <a:t>de bienes y productos</a:t>
            </a:r>
            <a:r>
              <a:rPr lang="es-SV" sz="1200" dirty="0" smtClean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Tx/>
              <a:buChar char="-"/>
            </a:pPr>
            <a:endParaRPr lang="es-SV" sz="3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SV" sz="1200" dirty="0" smtClean="0">
                <a:solidFill>
                  <a:schemeClr val="tx1"/>
                </a:solidFill>
              </a:rPr>
              <a:t>Deslocalización </a:t>
            </a:r>
            <a:r>
              <a:rPr lang="es-SV" sz="1200" dirty="0">
                <a:solidFill>
                  <a:schemeClr val="tx1"/>
                </a:solidFill>
              </a:rPr>
              <a:t>de la actividad económica y </a:t>
            </a:r>
            <a:r>
              <a:rPr lang="es-SV" sz="1200" dirty="0" smtClean="0">
                <a:solidFill>
                  <a:schemeClr val="tx1"/>
                </a:solidFill>
              </a:rPr>
              <a:t>desintermediación.</a:t>
            </a:r>
          </a:p>
          <a:p>
            <a:pPr marL="171450" indent="-171450">
              <a:buFontTx/>
              <a:buChar char="-"/>
            </a:pPr>
            <a:endParaRPr lang="es-SV" sz="3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SV" sz="1200" dirty="0" smtClean="0">
                <a:solidFill>
                  <a:schemeClr val="tx1"/>
                </a:solidFill>
              </a:rPr>
              <a:t>Elección </a:t>
            </a:r>
            <a:r>
              <a:rPr lang="es-SV" sz="1200" dirty="0">
                <a:solidFill>
                  <a:schemeClr val="tx1"/>
                </a:solidFill>
              </a:rPr>
              <a:t>de jurisdicciones de baja o nula imposición. </a:t>
            </a:r>
            <a:endParaRPr lang="es-SV" sz="12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endParaRPr lang="es-SV" sz="3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SV" sz="1200" dirty="0" smtClean="0">
                <a:solidFill>
                  <a:schemeClr val="tx1"/>
                </a:solidFill>
              </a:rPr>
              <a:t>Imposibilidad de </a:t>
            </a:r>
            <a:r>
              <a:rPr lang="es-SV" sz="1200" dirty="0">
                <a:solidFill>
                  <a:schemeClr val="tx1"/>
                </a:solidFill>
              </a:rPr>
              <a:t>identificación </a:t>
            </a:r>
            <a:r>
              <a:rPr lang="es-SV" sz="1200" dirty="0" smtClean="0">
                <a:solidFill>
                  <a:schemeClr val="tx1"/>
                </a:solidFill>
              </a:rPr>
              <a:t>y fiscalización de </a:t>
            </a:r>
            <a:r>
              <a:rPr lang="es-SV" sz="1200" dirty="0">
                <a:solidFill>
                  <a:schemeClr val="tx1"/>
                </a:solidFill>
              </a:rPr>
              <a:t>los contribuyentes y </a:t>
            </a:r>
            <a:r>
              <a:rPr lang="es-SV" sz="1200" dirty="0" smtClean="0">
                <a:solidFill>
                  <a:schemeClr val="tx1"/>
                </a:solidFill>
              </a:rPr>
              <a:t>de </a:t>
            </a:r>
            <a:r>
              <a:rPr lang="es-SV" sz="1200" dirty="0">
                <a:solidFill>
                  <a:schemeClr val="tx1"/>
                </a:solidFill>
              </a:rPr>
              <a:t>sus </a:t>
            </a:r>
            <a:r>
              <a:rPr lang="es-SV" sz="1200" dirty="0" smtClean="0">
                <a:solidFill>
                  <a:schemeClr val="tx1"/>
                </a:solidFill>
              </a:rPr>
              <a:t>actividades</a:t>
            </a:r>
          </a:p>
          <a:p>
            <a:pPr marL="171450" indent="-171450">
              <a:buFontTx/>
              <a:buChar char="-"/>
            </a:pPr>
            <a:endParaRPr lang="es-SV" sz="3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SV" sz="1200" dirty="0">
                <a:solidFill>
                  <a:schemeClr val="tx1"/>
                </a:solidFill>
              </a:rPr>
              <a:t>Dificulta jurídicamente el categorizar y clasificar la categoría </a:t>
            </a:r>
            <a:r>
              <a:rPr lang="es-SV" sz="1200" dirty="0" smtClean="0">
                <a:solidFill>
                  <a:schemeClr val="tx1"/>
                </a:solidFill>
              </a:rPr>
              <a:t>tributaria</a:t>
            </a:r>
          </a:p>
          <a:p>
            <a:pPr marL="171450" indent="-171450">
              <a:buFontTx/>
              <a:buChar char="-"/>
            </a:pPr>
            <a:endParaRPr lang="es-SV" sz="3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SV" sz="1200" dirty="0" smtClean="0">
                <a:solidFill>
                  <a:schemeClr val="tx1"/>
                </a:solidFill>
              </a:rPr>
              <a:t>Sujeto a múltiple </a:t>
            </a:r>
            <a:r>
              <a:rPr lang="es-SV" sz="1200" dirty="0">
                <a:solidFill>
                  <a:schemeClr val="tx1"/>
                </a:solidFill>
              </a:rPr>
              <a:t>imposición </a:t>
            </a:r>
            <a:r>
              <a:rPr lang="es-SV" sz="1200" dirty="0" smtClean="0">
                <a:solidFill>
                  <a:schemeClr val="tx1"/>
                </a:solidFill>
              </a:rPr>
              <a:t>internacional</a:t>
            </a:r>
            <a:endParaRPr lang="es-SV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8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2204"/>
            <a:ext cx="9158068" cy="428410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915" y="4463542"/>
            <a:ext cx="1094575" cy="476462"/>
          </a:xfrm>
          <a:prstGeom prst="rect">
            <a:avLst/>
          </a:prstGeom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341283" y="2777006"/>
            <a:ext cx="5471391" cy="116046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E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FISCALIZACIÓN </a:t>
            </a:r>
            <a:r>
              <a:rPr lang="es-E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PRECIOS DE TRANSFERENCIA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99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257910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ACCIONES DE LA DGII</a:t>
            </a:r>
            <a:endParaRPr lang="es-SV" sz="15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smtClean="0">
                <a:solidFill>
                  <a:schemeClr val="bg1"/>
                </a:solidFill>
              </a:rPr>
              <a:t>1992</a:t>
            </a:r>
            <a:endParaRPr lang="es-ES_tradnl" b="1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2120938" y="759492"/>
            <a:ext cx="5423297" cy="4063857"/>
            <a:chOff x="2120938" y="759492"/>
            <a:chExt cx="5423297" cy="4063857"/>
          </a:xfrm>
        </p:grpSpPr>
        <p:sp>
          <p:nvSpPr>
            <p:cNvPr id="3" name="Forma libre 2"/>
            <p:cNvSpPr/>
            <p:nvPr/>
          </p:nvSpPr>
          <p:spPr>
            <a:xfrm>
              <a:off x="4512611" y="759492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960" tIns="280479" rIns="249961" bIns="2804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/>
                <a:t>Factores de Riesgo</a:t>
              </a:r>
              <a:endParaRPr lang="es-SV" sz="1200" kern="1200" dirty="0"/>
            </a:p>
          </p:txBody>
        </p:sp>
        <p:sp>
          <p:nvSpPr>
            <p:cNvPr id="4" name="Rectángulo 3"/>
            <p:cNvSpPr/>
            <p:nvPr/>
          </p:nvSpPr>
          <p:spPr>
            <a:xfrm>
              <a:off x="5863013" y="1060786"/>
              <a:ext cx="1681222" cy="903882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orma libre 7"/>
            <p:cNvSpPr/>
            <p:nvPr/>
          </p:nvSpPr>
          <p:spPr>
            <a:xfrm>
              <a:off x="3097131" y="759492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8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8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/>
                <a:t>Obligaciones Tributarias</a:t>
              </a:r>
              <a:endParaRPr lang="es-SV" sz="1200" kern="1200" dirty="0"/>
            </a:p>
          </p:txBody>
        </p:sp>
        <p:sp>
          <p:nvSpPr>
            <p:cNvPr id="10" name="Forma libre 9"/>
            <p:cNvSpPr/>
            <p:nvPr/>
          </p:nvSpPr>
          <p:spPr>
            <a:xfrm>
              <a:off x="3802159" y="2038184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6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16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340" tIns="272859" rIns="242341" bIns="272858" numCol="1" spcCol="1270" anchor="ctr" anchorCtr="0">
              <a:noAutofit/>
            </a:bodyPr>
            <a:lstStyle/>
            <a:p>
              <a:pPr lvl="0" algn="ctr" defTabSz="422275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SV" sz="950" kern="1200" dirty="0" smtClean="0"/>
                <a:t>Inconsistencias</a:t>
              </a:r>
              <a:endParaRPr lang="es-SV" sz="950" kern="1200" dirty="0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2120938" y="2339479"/>
              <a:ext cx="1626989" cy="903882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orma libre 11"/>
            <p:cNvSpPr/>
            <p:nvPr/>
          </p:nvSpPr>
          <p:spPr>
            <a:xfrm>
              <a:off x="5217640" y="2038184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24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/>
                <a:t>Resultados de verificación fiscal</a:t>
              </a:r>
              <a:endParaRPr lang="es-SV" sz="1200" kern="1200" dirty="0"/>
            </a:p>
          </p:txBody>
        </p:sp>
        <p:sp>
          <p:nvSpPr>
            <p:cNvPr id="13" name="Forma libre 12"/>
            <p:cNvSpPr/>
            <p:nvPr/>
          </p:nvSpPr>
          <p:spPr>
            <a:xfrm>
              <a:off x="4512611" y="3316877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32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6150" tIns="276669" rIns="246151" bIns="27666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100" kern="1200" dirty="0" smtClean="0"/>
                <a:t>Estadísticas de fiscalización</a:t>
              </a:r>
              <a:endParaRPr lang="es-SV" sz="1100" kern="1200" dirty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5863013" y="3618172"/>
              <a:ext cx="1681222" cy="903882"/>
            </a:xfrm>
            <a:prstGeom prst="rect">
              <a:avLst/>
            </a:pr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orma libre 15"/>
            <p:cNvSpPr/>
            <p:nvPr/>
          </p:nvSpPr>
          <p:spPr>
            <a:xfrm>
              <a:off x="2321940" y="3604470"/>
              <a:ext cx="2064543" cy="988471"/>
            </a:xfrm>
            <a:custGeom>
              <a:avLst/>
              <a:gdLst>
                <a:gd name="connsiteX0" fmla="*/ 0 w 988471"/>
                <a:gd name="connsiteY0" fmla="*/ 0 h 2064543"/>
                <a:gd name="connsiteX1" fmla="*/ 988471 w 988471"/>
                <a:gd name="connsiteY1" fmla="*/ 0 h 2064543"/>
                <a:gd name="connsiteX2" fmla="*/ 988471 w 988471"/>
                <a:gd name="connsiteY2" fmla="*/ 2064543 h 2064543"/>
                <a:gd name="connsiteX3" fmla="*/ 0 w 988471"/>
                <a:gd name="connsiteY3" fmla="*/ 2064543 h 2064543"/>
                <a:gd name="connsiteX4" fmla="*/ 0 w 988471"/>
                <a:gd name="connsiteY4" fmla="*/ 0 h 206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471" h="2064543">
                  <a:moveTo>
                    <a:pt x="988471" y="0"/>
                  </a:moveTo>
                  <a:lnTo>
                    <a:pt x="988471" y="2064543"/>
                  </a:lnTo>
                  <a:lnTo>
                    <a:pt x="0" y="2064543"/>
                  </a:lnTo>
                  <a:lnTo>
                    <a:pt x="0" y="0"/>
                  </a:lnTo>
                  <a:lnTo>
                    <a:pt x="988471" y="0"/>
                  </a:lnTo>
                  <a:close/>
                </a:path>
              </a:pathLst>
            </a:custGeom>
            <a:blipFill rotWithShape="0">
              <a:blip r:embed="rId5"/>
              <a:stretch>
                <a:fillRect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SV" sz="3600" kern="1200"/>
            </a:p>
          </p:txBody>
        </p:sp>
      </p:grpSp>
      <p:pic>
        <p:nvPicPr>
          <p:cNvPr id="24" name="Imagen 23"/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535" y="1172095"/>
            <a:ext cx="494419" cy="496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378" y="1534429"/>
            <a:ext cx="442090" cy="44209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DC7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799" y="2443938"/>
            <a:ext cx="883554" cy="694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23" y="3770107"/>
            <a:ext cx="871398" cy="7693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2" r="14260"/>
          <a:stretch/>
        </p:blipFill>
        <p:spPr>
          <a:xfrm>
            <a:off x="6390921" y="2937664"/>
            <a:ext cx="756458" cy="89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5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334198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OBLIGACIONES TRIBUTARIAS</a:t>
            </a:r>
            <a:endParaRPr lang="es-SV" sz="1100" dirty="0">
              <a:solidFill>
                <a:srgbClr val="002060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pSp>
        <p:nvGrpSpPr>
          <p:cNvPr id="15" name="Grupo 22"/>
          <p:cNvGrpSpPr/>
          <p:nvPr/>
        </p:nvGrpSpPr>
        <p:grpSpPr>
          <a:xfrm>
            <a:off x="549883" y="920125"/>
            <a:ext cx="2334817" cy="471139"/>
            <a:chOff x="3265" y="1499037"/>
            <a:chExt cx="7922840" cy="1216801"/>
          </a:xfrm>
          <a:solidFill>
            <a:srgbClr val="E7F0F7"/>
          </a:solidFill>
        </p:grpSpPr>
        <p:sp>
          <p:nvSpPr>
            <p:cNvPr id="32" name="Rectángulo redondeado 31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grpFill/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ctángulo 32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b="1" dirty="0" smtClean="0">
                  <a:solidFill>
                    <a:srgbClr val="D61001"/>
                  </a:solidFill>
                  <a:latin typeface="+mj-lt"/>
                  <a:cs typeface="Times New Roman" panose="02020603050405020304" pitchFamily="18" charset="0"/>
                </a:rPr>
                <a:t>CONTRIBUYENTE</a:t>
              </a:r>
              <a:endParaRPr lang="es-SV" b="1" kern="1200" dirty="0" smtClean="0">
                <a:solidFill>
                  <a:srgbClr val="D6100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1289901" y="2413675"/>
            <a:ext cx="14060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SV" sz="1050" b="1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036" y="1671661"/>
            <a:ext cx="2247289" cy="225732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884692" y="1850135"/>
            <a:ext cx="1633151" cy="172402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171450" indent="-171450">
              <a:buFont typeface="Arial" charset="0"/>
              <a:buChar char="•"/>
            </a:pPr>
            <a:endParaRPr lang="es-SV" sz="1050" b="1" dirty="0" smtClean="0"/>
          </a:p>
          <a:p>
            <a:pPr marL="171450" indent="-171450">
              <a:buFont typeface="Arial" charset="0"/>
              <a:buChar char="•"/>
            </a:pPr>
            <a:endParaRPr lang="es-SV" sz="1050" b="1" dirty="0"/>
          </a:p>
          <a:p>
            <a:pPr marL="171450" indent="-171450">
              <a:buFont typeface="Arial" charset="0"/>
              <a:buChar char="•"/>
            </a:pPr>
            <a:endParaRPr lang="es-SV" sz="1050" b="1" dirty="0" smtClean="0"/>
          </a:p>
          <a:p>
            <a:r>
              <a:rPr lang="es-SV" sz="1050" b="1" dirty="0" smtClean="0"/>
              <a:t>Determinación de </a:t>
            </a:r>
            <a:r>
              <a:rPr lang="es-SV" sz="1050" b="1" dirty="0" err="1" smtClean="0"/>
              <a:t>PT´s</a:t>
            </a:r>
            <a:endParaRPr lang="es-SV" sz="1050" b="1" dirty="0" smtClean="0"/>
          </a:p>
          <a:p>
            <a:pPr marL="171450" indent="-171450">
              <a:buFont typeface="Arial" charset="0"/>
              <a:buChar char="•"/>
            </a:pPr>
            <a:endParaRPr lang="es-SV" sz="400" b="1" dirty="0" smtClean="0"/>
          </a:p>
          <a:p>
            <a:r>
              <a:rPr lang="es-SV" sz="1050" b="1" dirty="0" smtClean="0"/>
              <a:t>Presentar F-982</a:t>
            </a:r>
          </a:p>
          <a:p>
            <a:pPr marL="171450" indent="-171450">
              <a:buFont typeface="Arial" charset="0"/>
              <a:buChar char="•"/>
            </a:pPr>
            <a:endParaRPr lang="es-SV" sz="400" b="1" dirty="0" smtClean="0"/>
          </a:p>
          <a:p>
            <a:r>
              <a:rPr lang="es-SV" sz="1050" b="1" dirty="0" smtClean="0"/>
              <a:t>Conservar 10 años documentación</a:t>
            </a:r>
          </a:p>
          <a:p>
            <a:pPr marL="171450" indent="-171450">
              <a:buFont typeface="Arial" charset="0"/>
              <a:buChar char="•"/>
            </a:pPr>
            <a:endParaRPr lang="es-SV" sz="400" b="1" dirty="0" smtClean="0"/>
          </a:p>
          <a:p>
            <a:r>
              <a:rPr lang="es-SV" sz="1050" b="1" dirty="0" smtClean="0"/>
              <a:t>Retener y Enterar</a:t>
            </a:r>
          </a:p>
          <a:p>
            <a:pPr marL="171450" indent="-171450">
              <a:buFont typeface="Arial" charset="0"/>
              <a:buChar char="•"/>
            </a:pPr>
            <a:endParaRPr lang="es-SV" sz="400" b="1" dirty="0" smtClean="0"/>
          </a:p>
          <a:p>
            <a:r>
              <a:rPr lang="es-SV" sz="1050" b="1" dirty="0"/>
              <a:t>Carga de la </a:t>
            </a:r>
            <a:r>
              <a:rPr lang="es-SV" sz="1050" b="1" dirty="0" smtClean="0"/>
              <a:t>Prueba</a:t>
            </a:r>
          </a:p>
          <a:p>
            <a:r>
              <a:rPr lang="es-SV" sz="1050" b="1" dirty="0" smtClean="0"/>
              <a:t>Proporcionar al AF cálculo de </a:t>
            </a:r>
            <a:r>
              <a:rPr lang="es-SV" sz="1050" b="1" dirty="0" err="1" smtClean="0"/>
              <a:t>Pt´s</a:t>
            </a:r>
            <a:endParaRPr lang="es-SV" sz="1050" b="1" dirty="0" smtClean="0"/>
          </a:p>
          <a:p>
            <a:pPr marL="171450" indent="-171450">
              <a:buFont typeface="Arial" charset="0"/>
              <a:buChar char="•"/>
            </a:pPr>
            <a:endParaRPr lang="es-SV" sz="105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SV" sz="1050" b="1" dirty="0" smtClean="0"/>
          </a:p>
          <a:p>
            <a:endParaRPr lang="es-SV" sz="1050" dirty="0"/>
          </a:p>
        </p:txBody>
      </p:sp>
      <p:grpSp>
        <p:nvGrpSpPr>
          <p:cNvPr id="19" name="Grupo 32"/>
          <p:cNvGrpSpPr/>
          <p:nvPr/>
        </p:nvGrpSpPr>
        <p:grpSpPr>
          <a:xfrm>
            <a:off x="3400784" y="920125"/>
            <a:ext cx="2337813" cy="463149"/>
            <a:chOff x="3265" y="1499037"/>
            <a:chExt cx="7922840" cy="1216801"/>
          </a:xfrm>
          <a:solidFill>
            <a:srgbClr val="E7F0F7"/>
          </a:solidFill>
        </p:grpSpPr>
        <p:sp>
          <p:nvSpPr>
            <p:cNvPr id="30" name="Rectángulo redondeado 29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grpFill/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ctángulo 30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b="1" dirty="0" smtClean="0">
                  <a:solidFill>
                    <a:srgbClr val="0000A0"/>
                  </a:solidFill>
                  <a:latin typeface="+mj-lt"/>
                  <a:cs typeface="Times New Roman" panose="02020603050405020304" pitchFamily="18" charset="0"/>
                </a:rPr>
                <a:t>AUDITOR FISCAL</a:t>
              </a:r>
              <a:endParaRPr lang="es-SV" b="1" kern="1200" dirty="0" smtClean="0">
                <a:solidFill>
                  <a:srgbClr val="0000A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0" name="Imagen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489" y="1625955"/>
            <a:ext cx="2247287" cy="2257320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3803917" y="1899950"/>
            <a:ext cx="1314494" cy="15352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SV" sz="1050" b="1" dirty="0"/>
              <a:t>Cumplir con las disposiciones del </a:t>
            </a:r>
            <a:r>
              <a:rPr lang="es-SV" sz="1050" b="1" dirty="0" smtClean="0"/>
              <a:t>CVPCPA</a:t>
            </a:r>
          </a:p>
          <a:p>
            <a:endParaRPr lang="es-SV" sz="400" b="1" dirty="0"/>
          </a:p>
          <a:p>
            <a:r>
              <a:rPr lang="es-SV" sz="1050" b="1" dirty="0" smtClean="0"/>
              <a:t>Emitir opinión sobre el cumplimiento de </a:t>
            </a:r>
          </a:p>
          <a:p>
            <a:r>
              <a:rPr lang="es-SV" sz="1050" b="1" dirty="0" smtClean="0"/>
              <a:t>las </a:t>
            </a:r>
            <a:r>
              <a:rPr lang="es-SV" sz="1050" b="1" dirty="0" err="1" smtClean="0"/>
              <a:t>VOF´s</a:t>
            </a:r>
            <a:r>
              <a:rPr lang="es-SV" sz="1050" b="1" dirty="0" smtClean="0"/>
              <a:t> de Pts.</a:t>
            </a:r>
          </a:p>
          <a:p>
            <a:endParaRPr lang="es-SV" sz="400" b="1" dirty="0"/>
          </a:p>
          <a:p>
            <a:r>
              <a:rPr lang="es-SV" sz="1050" b="1" dirty="0" smtClean="0"/>
              <a:t>Revelar saldos y transacciones </a:t>
            </a:r>
          </a:p>
          <a:p>
            <a:endParaRPr lang="es-SV" sz="1050" b="1" dirty="0"/>
          </a:p>
          <a:p>
            <a:endParaRPr lang="es-SV" sz="1050" b="1" dirty="0"/>
          </a:p>
          <a:p>
            <a:endParaRPr lang="es-SV" sz="1050" b="1" dirty="0" smtClean="0"/>
          </a:p>
          <a:p>
            <a:endParaRPr lang="es-SV" sz="1050" dirty="0"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337" y="1671661"/>
            <a:ext cx="2156282" cy="2165908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6466263" y="1950548"/>
            <a:ext cx="1591997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050" b="1" dirty="0" smtClean="0"/>
              <a:t>Estimación de la </a:t>
            </a:r>
          </a:p>
          <a:p>
            <a:r>
              <a:rPr lang="es-SV" sz="1050" b="1" dirty="0" smtClean="0"/>
              <a:t>Base imponible</a:t>
            </a:r>
          </a:p>
          <a:p>
            <a:endParaRPr lang="es-SV" sz="105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SV" sz="400" b="1" dirty="0" smtClean="0"/>
          </a:p>
          <a:p>
            <a:r>
              <a:rPr lang="es-SV" sz="1050" b="1" dirty="0" smtClean="0">
                <a:solidFill>
                  <a:srgbClr val="172B2B"/>
                </a:solidFill>
              </a:rPr>
              <a:t>La AT no cuenta con base de “datos comparables” internacional</a:t>
            </a:r>
          </a:p>
          <a:p>
            <a:endParaRPr lang="es-SV" sz="1050" b="1" dirty="0"/>
          </a:p>
          <a:p>
            <a:endParaRPr lang="es-SV" sz="1050" b="1" dirty="0"/>
          </a:p>
        </p:txBody>
      </p:sp>
      <p:grpSp>
        <p:nvGrpSpPr>
          <p:cNvPr id="23" name="Grupo 32"/>
          <p:cNvGrpSpPr/>
          <p:nvPr/>
        </p:nvGrpSpPr>
        <p:grpSpPr>
          <a:xfrm>
            <a:off x="6250572" y="920512"/>
            <a:ext cx="2337813" cy="463149"/>
            <a:chOff x="3265" y="1499037"/>
            <a:chExt cx="7922840" cy="1216801"/>
          </a:xfrm>
          <a:solidFill>
            <a:srgbClr val="E7F0F7"/>
          </a:solidFill>
        </p:grpSpPr>
        <p:sp>
          <p:nvSpPr>
            <p:cNvPr id="24" name="Rectángulo redondeado 23"/>
            <p:cNvSpPr/>
            <p:nvPr/>
          </p:nvSpPr>
          <p:spPr>
            <a:xfrm>
              <a:off x="3265" y="1499037"/>
              <a:ext cx="7922840" cy="1216801"/>
            </a:xfrm>
            <a:prstGeom prst="roundRect">
              <a:avLst/>
            </a:prstGeom>
            <a:grpFill/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ctángulo 33"/>
            <p:cNvSpPr/>
            <p:nvPr/>
          </p:nvSpPr>
          <p:spPr>
            <a:xfrm>
              <a:off x="3265" y="1500036"/>
              <a:ext cx="7804042" cy="10980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</a:pPr>
              <a:r>
                <a:rPr lang="es-SV" b="1" dirty="0" smtClean="0">
                  <a:solidFill>
                    <a:srgbClr val="02413F"/>
                  </a:solidFill>
                  <a:latin typeface="+mj-lt"/>
                  <a:cs typeface="Times New Roman" panose="02020603050405020304" pitchFamily="18" charset="0"/>
                </a:rPr>
                <a:t>Administración Tributaria</a:t>
              </a:r>
              <a:endParaRPr lang="es-SV" b="1" kern="1200" dirty="0" smtClean="0">
                <a:solidFill>
                  <a:srgbClr val="02413F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CuadroTexto 20"/>
          <p:cNvSpPr txBox="1"/>
          <p:nvPr/>
        </p:nvSpPr>
        <p:spPr>
          <a:xfrm>
            <a:off x="301159" y="4143981"/>
            <a:ext cx="4308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SV" sz="1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F982</a:t>
            </a:r>
            <a:r>
              <a:rPr lang="es-SV" sz="10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</a:p>
          <a:p>
            <a:pPr lvl="0"/>
            <a:r>
              <a:rPr lang="es-SV" sz="10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Sujetos vinculados, importes, tipo de transacción, factor </a:t>
            </a:r>
            <a:r>
              <a:rPr lang="es-SV" sz="10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de </a:t>
            </a:r>
            <a:r>
              <a:rPr lang="es-SV" sz="10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comparabilidad, elemento para ajustes, método utilizado</a:t>
            </a:r>
          </a:p>
          <a:p>
            <a:pPr lvl="0"/>
            <a:r>
              <a:rPr lang="en-US" sz="10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≥ $ 571,429</a:t>
            </a:r>
            <a:endParaRPr lang="es-SV" sz="10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9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334198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INDICADORES DE RIESGO</a:t>
            </a:r>
            <a:endParaRPr lang="es-SV" sz="1100" dirty="0">
              <a:solidFill>
                <a:srgbClr val="002060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289901" y="2413675"/>
            <a:ext cx="14060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SV" sz="105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1289901" y="1096738"/>
            <a:ext cx="4128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b="1" dirty="0" smtClean="0"/>
              <a:t>F-982</a:t>
            </a:r>
            <a:r>
              <a:rPr lang="es-SV" dirty="0" smtClean="0"/>
              <a:t> o</a:t>
            </a:r>
            <a:r>
              <a:rPr lang="es-SV" sz="1200" dirty="0" smtClean="0"/>
              <a:t>miso, extemporáneo, inconsistente. </a:t>
            </a:r>
          </a:p>
          <a:p>
            <a:r>
              <a:rPr lang="es-SV" sz="1200" dirty="0" smtClean="0"/>
              <a:t>(Multa 0.5% del capital contable)</a:t>
            </a:r>
            <a:endParaRPr lang="es-SV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334262" y="1639032"/>
            <a:ext cx="38349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b="1" dirty="0" smtClean="0"/>
              <a:t>Dictamen e Informe Fiscal</a:t>
            </a:r>
          </a:p>
          <a:p>
            <a:r>
              <a:rPr lang="es-SV" sz="1200" dirty="0" smtClean="0"/>
              <a:t>Opinión de incumplimiento, o sin opinión</a:t>
            </a:r>
            <a:endParaRPr lang="es-SV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331358" y="2236464"/>
            <a:ext cx="4180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/>
              <a:t>Pérdidas </a:t>
            </a:r>
            <a:r>
              <a:rPr lang="es-SV" dirty="0"/>
              <a:t>operativas </a:t>
            </a:r>
            <a:r>
              <a:rPr lang="es-SV" dirty="0" smtClean="0"/>
              <a:t>en </a:t>
            </a:r>
            <a:r>
              <a:rPr lang="es-SV" dirty="0"/>
              <a:t>operaciones realizadas con sujetos relacionados</a:t>
            </a:r>
            <a:endParaRPr lang="es-SV" sz="12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1340166" y="2745081"/>
            <a:ext cx="4414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kern="1200" dirty="0" smtClean="0">
                <a:solidFill>
                  <a:schemeClr val="tx1"/>
                </a:solidFill>
              </a:rPr>
              <a:t>Endeudamiento </a:t>
            </a:r>
            <a:r>
              <a:rPr lang="es-SV" kern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&gt; </a:t>
            </a:r>
            <a:r>
              <a:rPr lang="es-SV" kern="1200" dirty="0" smtClean="0">
                <a:solidFill>
                  <a:schemeClr val="tx1"/>
                </a:solidFill>
              </a:rPr>
              <a:t>al </a:t>
            </a:r>
            <a:r>
              <a:rPr lang="es-SV" kern="1200" dirty="0">
                <a:solidFill>
                  <a:schemeClr val="tx1"/>
                </a:solidFill>
              </a:rPr>
              <a:t>legalmente establecido por </a:t>
            </a:r>
            <a:r>
              <a:rPr lang="es-SV" kern="1200" dirty="0" smtClean="0">
                <a:solidFill>
                  <a:schemeClr val="tx1"/>
                </a:solidFill>
              </a:rPr>
              <a:t>financiamiento con sujetos </a:t>
            </a:r>
            <a:r>
              <a:rPr lang="es-SV" kern="1200" dirty="0">
                <a:solidFill>
                  <a:schemeClr val="tx1"/>
                </a:solidFill>
              </a:rPr>
              <a:t>relacionados</a:t>
            </a:r>
            <a:endParaRPr lang="es-SV" dirty="0"/>
          </a:p>
        </p:txBody>
      </p:sp>
      <p:sp>
        <p:nvSpPr>
          <p:cNvPr id="5" name="Rectángulo 4"/>
          <p:cNvSpPr/>
          <p:nvPr/>
        </p:nvSpPr>
        <p:spPr>
          <a:xfrm>
            <a:off x="1334262" y="327427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SV" dirty="0" smtClean="0"/>
              <a:t>Uso o adquisición de intangibles a compañías relacionadas</a:t>
            </a:r>
            <a:endParaRPr lang="es-SV" dirty="0"/>
          </a:p>
        </p:txBody>
      </p:sp>
      <p:sp>
        <p:nvSpPr>
          <p:cNvPr id="8" name="Rectángulo 7"/>
          <p:cNvSpPr/>
          <p:nvPr/>
        </p:nvSpPr>
        <p:spPr>
          <a:xfrm>
            <a:off x="1340166" y="3788859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SV" dirty="0" smtClean="0"/>
              <a:t>Transacciones </a:t>
            </a:r>
            <a:r>
              <a:rPr lang="es-SV" dirty="0"/>
              <a:t>significativas </a:t>
            </a:r>
            <a:r>
              <a:rPr lang="es-SV" dirty="0" smtClean="0"/>
              <a:t>con sujetos relacionados</a:t>
            </a:r>
            <a:endParaRPr lang="es-SV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61" t="13778" b="3083"/>
          <a:stretch/>
        </p:blipFill>
        <p:spPr>
          <a:xfrm>
            <a:off x="5661494" y="642648"/>
            <a:ext cx="3477216" cy="3542054"/>
          </a:xfrm>
          <a:prstGeom prst="rect">
            <a:avLst/>
          </a:prstGeom>
        </p:spPr>
      </p:pic>
      <p:sp>
        <p:nvSpPr>
          <p:cNvPr id="23" name="Menos 22"/>
          <p:cNvSpPr/>
          <p:nvPr/>
        </p:nvSpPr>
        <p:spPr>
          <a:xfrm>
            <a:off x="1119121" y="2413675"/>
            <a:ext cx="212237" cy="84399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31" name="Menos 30"/>
          <p:cNvSpPr/>
          <p:nvPr/>
        </p:nvSpPr>
        <p:spPr>
          <a:xfrm>
            <a:off x="1127929" y="2865645"/>
            <a:ext cx="212237" cy="84399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>
              <a:solidFill>
                <a:schemeClr val="tx1"/>
              </a:solidFill>
            </a:endParaRPr>
          </a:p>
        </p:txBody>
      </p:sp>
      <p:sp>
        <p:nvSpPr>
          <p:cNvPr id="32" name="Menos 31"/>
          <p:cNvSpPr/>
          <p:nvPr/>
        </p:nvSpPr>
        <p:spPr>
          <a:xfrm>
            <a:off x="1122025" y="3397036"/>
            <a:ext cx="212237" cy="84399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33" name="Menos 32"/>
          <p:cNvSpPr/>
          <p:nvPr/>
        </p:nvSpPr>
        <p:spPr>
          <a:xfrm>
            <a:off x="1119120" y="3920256"/>
            <a:ext cx="212237" cy="84399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16" y="903022"/>
            <a:ext cx="5574134" cy="1348539"/>
          </a:xfrm>
          <a:prstGeom prst="rect">
            <a:avLst/>
          </a:prstGeom>
        </p:spPr>
      </p:pic>
      <p:sp>
        <p:nvSpPr>
          <p:cNvPr id="21" name="Menos 20"/>
          <p:cNvSpPr/>
          <p:nvPr/>
        </p:nvSpPr>
        <p:spPr>
          <a:xfrm>
            <a:off x="1108856" y="1271478"/>
            <a:ext cx="212237" cy="84399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22" name="Menos 21"/>
          <p:cNvSpPr/>
          <p:nvPr/>
        </p:nvSpPr>
        <p:spPr>
          <a:xfrm>
            <a:off x="1111302" y="1776768"/>
            <a:ext cx="212237" cy="84399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DC7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884" y="726625"/>
            <a:ext cx="1426432" cy="1121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01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0" y="257910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ESTADISTICAS TRIBUTARIAS PRECIOS DE TRANSFERENCIA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smtClean="0">
                <a:solidFill>
                  <a:schemeClr val="bg1"/>
                </a:solidFill>
              </a:rPr>
              <a:t>1992</a:t>
            </a:r>
            <a:endParaRPr lang="es-ES_tradnl" b="1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55333"/>
              </p:ext>
            </p:extLst>
          </p:nvPr>
        </p:nvGraphicFramePr>
        <p:xfrm>
          <a:off x="1400258" y="918027"/>
          <a:ext cx="6343483" cy="3378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8562"/>
                <a:gridCol w="1087661"/>
                <a:gridCol w="1092420"/>
                <a:gridCol w="1092420"/>
                <a:gridCol w="1092420"/>
              </a:tblGrid>
              <a:tr h="29378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 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2010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2011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2012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2013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F-982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686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904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1,310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1,071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Extemporáneos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22%</a:t>
                      </a:r>
                      <a:endParaRPr lang="es-E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12%</a:t>
                      </a:r>
                      <a:endParaRPr lang="es-E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14%</a:t>
                      </a:r>
                      <a:endParaRPr lang="es-E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16%</a:t>
                      </a:r>
                      <a:endParaRPr lang="es-E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Modificados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solidFill>
                            <a:srgbClr val="002060"/>
                          </a:solidFill>
                          <a:effectLst/>
                        </a:rPr>
                        <a:t>3%</a:t>
                      </a:r>
                      <a:endParaRPr lang="es-ES" sz="14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solidFill>
                            <a:srgbClr val="002060"/>
                          </a:solidFill>
                          <a:effectLst/>
                        </a:rPr>
                        <a:t>3%</a:t>
                      </a:r>
                      <a:endParaRPr lang="es-ES" sz="14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4%</a:t>
                      </a:r>
                      <a:endParaRPr lang="es-E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11%</a:t>
                      </a:r>
                      <a:endParaRPr lang="es-ES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 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 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Sujetos Relacionados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2,184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3,624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4,565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5,698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 smtClean="0">
                          <a:effectLst/>
                        </a:rPr>
                        <a:t>Ingresos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44%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48%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36%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45%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Egresos</a:t>
                      </a:r>
                      <a:endParaRPr lang="es-ES" sz="125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56%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52%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64%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55%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 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Locales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51%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49%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44%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45%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90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solidFill>
                            <a:srgbClr val="002060"/>
                          </a:solidFill>
                          <a:effectLst/>
                        </a:rPr>
                        <a:t>Preferente </a:t>
                      </a:r>
                      <a:endParaRPr lang="es-ES" sz="125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3%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8%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5%</a:t>
                      </a:r>
                      <a:endParaRPr lang="es-ES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785">
                <a:tc>
                  <a:txBody>
                    <a:bodyPr/>
                    <a:lstStyle/>
                    <a:p>
                      <a:pPr algn="l" fontAlgn="b"/>
                      <a:r>
                        <a:rPr lang="es-ES" sz="1250" u="none" strike="noStrike" dirty="0">
                          <a:effectLst/>
                        </a:rPr>
                        <a:t>Exterior</a:t>
                      </a:r>
                      <a:endParaRPr lang="es-ES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45%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48%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>
                          <a:effectLst/>
                        </a:rPr>
                        <a:t>48%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50%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299907" y="4334485"/>
            <a:ext cx="29200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100" dirty="0" smtClean="0"/>
              <a:t>Fuente: Ministerio de Hacienda (Feb. 2016)</a:t>
            </a:r>
            <a:endParaRPr lang="es-SV" sz="11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486" y="562246"/>
            <a:ext cx="871398" cy="76931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934" y="1472918"/>
            <a:ext cx="558607" cy="558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22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0" y="25791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ESTADISTICAS DE FISCALIZACION</a:t>
            </a:r>
          </a:p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INFORMES DE OPERACIONES CON SUJETOS RELACIONADOS F-982</a:t>
            </a:r>
            <a:endParaRPr lang="es-SV" sz="15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smtClean="0">
                <a:solidFill>
                  <a:schemeClr val="bg1"/>
                </a:solidFill>
              </a:rPr>
              <a:t>1992</a:t>
            </a:r>
            <a:endParaRPr lang="es-ES_tradnl" b="1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93835"/>
              </p:ext>
            </p:extLst>
          </p:nvPr>
        </p:nvGraphicFramePr>
        <p:xfrm>
          <a:off x="133814" y="1278689"/>
          <a:ext cx="4819090" cy="3007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9889"/>
              </p:ext>
            </p:extLst>
          </p:nvPr>
        </p:nvGraphicFramePr>
        <p:xfrm>
          <a:off x="5467377" y="1742071"/>
          <a:ext cx="3466267" cy="17054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56520"/>
                <a:gridCol w="702527"/>
                <a:gridCol w="947854"/>
                <a:gridCol w="1059366"/>
              </a:tblGrid>
              <a:tr h="41665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SV" sz="1200" dirty="0" smtClean="0"/>
                        <a:t>Año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100" dirty="0" smtClean="0"/>
                        <a:t>Dentro</a:t>
                      </a:r>
                      <a:r>
                        <a:rPr lang="es-SV" sz="1100" baseline="0" dirty="0" smtClean="0"/>
                        <a:t> del Plazo</a:t>
                      </a:r>
                      <a:endParaRPr lang="es-SV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100" dirty="0" smtClean="0"/>
                        <a:t>Extempor.</a:t>
                      </a:r>
                      <a:endParaRPr lang="es-SV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050" dirty="0" smtClean="0"/>
                        <a:t>Modificados</a:t>
                      </a:r>
                      <a:endParaRPr lang="es-SV" sz="1050" dirty="0"/>
                    </a:p>
                  </a:txBody>
                  <a:tcPr anchor="ctr"/>
                </a:tc>
              </a:tr>
              <a:tr h="277770">
                <a:tc>
                  <a:txBody>
                    <a:bodyPr/>
                    <a:lstStyle/>
                    <a:p>
                      <a:pPr algn="ctr"/>
                      <a:r>
                        <a:rPr lang="es-SV" sz="1200" dirty="0" smtClean="0"/>
                        <a:t>2010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538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148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20</a:t>
                      </a:r>
                      <a:endParaRPr lang="es-SV" sz="1200" dirty="0"/>
                    </a:p>
                  </a:txBody>
                  <a:tcPr/>
                </a:tc>
              </a:tr>
              <a:tr h="277770">
                <a:tc>
                  <a:txBody>
                    <a:bodyPr/>
                    <a:lstStyle/>
                    <a:p>
                      <a:pPr algn="ctr"/>
                      <a:r>
                        <a:rPr lang="es-SV" sz="1200" dirty="0" smtClean="0"/>
                        <a:t>2011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798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106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26</a:t>
                      </a:r>
                      <a:endParaRPr lang="es-SV" sz="1200" dirty="0"/>
                    </a:p>
                  </a:txBody>
                  <a:tcPr/>
                </a:tc>
              </a:tr>
              <a:tr h="277770">
                <a:tc>
                  <a:txBody>
                    <a:bodyPr/>
                    <a:lstStyle/>
                    <a:p>
                      <a:pPr algn="ctr"/>
                      <a:r>
                        <a:rPr lang="es-SV" sz="1200" dirty="0" smtClean="0"/>
                        <a:t>2012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1,132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178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53</a:t>
                      </a:r>
                      <a:endParaRPr lang="es-SV" sz="1200" dirty="0"/>
                    </a:p>
                  </a:txBody>
                  <a:tcPr/>
                </a:tc>
              </a:tr>
              <a:tr h="277770">
                <a:tc>
                  <a:txBody>
                    <a:bodyPr/>
                    <a:lstStyle/>
                    <a:p>
                      <a:pPr algn="ctr"/>
                      <a:r>
                        <a:rPr lang="es-SV" sz="1200" dirty="0" smtClean="0"/>
                        <a:t>2013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904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167</a:t>
                      </a:r>
                      <a:endParaRPr lang="es-SV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SV" sz="1200" dirty="0" smtClean="0"/>
                        <a:t>113</a:t>
                      </a:r>
                      <a:endParaRPr lang="es-SV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680" y="3347331"/>
            <a:ext cx="1305176" cy="82092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 rot="20872939">
            <a:off x="7416152" y="3587401"/>
            <a:ext cx="535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>
                <a:solidFill>
                  <a:schemeClr val="bg1"/>
                </a:solidFill>
              </a:rPr>
              <a:t>599</a:t>
            </a:r>
            <a:endParaRPr lang="es-SV" dirty="0">
              <a:solidFill>
                <a:schemeClr val="bg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62" y="3375485"/>
            <a:ext cx="1163174" cy="731608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 rot="20872939">
            <a:off x="8427358" y="3528417"/>
            <a:ext cx="535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dirty="0" smtClean="0">
                <a:solidFill>
                  <a:schemeClr val="bg1"/>
                </a:solidFill>
              </a:rPr>
              <a:t>212</a:t>
            </a:r>
            <a:endParaRPr lang="es-SV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51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495640" y="232993"/>
            <a:ext cx="3681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  <a:latin typeface="+mn-lt"/>
              </a:rPr>
              <a:t>GESTION TRIBUTARIA DE GRANDES CONTRIBUYENTES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88939" y="4286295"/>
            <a:ext cx="81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smtClean="0">
                <a:solidFill>
                  <a:schemeClr val="bg1"/>
                </a:solidFill>
              </a:rPr>
              <a:t>1992</a:t>
            </a:r>
            <a:endParaRPr lang="es-ES_tradnl" b="1">
              <a:solidFill>
                <a:schemeClr val="bg1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08" y="1010371"/>
            <a:ext cx="4058500" cy="2802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9699">
            <a:off x="572410" y="2451492"/>
            <a:ext cx="503801" cy="302280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1749683" y="1562220"/>
            <a:ext cx="1748338" cy="830997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>
            <a:spAutoFit/>
          </a:bodyPr>
          <a:lstStyle/>
          <a:p>
            <a:pPr lvl="0" algn="ctr" defTabSz="360000">
              <a:spcBef>
                <a:spcPct val="0"/>
              </a:spcBef>
            </a:pPr>
            <a:r>
              <a:rPr lang="es-SV" sz="1200" b="1" kern="1200" dirty="0">
                <a:solidFill>
                  <a:schemeClr val="tx1"/>
                </a:solidFill>
              </a:rPr>
              <a:t>Se categorizan los Grandes </a:t>
            </a:r>
            <a:r>
              <a:rPr lang="es-SV" sz="1200" b="1" kern="1200" dirty="0" smtClean="0">
                <a:solidFill>
                  <a:schemeClr val="tx1"/>
                </a:solidFill>
              </a:rPr>
              <a:t>Contribuyentes</a:t>
            </a:r>
          </a:p>
          <a:p>
            <a:pPr lvl="0" algn="ctr" defTabSz="360000">
              <a:spcBef>
                <a:spcPct val="0"/>
              </a:spcBef>
            </a:pPr>
            <a:endParaRPr lang="es-SV" sz="1200" b="1" kern="1200" dirty="0">
              <a:solidFill>
                <a:schemeClr val="tx1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868677" y="2372396"/>
            <a:ext cx="1510350" cy="307777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</a:bodyPr>
          <a:lstStyle/>
          <a:p>
            <a:pPr lvl="0" algn="ctr" defTabSz="360000">
              <a:spcBef>
                <a:spcPct val="0"/>
              </a:spcBef>
            </a:pPr>
            <a:r>
              <a:rPr lang="es-MX" b="1" kern="1200" dirty="0">
                <a:solidFill>
                  <a:schemeClr val="tx1"/>
                </a:solidFill>
              </a:rPr>
              <a:t>Se crea la SIGC</a:t>
            </a:r>
            <a:endParaRPr lang="es-SV" b="1" kern="1200" dirty="0">
              <a:solidFill>
                <a:schemeClr val="tx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27" y="3854590"/>
            <a:ext cx="41315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3600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SV" sz="1200" kern="1200" dirty="0">
                <a:solidFill>
                  <a:schemeClr val="tx1"/>
                </a:solidFill>
              </a:rPr>
              <a:t>Precios de Mercado y </a:t>
            </a:r>
            <a:r>
              <a:rPr lang="es-SV" sz="1200" kern="1200" dirty="0" err="1" smtClean="0">
                <a:solidFill>
                  <a:schemeClr val="tx1"/>
                </a:solidFill>
              </a:rPr>
              <a:t>Pt´s</a:t>
            </a:r>
            <a:r>
              <a:rPr lang="es-SV" sz="1200" kern="1200" dirty="0" smtClean="0">
                <a:solidFill>
                  <a:schemeClr val="tx1"/>
                </a:solidFill>
              </a:rPr>
              <a:t>.</a:t>
            </a:r>
          </a:p>
          <a:p>
            <a:pPr marL="171450" lvl="0" indent="-171450" defTabSz="3600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SV" sz="1200" kern="1200" dirty="0" smtClean="0">
                <a:solidFill>
                  <a:schemeClr val="tx1"/>
                </a:solidFill>
              </a:rPr>
              <a:t>Planificación </a:t>
            </a:r>
            <a:r>
              <a:rPr lang="es-SV" sz="1200" kern="1200" dirty="0">
                <a:solidFill>
                  <a:schemeClr val="tx1"/>
                </a:solidFill>
              </a:rPr>
              <a:t>Fiscal y otras operaciones de Fiscalidad </a:t>
            </a:r>
            <a:r>
              <a:rPr lang="es-SV" sz="1200" kern="1200" dirty="0" smtClean="0">
                <a:solidFill>
                  <a:schemeClr val="tx1"/>
                </a:solidFill>
              </a:rPr>
              <a:t>Internacional.</a:t>
            </a:r>
          </a:p>
          <a:p>
            <a:pPr marL="171450" lvl="0" indent="-171450" defTabSz="3600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SV" sz="1200" kern="1200" dirty="0" smtClean="0">
                <a:solidFill>
                  <a:schemeClr val="tx1"/>
                </a:solidFill>
              </a:rPr>
              <a:t>En </a:t>
            </a:r>
            <a:r>
              <a:rPr lang="es-SV" sz="1200" kern="1200" dirty="0">
                <a:solidFill>
                  <a:schemeClr val="tx1"/>
                </a:solidFill>
              </a:rPr>
              <a:t>3 años cada contribuyente de la cartera debe ser gestionado y/o fiscalizado al menos una </a:t>
            </a:r>
            <a:r>
              <a:rPr lang="es-SV" sz="1200" kern="1200" dirty="0" smtClean="0">
                <a:solidFill>
                  <a:schemeClr val="tx1"/>
                </a:solidFill>
              </a:rPr>
              <a:t>vez.</a:t>
            </a:r>
            <a:endParaRPr lang="es-SV" sz="1200" kern="1200" dirty="0">
              <a:solidFill>
                <a:schemeClr val="tx1"/>
              </a:solidFill>
            </a:endParaRPr>
          </a:p>
        </p:txBody>
      </p:sp>
      <p:graphicFrame>
        <p:nvGraphicFramePr>
          <p:cNvPr id="29" name="Tab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527908"/>
              </p:ext>
            </p:extLst>
          </p:nvPr>
        </p:nvGraphicFramePr>
        <p:xfrm>
          <a:off x="5542156" y="1282389"/>
          <a:ext cx="2921620" cy="179051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4254"/>
                <a:gridCol w="996951"/>
                <a:gridCol w="1090415"/>
              </a:tblGrid>
              <a:tr h="46998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SV" dirty="0" smtClean="0"/>
                        <a:t>Año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s-SV" dirty="0" smtClean="0"/>
                        <a:t>Iniciadas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En Proceso</a:t>
                      </a:r>
                      <a:endParaRPr lang="es-SV" dirty="0"/>
                    </a:p>
                  </a:txBody>
                  <a:tcPr/>
                </a:tc>
              </a:tr>
              <a:tr h="318088"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2010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Ninguna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Ninguna</a:t>
                      </a:r>
                      <a:endParaRPr lang="es-SV" dirty="0"/>
                    </a:p>
                  </a:txBody>
                  <a:tcPr/>
                </a:tc>
              </a:tr>
              <a:tr h="318088"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2011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4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4</a:t>
                      </a:r>
                      <a:endParaRPr lang="es-SV" dirty="0"/>
                    </a:p>
                  </a:txBody>
                  <a:tcPr/>
                </a:tc>
              </a:tr>
              <a:tr h="318088"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2012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9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9</a:t>
                      </a:r>
                      <a:endParaRPr lang="es-SV" dirty="0"/>
                    </a:p>
                  </a:txBody>
                  <a:tcPr/>
                </a:tc>
              </a:tr>
              <a:tr h="318088"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2013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7</a:t>
                      </a:r>
                      <a:endParaRPr lang="es-S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dirty="0" smtClean="0"/>
                        <a:t>7</a:t>
                      </a:r>
                      <a:endParaRPr lang="es-SV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Forma libre 36"/>
          <p:cNvSpPr/>
          <p:nvPr/>
        </p:nvSpPr>
        <p:spPr>
          <a:xfrm>
            <a:off x="6136851" y="3445726"/>
            <a:ext cx="1971179" cy="733887"/>
          </a:xfrm>
          <a:custGeom>
            <a:avLst/>
            <a:gdLst>
              <a:gd name="connsiteX0" fmla="*/ 0 w 1494416"/>
              <a:gd name="connsiteY0" fmla="*/ 81770 h 817695"/>
              <a:gd name="connsiteX1" fmla="*/ 81770 w 1494416"/>
              <a:gd name="connsiteY1" fmla="*/ 0 h 817695"/>
              <a:gd name="connsiteX2" fmla="*/ 1412647 w 1494416"/>
              <a:gd name="connsiteY2" fmla="*/ 0 h 817695"/>
              <a:gd name="connsiteX3" fmla="*/ 1494417 w 1494416"/>
              <a:gd name="connsiteY3" fmla="*/ 81770 h 817695"/>
              <a:gd name="connsiteX4" fmla="*/ 1494416 w 1494416"/>
              <a:gd name="connsiteY4" fmla="*/ 735926 h 817695"/>
              <a:gd name="connsiteX5" fmla="*/ 1412646 w 1494416"/>
              <a:gd name="connsiteY5" fmla="*/ 817696 h 817695"/>
              <a:gd name="connsiteX6" fmla="*/ 81770 w 1494416"/>
              <a:gd name="connsiteY6" fmla="*/ 817695 h 817695"/>
              <a:gd name="connsiteX7" fmla="*/ 0 w 1494416"/>
              <a:gd name="connsiteY7" fmla="*/ 735925 h 817695"/>
              <a:gd name="connsiteX8" fmla="*/ 0 w 1494416"/>
              <a:gd name="connsiteY8" fmla="*/ 81770 h 81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416" h="817695">
                <a:moveTo>
                  <a:pt x="0" y="81770"/>
                </a:moveTo>
                <a:cubicBezTo>
                  <a:pt x="0" y="36610"/>
                  <a:pt x="36610" y="0"/>
                  <a:pt x="81770" y="0"/>
                </a:cubicBezTo>
                <a:lnTo>
                  <a:pt x="1412647" y="0"/>
                </a:lnTo>
                <a:cubicBezTo>
                  <a:pt x="1457807" y="0"/>
                  <a:pt x="1494417" y="36610"/>
                  <a:pt x="1494417" y="81770"/>
                </a:cubicBezTo>
                <a:cubicBezTo>
                  <a:pt x="1494417" y="299822"/>
                  <a:pt x="1494416" y="517874"/>
                  <a:pt x="1494416" y="735926"/>
                </a:cubicBezTo>
                <a:cubicBezTo>
                  <a:pt x="1494416" y="781086"/>
                  <a:pt x="1457806" y="817696"/>
                  <a:pt x="1412646" y="817696"/>
                </a:cubicBezTo>
                <a:lnTo>
                  <a:pt x="81770" y="817695"/>
                </a:lnTo>
                <a:cubicBezTo>
                  <a:pt x="36610" y="817695"/>
                  <a:pt x="0" y="781085"/>
                  <a:pt x="0" y="735925"/>
                </a:cubicBezTo>
                <a:lnTo>
                  <a:pt x="0" y="81770"/>
                </a:lnTo>
                <a:close/>
              </a:path>
            </a:pathLst>
          </a:custGeom>
          <a:solidFill>
            <a:srgbClr val="D8E6F1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4979268"/>
              <a:satOff val="-4096"/>
              <a:lumOff val="4558"/>
              <a:alphaOff val="0"/>
            </a:schemeClr>
          </a:fillRef>
          <a:effectRef idx="0">
            <a:schemeClr val="accent3">
              <a:hueOff val="4979268"/>
              <a:satOff val="-4096"/>
              <a:lumOff val="455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889" tIns="44904" rIns="51889" bIns="44904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SV" kern="1200" dirty="0">
                <a:solidFill>
                  <a:schemeClr val="tx1"/>
                </a:solidFill>
              </a:rPr>
              <a:t>Grandes:      </a:t>
            </a:r>
            <a:r>
              <a:rPr lang="es-SV" kern="1200" dirty="0" smtClean="0">
                <a:solidFill>
                  <a:schemeClr val="tx1"/>
                </a:solidFill>
              </a:rPr>
              <a:t>816</a:t>
            </a:r>
          </a:p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SV" kern="1200" dirty="0">
                <a:solidFill>
                  <a:schemeClr val="tx1"/>
                </a:solidFill>
              </a:rPr>
              <a:t>Medianos: 2,272</a:t>
            </a:r>
            <a:r>
              <a:rPr lang="es-SV" kern="1200" dirty="0">
                <a:solidFill>
                  <a:srgbClr val="D8E6F1"/>
                </a:solidFill>
              </a:rPr>
              <a:t> </a:t>
            </a: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9" b="24889"/>
          <a:stretch/>
        </p:blipFill>
        <p:spPr>
          <a:xfrm>
            <a:off x="6897889" y="4093515"/>
            <a:ext cx="605243" cy="201837"/>
          </a:xfrm>
          <a:prstGeom prst="rect">
            <a:avLst/>
          </a:prstGeom>
        </p:spPr>
      </p:pic>
      <p:sp>
        <p:nvSpPr>
          <p:cNvPr id="39" name="CuadroTexto 10"/>
          <p:cNvSpPr txBox="1"/>
          <p:nvPr/>
        </p:nvSpPr>
        <p:spPr>
          <a:xfrm>
            <a:off x="4751669" y="232993"/>
            <a:ext cx="42709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FISCALIZACIONES DE LAS OPERACIONES CON SUJETOS RELACIONADOS</a:t>
            </a:r>
          </a:p>
        </p:txBody>
      </p:sp>
    </p:spTree>
    <p:extLst>
      <p:ext uri="{BB962C8B-B14F-4D97-AF65-F5344CB8AC3E}">
        <p14:creationId xmlns:p14="http://schemas.microsoft.com/office/powerpoint/2010/main" val="23045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221212"/>
            <a:ext cx="8537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INTERCAMBIO DE INFORMACIÓN INTERNACIONAL PARA FINES TRIBUTARIOS</a:t>
            </a:r>
          </a:p>
          <a:p>
            <a:pPr algn="ctr"/>
            <a:endParaRPr lang="es-SV" sz="1500" b="1" dirty="0">
              <a:solidFill>
                <a:srgbClr val="002060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3" name="Rectángulo redondeado 22"/>
          <p:cNvSpPr/>
          <p:nvPr/>
        </p:nvSpPr>
        <p:spPr>
          <a:xfrm>
            <a:off x="2499442" y="932309"/>
            <a:ext cx="2074128" cy="1664022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Convenio de asistencia mutua y cooperación técnica entre las administraciones tributarias y aduaneras de C.A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2440124" y="2754044"/>
            <a:ext cx="2129567" cy="1694307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Convenio de compatibilización de los tributos internos aplicables al comercio entre los </a:t>
            </a:r>
            <a:r>
              <a:rPr lang="es-ES_tradnl" sz="1200" dirty="0" smtClean="0">
                <a:solidFill>
                  <a:schemeClr val="tx1"/>
                </a:solidFill>
              </a:rPr>
              <a:t>Estados </a:t>
            </a:r>
            <a:r>
              <a:rPr lang="es-ES_tradnl" sz="1200" dirty="0">
                <a:solidFill>
                  <a:schemeClr val="tx1"/>
                </a:solidFill>
              </a:rPr>
              <a:t>parte de la </a:t>
            </a:r>
            <a:r>
              <a:rPr lang="es-ES_tradnl" sz="1200" dirty="0" smtClean="0">
                <a:solidFill>
                  <a:schemeClr val="tx1"/>
                </a:solidFill>
              </a:rPr>
              <a:t>Unión Aduanera Centroamericana</a:t>
            </a:r>
            <a:endParaRPr lang="es-ES_tradnl" sz="1200" dirty="0">
              <a:solidFill>
                <a:schemeClr val="tx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539" y="2051446"/>
            <a:ext cx="2536955" cy="165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608" y="3895017"/>
            <a:ext cx="620545" cy="62401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41" y="1995040"/>
            <a:ext cx="680148" cy="68014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73" y="932309"/>
            <a:ext cx="2832858" cy="3405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504" y="3944929"/>
            <a:ext cx="570911" cy="57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5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336629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 smtClean="0">
                <a:solidFill>
                  <a:srgbClr val="002060"/>
                </a:solidFill>
              </a:rPr>
              <a:t>POSIBLES HALLAZGOS EN LA VERIFICACION DE PRECIOS DE TRANSFERENCIA</a:t>
            </a:r>
            <a:endParaRPr lang="es-SV" sz="1500" b="1" dirty="0">
              <a:solidFill>
                <a:srgbClr val="002060"/>
              </a:solidFill>
            </a:endParaRP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sp>
        <p:nvSpPr>
          <p:cNvPr id="23" name="Rectángulo redondeado 22"/>
          <p:cNvSpPr/>
          <p:nvPr/>
        </p:nvSpPr>
        <p:spPr>
          <a:xfrm>
            <a:off x="4227766" y="1410829"/>
            <a:ext cx="2129567" cy="1253729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Objeción de erogaciones efectuadas cuya materialización no sea probada.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654077" y="3209382"/>
            <a:ext cx="2653990" cy="1612436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Objeción de erogaciones cuyo valor exceda a la tasa de interés o monto del </a:t>
            </a:r>
            <a:r>
              <a:rPr lang="es-ES_tradnl" sz="1200" dirty="0" smtClean="0">
                <a:solidFill>
                  <a:schemeClr val="tx1"/>
                </a:solidFill>
              </a:rPr>
              <a:t>endeudamiento</a:t>
            </a:r>
          </a:p>
          <a:p>
            <a:pPr algn="ctr"/>
            <a:endParaRPr lang="es-ES_tradnl" sz="8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s-ES_tradnl" sz="1200" dirty="0" smtClean="0">
                <a:solidFill>
                  <a:schemeClr val="tx1"/>
                </a:solidFill>
              </a:rPr>
              <a:t>Tasa de interés promedio BCR + 4pts</a:t>
            </a:r>
          </a:p>
          <a:p>
            <a:pPr marL="171450" indent="-171450">
              <a:buFontTx/>
              <a:buChar char="-"/>
            </a:pPr>
            <a:r>
              <a:rPr lang="es-ES_tradnl" sz="1200" dirty="0" smtClean="0">
                <a:solidFill>
                  <a:schemeClr val="tx1"/>
                </a:solidFill>
              </a:rPr>
              <a:t>Monto endeudamiento 3:1 K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4227766" y="2962175"/>
            <a:ext cx="2129567" cy="1250415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>
                <a:solidFill>
                  <a:schemeClr val="tx1"/>
                </a:solidFill>
              </a:rPr>
              <a:t>Objeción de Costos y Gastos por precios superiores al valor de mercado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6632051" y="2929439"/>
            <a:ext cx="2129567" cy="1250415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200" dirty="0" smtClean="0">
              <a:solidFill>
                <a:schemeClr val="tx1"/>
              </a:solidFill>
            </a:endParaRPr>
          </a:p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Determinación </a:t>
            </a:r>
            <a:r>
              <a:rPr lang="es-ES_tradnl" sz="1200" dirty="0">
                <a:solidFill>
                  <a:schemeClr val="tx1"/>
                </a:solidFill>
              </a:rPr>
              <a:t>de Ingresos omitidos por precios inferiores al </a:t>
            </a:r>
            <a:r>
              <a:rPr lang="es-ES_tradnl" sz="1200" dirty="0" smtClean="0">
                <a:solidFill>
                  <a:schemeClr val="tx1"/>
                </a:solidFill>
              </a:rPr>
              <a:t>de </a:t>
            </a:r>
            <a:r>
              <a:rPr lang="es-ES_tradnl" sz="1200" dirty="0">
                <a:solidFill>
                  <a:schemeClr val="tx1"/>
                </a:solidFill>
              </a:rPr>
              <a:t>mercado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1" y="913661"/>
            <a:ext cx="3089562" cy="2048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681" y="1365394"/>
            <a:ext cx="1987842" cy="1394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28410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9144000" cy="4267200"/>
          </a:xfrm>
          <a:prstGeom prst="rect">
            <a:avLst/>
          </a:prstGeom>
          <a:solidFill>
            <a:srgbClr val="01179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Picture 2" descr="C:\Users\J u a n J O\Downloads\Logo GS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8995" y="4395494"/>
            <a:ext cx="1605262" cy="6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915" y="4463542"/>
            <a:ext cx="1094575" cy="476462"/>
          </a:xfrm>
          <a:prstGeom prst="rect">
            <a:avLst/>
          </a:prstGeom>
        </p:spPr>
      </p:pic>
      <p:sp>
        <p:nvSpPr>
          <p:cNvPr id="99" name="Shape 99"/>
          <p:cNvSpPr txBox="1">
            <a:spLocks noGrp="1"/>
          </p:cNvSpPr>
          <p:nvPr>
            <p:ph type="ctrTitle" idx="4294967295"/>
          </p:nvPr>
        </p:nvSpPr>
        <p:spPr>
          <a:xfrm>
            <a:off x="427735" y="2192777"/>
            <a:ext cx="5471391" cy="155091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s-ES" sz="3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TEMAS DE FISCALIDAD INTERNACIONAL A TENER EN </a:t>
            </a:r>
            <a:r>
              <a:rPr lang="es-E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CONSIDERACIÓN</a:t>
            </a:r>
            <a:endParaRPr lang="en" sz="3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3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336629"/>
            <a:ext cx="8537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LEY DE LAVADO DE DINERO Y ACTIVOS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075859" y="974316"/>
            <a:ext cx="4285097" cy="3467846"/>
            <a:chOff x="1075859" y="974316"/>
            <a:chExt cx="4285097" cy="3467846"/>
          </a:xfrm>
        </p:grpSpPr>
        <p:sp>
          <p:nvSpPr>
            <p:cNvPr id="4" name="Rectángulo 3"/>
            <p:cNvSpPr/>
            <p:nvPr/>
          </p:nvSpPr>
          <p:spPr>
            <a:xfrm>
              <a:off x="1075859" y="974316"/>
              <a:ext cx="4285097" cy="3467846"/>
            </a:xfrm>
            <a:prstGeom prst="rect">
              <a:avLst/>
            </a:prstGeom>
            <a:noFill/>
          </p:spPr>
        </p:sp>
        <p:sp>
          <p:nvSpPr>
            <p:cNvPr id="5" name="Forma libre 4"/>
            <p:cNvSpPr/>
            <p:nvPr/>
          </p:nvSpPr>
          <p:spPr>
            <a:xfrm>
              <a:off x="1075859" y="974316"/>
              <a:ext cx="2063039" cy="3467846"/>
            </a:xfrm>
            <a:custGeom>
              <a:avLst/>
              <a:gdLst>
                <a:gd name="connsiteX0" fmla="*/ 0 w 2063039"/>
                <a:gd name="connsiteY0" fmla="*/ 206304 h 3467846"/>
                <a:gd name="connsiteX1" fmla="*/ 206304 w 2063039"/>
                <a:gd name="connsiteY1" fmla="*/ 0 h 3467846"/>
                <a:gd name="connsiteX2" fmla="*/ 1856735 w 2063039"/>
                <a:gd name="connsiteY2" fmla="*/ 0 h 3467846"/>
                <a:gd name="connsiteX3" fmla="*/ 2063039 w 2063039"/>
                <a:gd name="connsiteY3" fmla="*/ 206304 h 3467846"/>
                <a:gd name="connsiteX4" fmla="*/ 2063039 w 2063039"/>
                <a:gd name="connsiteY4" fmla="*/ 3261542 h 3467846"/>
                <a:gd name="connsiteX5" fmla="*/ 1856735 w 2063039"/>
                <a:gd name="connsiteY5" fmla="*/ 3467846 h 3467846"/>
                <a:gd name="connsiteX6" fmla="*/ 206304 w 2063039"/>
                <a:gd name="connsiteY6" fmla="*/ 3467846 h 3467846"/>
                <a:gd name="connsiteX7" fmla="*/ 0 w 2063039"/>
                <a:gd name="connsiteY7" fmla="*/ 3261542 h 3467846"/>
                <a:gd name="connsiteX8" fmla="*/ 0 w 2063039"/>
                <a:gd name="connsiteY8" fmla="*/ 206304 h 346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63039" h="3467846">
                  <a:moveTo>
                    <a:pt x="0" y="206304"/>
                  </a:moveTo>
                  <a:cubicBezTo>
                    <a:pt x="0" y="92365"/>
                    <a:pt x="92365" y="0"/>
                    <a:pt x="206304" y="0"/>
                  </a:cubicBezTo>
                  <a:lnTo>
                    <a:pt x="1856735" y="0"/>
                  </a:lnTo>
                  <a:cubicBezTo>
                    <a:pt x="1970674" y="0"/>
                    <a:pt x="2063039" y="92365"/>
                    <a:pt x="2063039" y="206304"/>
                  </a:cubicBezTo>
                  <a:lnTo>
                    <a:pt x="2063039" y="3261542"/>
                  </a:lnTo>
                  <a:cubicBezTo>
                    <a:pt x="2063039" y="3375481"/>
                    <a:pt x="1970674" y="3467846"/>
                    <a:pt x="1856735" y="3467846"/>
                  </a:cubicBezTo>
                  <a:lnTo>
                    <a:pt x="206304" y="3467846"/>
                  </a:lnTo>
                  <a:cubicBezTo>
                    <a:pt x="92365" y="3467846"/>
                    <a:pt x="0" y="3375481"/>
                    <a:pt x="0" y="3261542"/>
                  </a:cubicBezTo>
                  <a:lnTo>
                    <a:pt x="0" y="206304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248083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SV" sz="14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Art.2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Sujetos obligados</a:t>
              </a:r>
              <a:endParaRPr lang="es-SV" sz="1200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Forma libre 5"/>
            <p:cNvSpPr/>
            <p:nvPr/>
          </p:nvSpPr>
          <p:spPr>
            <a:xfrm>
              <a:off x="1284307" y="1887166"/>
              <a:ext cx="1650431" cy="632779"/>
            </a:xfrm>
            <a:custGeom>
              <a:avLst/>
              <a:gdLst>
                <a:gd name="connsiteX0" fmla="*/ 0 w 1650431"/>
                <a:gd name="connsiteY0" fmla="*/ 50519 h 505191"/>
                <a:gd name="connsiteX1" fmla="*/ 50519 w 1650431"/>
                <a:gd name="connsiteY1" fmla="*/ 0 h 505191"/>
                <a:gd name="connsiteX2" fmla="*/ 1599912 w 1650431"/>
                <a:gd name="connsiteY2" fmla="*/ 0 h 505191"/>
                <a:gd name="connsiteX3" fmla="*/ 1650431 w 1650431"/>
                <a:gd name="connsiteY3" fmla="*/ 50519 h 505191"/>
                <a:gd name="connsiteX4" fmla="*/ 1650431 w 1650431"/>
                <a:gd name="connsiteY4" fmla="*/ 454672 h 505191"/>
                <a:gd name="connsiteX5" fmla="*/ 1599912 w 1650431"/>
                <a:gd name="connsiteY5" fmla="*/ 505191 h 505191"/>
                <a:gd name="connsiteX6" fmla="*/ 50519 w 1650431"/>
                <a:gd name="connsiteY6" fmla="*/ 505191 h 505191"/>
                <a:gd name="connsiteX7" fmla="*/ 0 w 1650431"/>
                <a:gd name="connsiteY7" fmla="*/ 454672 h 505191"/>
                <a:gd name="connsiteX8" fmla="*/ 0 w 1650431"/>
                <a:gd name="connsiteY8" fmla="*/ 50519 h 50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505191">
                  <a:moveTo>
                    <a:pt x="0" y="50519"/>
                  </a:moveTo>
                  <a:cubicBezTo>
                    <a:pt x="0" y="22618"/>
                    <a:pt x="22618" y="0"/>
                    <a:pt x="50519" y="0"/>
                  </a:cubicBezTo>
                  <a:lnTo>
                    <a:pt x="1599912" y="0"/>
                  </a:lnTo>
                  <a:cubicBezTo>
                    <a:pt x="1627813" y="0"/>
                    <a:pt x="1650431" y="22618"/>
                    <a:pt x="1650431" y="50519"/>
                  </a:cubicBezTo>
                  <a:lnTo>
                    <a:pt x="1650431" y="454672"/>
                  </a:lnTo>
                  <a:cubicBezTo>
                    <a:pt x="1650431" y="482573"/>
                    <a:pt x="1627813" y="505191"/>
                    <a:pt x="1599912" y="505191"/>
                  </a:cubicBezTo>
                  <a:lnTo>
                    <a:pt x="50519" y="505191"/>
                  </a:lnTo>
                  <a:cubicBezTo>
                    <a:pt x="22618" y="505191"/>
                    <a:pt x="0" y="482573"/>
                    <a:pt x="0" y="454672"/>
                  </a:cubicBezTo>
                  <a:lnTo>
                    <a:pt x="0" y="5051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737" tIns="35752" rIns="42737" bIns="35752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100" kern="1200" dirty="0" smtClean="0">
                  <a:solidFill>
                    <a:schemeClr val="tx1"/>
                  </a:solidFill>
                </a:rPr>
                <a:t>Entidad  Nacional o </a:t>
              </a:r>
              <a:r>
                <a:rPr lang="es-MX" sz="1100" i="1" kern="1200" dirty="0" smtClean="0">
                  <a:solidFill>
                    <a:schemeClr val="tx1"/>
                  </a:solidFill>
                </a:rPr>
                <a:t>extranjera</a:t>
              </a:r>
              <a:r>
                <a:rPr lang="es-MX" sz="1100" kern="1200" dirty="0" smtClean="0">
                  <a:solidFill>
                    <a:schemeClr val="tx1"/>
                  </a:solidFill>
                </a:rPr>
                <a:t> que sea supervisada por las SSF</a:t>
              </a:r>
              <a:endParaRPr lang="es-SV" sz="1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Forma libre 6"/>
            <p:cNvSpPr/>
            <p:nvPr/>
          </p:nvSpPr>
          <p:spPr>
            <a:xfrm>
              <a:off x="1284307" y="2597667"/>
              <a:ext cx="1650431" cy="505191"/>
            </a:xfrm>
            <a:custGeom>
              <a:avLst/>
              <a:gdLst>
                <a:gd name="connsiteX0" fmla="*/ 0 w 1650431"/>
                <a:gd name="connsiteY0" fmla="*/ 50519 h 505191"/>
                <a:gd name="connsiteX1" fmla="*/ 50519 w 1650431"/>
                <a:gd name="connsiteY1" fmla="*/ 0 h 505191"/>
                <a:gd name="connsiteX2" fmla="*/ 1599912 w 1650431"/>
                <a:gd name="connsiteY2" fmla="*/ 0 h 505191"/>
                <a:gd name="connsiteX3" fmla="*/ 1650431 w 1650431"/>
                <a:gd name="connsiteY3" fmla="*/ 50519 h 505191"/>
                <a:gd name="connsiteX4" fmla="*/ 1650431 w 1650431"/>
                <a:gd name="connsiteY4" fmla="*/ 454672 h 505191"/>
                <a:gd name="connsiteX5" fmla="*/ 1599912 w 1650431"/>
                <a:gd name="connsiteY5" fmla="*/ 505191 h 505191"/>
                <a:gd name="connsiteX6" fmla="*/ 50519 w 1650431"/>
                <a:gd name="connsiteY6" fmla="*/ 505191 h 505191"/>
                <a:gd name="connsiteX7" fmla="*/ 0 w 1650431"/>
                <a:gd name="connsiteY7" fmla="*/ 454672 h 505191"/>
                <a:gd name="connsiteX8" fmla="*/ 0 w 1650431"/>
                <a:gd name="connsiteY8" fmla="*/ 50519 h 50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505191">
                  <a:moveTo>
                    <a:pt x="0" y="50519"/>
                  </a:moveTo>
                  <a:cubicBezTo>
                    <a:pt x="0" y="22618"/>
                    <a:pt x="22618" y="0"/>
                    <a:pt x="50519" y="0"/>
                  </a:cubicBezTo>
                  <a:lnTo>
                    <a:pt x="1599912" y="0"/>
                  </a:lnTo>
                  <a:cubicBezTo>
                    <a:pt x="1627813" y="0"/>
                    <a:pt x="1650431" y="22618"/>
                    <a:pt x="1650431" y="50519"/>
                  </a:cubicBezTo>
                  <a:lnTo>
                    <a:pt x="1650431" y="454672"/>
                  </a:lnTo>
                  <a:cubicBezTo>
                    <a:pt x="1650431" y="482573"/>
                    <a:pt x="1627813" y="505191"/>
                    <a:pt x="1599912" y="505191"/>
                  </a:cubicBezTo>
                  <a:lnTo>
                    <a:pt x="50519" y="505191"/>
                  </a:lnTo>
                  <a:cubicBezTo>
                    <a:pt x="22618" y="505191"/>
                    <a:pt x="0" y="482573"/>
                    <a:pt x="0" y="454672"/>
                  </a:cubicBezTo>
                  <a:lnTo>
                    <a:pt x="0" y="5051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1106504"/>
                <a:satOff val="-910"/>
                <a:lumOff val="1013"/>
                <a:alphaOff val="0"/>
              </a:schemeClr>
            </a:fillRef>
            <a:effectRef idx="0">
              <a:schemeClr val="accent3">
                <a:hueOff val="1106504"/>
                <a:satOff val="-910"/>
                <a:lumOff val="101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197" tIns="33847" rIns="40197" bIns="3384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>
                  <a:solidFill>
                    <a:schemeClr val="tx1"/>
                  </a:solidFill>
                </a:rPr>
                <a:t>Inversionista nacional o internacional</a:t>
              </a:r>
              <a:endParaRPr lang="es-SV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Forma libre 7"/>
            <p:cNvSpPr/>
            <p:nvPr/>
          </p:nvSpPr>
          <p:spPr>
            <a:xfrm>
              <a:off x="1284307" y="3180580"/>
              <a:ext cx="1650431" cy="505191"/>
            </a:xfrm>
            <a:custGeom>
              <a:avLst/>
              <a:gdLst>
                <a:gd name="connsiteX0" fmla="*/ 0 w 1650431"/>
                <a:gd name="connsiteY0" fmla="*/ 50519 h 505191"/>
                <a:gd name="connsiteX1" fmla="*/ 50519 w 1650431"/>
                <a:gd name="connsiteY1" fmla="*/ 0 h 505191"/>
                <a:gd name="connsiteX2" fmla="*/ 1599912 w 1650431"/>
                <a:gd name="connsiteY2" fmla="*/ 0 h 505191"/>
                <a:gd name="connsiteX3" fmla="*/ 1650431 w 1650431"/>
                <a:gd name="connsiteY3" fmla="*/ 50519 h 505191"/>
                <a:gd name="connsiteX4" fmla="*/ 1650431 w 1650431"/>
                <a:gd name="connsiteY4" fmla="*/ 454672 h 505191"/>
                <a:gd name="connsiteX5" fmla="*/ 1599912 w 1650431"/>
                <a:gd name="connsiteY5" fmla="*/ 505191 h 505191"/>
                <a:gd name="connsiteX6" fmla="*/ 50519 w 1650431"/>
                <a:gd name="connsiteY6" fmla="*/ 505191 h 505191"/>
                <a:gd name="connsiteX7" fmla="*/ 0 w 1650431"/>
                <a:gd name="connsiteY7" fmla="*/ 454672 h 505191"/>
                <a:gd name="connsiteX8" fmla="*/ 0 w 1650431"/>
                <a:gd name="connsiteY8" fmla="*/ 50519 h 50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505191">
                  <a:moveTo>
                    <a:pt x="0" y="50519"/>
                  </a:moveTo>
                  <a:cubicBezTo>
                    <a:pt x="0" y="22618"/>
                    <a:pt x="22618" y="0"/>
                    <a:pt x="50519" y="0"/>
                  </a:cubicBezTo>
                  <a:lnTo>
                    <a:pt x="1599912" y="0"/>
                  </a:lnTo>
                  <a:cubicBezTo>
                    <a:pt x="1627813" y="0"/>
                    <a:pt x="1650431" y="22618"/>
                    <a:pt x="1650431" y="50519"/>
                  </a:cubicBezTo>
                  <a:lnTo>
                    <a:pt x="1650431" y="454672"/>
                  </a:lnTo>
                  <a:cubicBezTo>
                    <a:pt x="1650431" y="482573"/>
                    <a:pt x="1627813" y="505191"/>
                    <a:pt x="1599912" y="505191"/>
                  </a:cubicBezTo>
                  <a:lnTo>
                    <a:pt x="50519" y="505191"/>
                  </a:lnTo>
                  <a:cubicBezTo>
                    <a:pt x="22618" y="505191"/>
                    <a:pt x="0" y="482573"/>
                    <a:pt x="0" y="454672"/>
                  </a:cubicBezTo>
                  <a:lnTo>
                    <a:pt x="0" y="5051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2213008"/>
                <a:satOff val="-1820"/>
                <a:lumOff val="2026"/>
                <a:alphaOff val="0"/>
              </a:schemeClr>
            </a:fillRef>
            <a:effectRef idx="0">
              <a:schemeClr val="accent3">
                <a:hueOff val="2213008"/>
                <a:satOff val="-1820"/>
                <a:lumOff val="202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57" tIns="31942" rIns="37657" bIns="319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100" kern="1200" dirty="0" smtClean="0">
                  <a:solidFill>
                    <a:schemeClr val="tx1"/>
                  </a:solidFill>
                </a:rPr>
                <a:t>Empresas, Instituciones Privada o de Economía Mixta</a:t>
              </a:r>
              <a:endParaRPr lang="es-SV" sz="1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Forma libre 8"/>
            <p:cNvSpPr/>
            <p:nvPr/>
          </p:nvSpPr>
          <p:spPr>
            <a:xfrm>
              <a:off x="1284307" y="3829715"/>
              <a:ext cx="1650431" cy="505191"/>
            </a:xfrm>
            <a:custGeom>
              <a:avLst/>
              <a:gdLst>
                <a:gd name="connsiteX0" fmla="*/ 0 w 1650431"/>
                <a:gd name="connsiteY0" fmla="*/ 50519 h 505191"/>
                <a:gd name="connsiteX1" fmla="*/ 50519 w 1650431"/>
                <a:gd name="connsiteY1" fmla="*/ 0 h 505191"/>
                <a:gd name="connsiteX2" fmla="*/ 1599912 w 1650431"/>
                <a:gd name="connsiteY2" fmla="*/ 0 h 505191"/>
                <a:gd name="connsiteX3" fmla="*/ 1650431 w 1650431"/>
                <a:gd name="connsiteY3" fmla="*/ 50519 h 505191"/>
                <a:gd name="connsiteX4" fmla="*/ 1650431 w 1650431"/>
                <a:gd name="connsiteY4" fmla="*/ 454672 h 505191"/>
                <a:gd name="connsiteX5" fmla="*/ 1599912 w 1650431"/>
                <a:gd name="connsiteY5" fmla="*/ 505191 h 505191"/>
                <a:gd name="connsiteX6" fmla="*/ 50519 w 1650431"/>
                <a:gd name="connsiteY6" fmla="*/ 505191 h 505191"/>
                <a:gd name="connsiteX7" fmla="*/ 0 w 1650431"/>
                <a:gd name="connsiteY7" fmla="*/ 454672 h 505191"/>
                <a:gd name="connsiteX8" fmla="*/ 0 w 1650431"/>
                <a:gd name="connsiteY8" fmla="*/ 50519 h 50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505191">
                  <a:moveTo>
                    <a:pt x="0" y="50519"/>
                  </a:moveTo>
                  <a:cubicBezTo>
                    <a:pt x="0" y="22618"/>
                    <a:pt x="22618" y="0"/>
                    <a:pt x="50519" y="0"/>
                  </a:cubicBezTo>
                  <a:lnTo>
                    <a:pt x="1599912" y="0"/>
                  </a:lnTo>
                  <a:cubicBezTo>
                    <a:pt x="1627813" y="0"/>
                    <a:pt x="1650431" y="22618"/>
                    <a:pt x="1650431" y="50519"/>
                  </a:cubicBezTo>
                  <a:lnTo>
                    <a:pt x="1650431" y="454672"/>
                  </a:lnTo>
                  <a:cubicBezTo>
                    <a:pt x="1650431" y="482573"/>
                    <a:pt x="1627813" y="505191"/>
                    <a:pt x="1599912" y="505191"/>
                  </a:cubicBezTo>
                  <a:lnTo>
                    <a:pt x="50519" y="505191"/>
                  </a:lnTo>
                  <a:cubicBezTo>
                    <a:pt x="22618" y="505191"/>
                    <a:pt x="0" y="482573"/>
                    <a:pt x="0" y="454672"/>
                  </a:cubicBezTo>
                  <a:lnTo>
                    <a:pt x="0" y="5051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3319512"/>
                <a:satOff val="-2731"/>
                <a:lumOff val="3039"/>
                <a:alphaOff val="0"/>
              </a:schemeClr>
            </a:fillRef>
            <a:effectRef idx="0">
              <a:schemeClr val="accent3">
                <a:hueOff val="3319512"/>
                <a:satOff val="-2731"/>
                <a:lumOff val="303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197" tIns="33847" rIns="40197" bIns="3384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>
                  <a:solidFill>
                    <a:schemeClr val="tx1"/>
                  </a:solidFill>
                </a:rPr>
                <a:t>Notarios, Contadores y Auditores</a:t>
              </a:r>
              <a:endParaRPr lang="es-SV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Forma libre 9"/>
            <p:cNvSpPr/>
            <p:nvPr/>
          </p:nvSpPr>
          <p:spPr>
            <a:xfrm>
              <a:off x="3295771" y="974316"/>
              <a:ext cx="2063039" cy="3467846"/>
            </a:xfrm>
            <a:custGeom>
              <a:avLst/>
              <a:gdLst>
                <a:gd name="connsiteX0" fmla="*/ 0 w 2063039"/>
                <a:gd name="connsiteY0" fmla="*/ 206304 h 3467846"/>
                <a:gd name="connsiteX1" fmla="*/ 206304 w 2063039"/>
                <a:gd name="connsiteY1" fmla="*/ 0 h 3467846"/>
                <a:gd name="connsiteX2" fmla="*/ 1856735 w 2063039"/>
                <a:gd name="connsiteY2" fmla="*/ 0 h 3467846"/>
                <a:gd name="connsiteX3" fmla="*/ 2063039 w 2063039"/>
                <a:gd name="connsiteY3" fmla="*/ 206304 h 3467846"/>
                <a:gd name="connsiteX4" fmla="*/ 2063039 w 2063039"/>
                <a:gd name="connsiteY4" fmla="*/ 3261542 h 3467846"/>
                <a:gd name="connsiteX5" fmla="*/ 1856735 w 2063039"/>
                <a:gd name="connsiteY5" fmla="*/ 3467846 h 3467846"/>
                <a:gd name="connsiteX6" fmla="*/ 206304 w 2063039"/>
                <a:gd name="connsiteY6" fmla="*/ 3467846 h 3467846"/>
                <a:gd name="connsiteX7" fmla="*/ 0 w 2063039"/>
                <a:gd name="connsiteY7" fmla="*/ 3261542 h 3467846"/>
                <a:gd name="connsiteX8" fmla="*/ 0 w 2063039"/>
                <a:gd name="connsiteY8" fmla="*/ 206304 h 346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63039" h="3467846">
                  <a:moveTo>
                    <a:pt x="0" y="206304"/>
                  </a:moveTo>
                  <a:cubicBezTo>
                    <a:pt x="0" y="92365"/>
                    <a:pt x="92365" y="0"/>
                    <a:pt x="206304" y="0"/>
                  </a:cubicBezTo>
                  <a:lnTo>
                    <a:pt x="1856735" y="0"/>
                  </a:lnTo>
                  <a:cubicBezTo>
                    <a:pt x="1970674" y="0"/>
                    <a:pt x="2063039" y="92365"/>
                    <a:pt x="2063039" y="206304"/>
                  </a:cubicBezTo>
                  <a:lnTo>
                    <a:pt x="2063039" y="3261542"/>
                  </a:lnTo>
                  <a:cubicBezTo>
                    <a:pt x="2063039" y="3375481"/>
                    <a:pt x="1970674" y="3467846"/>
                    <a:pt x="1856735" y="3467846"/>
                  </a:cubicBezTo>
                  <a:lnTo>
                    <a:pt x="206304" y="3467846"/>
                  </a:lnTo>
                  <a:cubicBezTo>
                    <a:pt x="92365" y="3467846"/>
                    <a:pt x="0" y="3375481"/>
                    <a:pt x="0" y="3261542"/>
                  </a:cubicBezTo>
                  <a:lnTo>
                    <a:pt x="0" y="206304"/>
                  </a:lnTo>
                  <a:close/>
                </a:path>
              </a:pathLst>
            </a:custGeom>
            <a:solidFill>
              <a:srgbClr val="E7F0F7"/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2480833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MX" sz="14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Art. 9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MX" sz="12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Obligación de informar</a:t>
              </a:r>
              <a:endParaRPr lang="es-SV" sz="1200" b="1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orma libre 11"/>
            <p:cNvSpPr/>
            <p:nvPr/>
          </p:nvSpPr>
          <p:spPr>
            <a:xfrm>
              <a:off x="3502075" y="2014966"/>
              <a:ext cx="1650431" cy="681292"/>
            </a:xfrm>
            <a:custGeom>
              <a:avLst/>
              <a:gdLst>
                <a:gd name="connsiteX0" fmla="*/ 0 w 1650431"/>
                <a:gd name="connsiteY0" fmla="*/ 68129 h 681292"/>
                <a:gd name="connsiteX1" fmla="*/ 68129 w 1650431"/>
                <a:gd name="connsiteY1" fmla="*/ 0 h 681292"/>
                <a:gd name="connsiteX2" fmla="*/ 1582302 w 1650431"/>
                <a:gd name="connsiteY2" fmla="*/ 0 h 681292"/>
                <a:gd name="connsiteX3" fmla="*/ 1650431 w 1650431"/>
                <a:gd name="connsiteY3" fmla="*/ 68129 h 681292"/>
                <a:gd name="connsiteX4" fmla="*/ 1650431 w 1650431"/>
                <a:gd name="connsiteY4" fmla="*/ 613163 h 681292"/>
                <a:gd name="connsiteX5" fmla="*/ 1582302 w 1650431"/>
                <a:gd name="connsiteY5" fmla="*/ 681292 h 681292"/>
                <a:gd name="connsiteX6" fmla="*/ 68129 w 1650431"/>
                <a:gd name="connsiteY6" fmla="*/ 681292 h 681292"/>
                <a:gd name="connsiteX7" fmla="*/ 0 w 1650431"/>
                <a:gd name="connsiteY7" fmla="*/ 613163 h 681292"/>
                <a:gd name="connsiteX8" fmla="*/ 0 w 1650431"/>
                <a:gd name="connsiteY8" fmla="*/ 68129 h 68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681292">
                  <a:moveTo>
                    <a:pt x="0" y="68129"/>
                  </a:moveTo>
                  <a:cubicBezTo>
                    <a:pt x="0" y="30502"/>
                    <a:pt x="30502" y="0"/>
                    <a:pt x="68129" y="0"/>
                  </a:cubicBezTo>
                  <a:lnTo>
                    <a:pt x="1582302" y="0"/>
                  </a:lnTo>
                  <a:cubicBezTo>
                    <a:pt x="1619929" y="0"/>
                    <a:pt x="1650431" y="30502"/>
                    <a:pt x="1650431" y="68129"/>
                  </a:cubicBezTo>
                  <a:lnTo>
                    <a:pt x="1650431" y="613163"/>
                  </a:lnTo>
                  <a:cubicBezTo>
                    <a:pt x="1650431" y="650790"/>
                    <a:pt x="1619929" y="681292"/>
                    <a:pt x="1582302" y="681292"/>
                  </a:cubicBezTo>
                  <a:lnTo>
                    <a:pt x="68129" y="681292"/>
                  </a:lnTo>
                  <a:cubicBezTo>
                    <a:pt x="30502" y="681292"/>
                    <a:pt x="0" y="650790"/>
                    <a:pt x="0" y="613163"/>
                  </a:cubicBezTo>
                  <a:lnTo>
                    <a:pt x="0" y="6812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4426017"/>
                <a:satOff val="-3641"/>
                <a:lumOff val="4052"/>
                <a:alphaOff val="0"/>
              </a:schemeClr>
            </a:fillRef>
            <a:effectRef idx="0">
              <a:schemeClr val="accent3">
                <a:hueOff val="4426017"/>
                <a:satOff val="-3641"/>
                <a:lumOff val="405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354" tIns="39004" rIns="45354" bIns="39004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dirty="0" smtClean="0">
                  <a:solidFill>
                    <a:schemeClr val="tx1"/>
                  </a:solidFill>
                </a:rPr>
                <a:t>Transacciones  monetarias </a:t>
              </a:r>
              <a:r>
                <a:rPr lang="es-ES" sz="1100" kern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&gt;</a:t>
              </a:r>
              <a:r>
                <a:rPr lang="es-ES" sz="1100" kern="1200" dirty="0" smtClean="0">
                  <a:solidFill>
                    <a:schemeClr val="tx1"/>
                  </a:solidFill>
                </a:rPr>
                <a:t> a $10 K en efectivo</a:t>
              </a:r>
              <a:endParaRPr lang="es-SV" sz="1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Forma libre 12"/>
            <p:cNvSpPr/>
            <p:nvPr/>
          </p:nvSpPr>
          <p:spPr>
            <a:xfrm>
              <a:off x="3502075" y="2801073"/>
              <a:ext cx="1650431" cy="681292"/>
            </a:xfrm>
            <a:custGeom>
              <a:avLst/>
              <a:gdLst>
                <a:gd name="connsiteX0" fmla="*/ 0 w 1650431"/>
                <a:gd name="connsiteY0" fmla="*/ 68129 h 681292"/>
                <a:gd name="connsiteX1" fmla="*/ 68129 w 1650431"/>
                <a:gd name="connsiteY1" fmla="*/ 0 h 681292"/>
                <a:gd name="connsiteX2" fmla="*/ 1582302 w 1650431"/>
                <a:gd name="connsiteY2" fmla="*/ 0 h 681292"/>
                <a:gd name="connsiteX3" fmla="*/ 1650431 w 1650431"/>
                <a:gd name="connsiteY3" fmla="*/ 68129 h 681292"/>
                <a:gd name="connsiteX4" fmla="*/ 1650431 w 1650431"/>
                <a:gd name="connsiteY4" fmla="*/ 613163 h 681292"/>
                <a:gd name="connsiteX5" fmla="*/ 1582302 w 1650431"/>
                <a:gd name="connsiteY5" fmla="*/ 681292 h 681292"/>
                <a:gd name="connsiteX6" fmla="*/ 68129 w 1650431"/>
                <a:gd name="connsiteY6" fmla="*/ 681292 h 681292"/>
                <a:gd name="connsiteX7" fmla="*/ 0 w 1650431"/>
                <a:gd name="connsiteY7" fmla="*/ 613163 h 681292"/>
                <a:gd name="connsiteX8" fmla="*/ 0 w 1650431"/>
                <a:gd name="connsiteY8" fmla="*/ 68129 h 68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681292">
                  <a:moveTo>
                    <a:pt x="0" y="68129"/>
                  </a:moveTo>
                  <a:cubicBezTo>
                    <a:pt x="0" y="30502"/>
                    <a:pt x="30502" y="0"/>
                    <a:pt x="68129" y="0"/>
                  </a:cubicBezTo>
                  <a:lnTo>
                    <a:pt x="1582302" y="0"/>
                  </a:lnTo>
                  <a:cubicBezTo>
                    <a:pt x="1619929" y="0"/>
                    <a:pt x="1650431" y="30502"/>
                    <a:pt x="1650431" y="68129"/>
                  </a:cubicBezTo>
                  <a:lnTo>
                    <a:pt x="1650431" y="613163"/>
                  </a:lnTo>
                  <a:cubicBezTo>
                    <a:pt x="1650431" y="650790"/>
                    <a:pt x="1619929" y="681292"/>
                    <a:pt x="1582302" y="681292"/>
                  </a:cubicBezTo>
                  <a:lnTo>
                    <a:pt x="68129" y="681292"/>
                  </a:lnTo>
                  <a:cubicBezTo>
                    <a:pt x="30502" y="681292"/>
                    <a:pt x="0" y="650790"/>
                    <a:pt x="0" y="613163"/>
                  </a:cubicBezTo>
                  <a:lnTo>
                    <a:pt x="0" y="6812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5532521"/>
                <a:satOff val="-4551"/>
                <a:lumOff val="5065"/>
                <a:alphaOff val="0"/>
              </a:schemeClr>
            </a:fillRef>
            <a:effectRef idx="0">
              <a:schemeClr val="accent3">
                <a:hueOff val="5532521"/>
                <a:satOff val="-4551"/>
                <a:lumOff val="50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354" tIns="39004" rIns="45354" bIns="39004" numCol="1" spcCol="1270" anchor="ctr" anchorCtr="0">
              <a:noAutofit/>
            </a:bodyPr>
            <a:lstStyle/>
            <a:p>
              <a:pPr lvl="0" algn="ctr" defTabSz="444500">
                <a:lnSpc>
                  <a:spcPct val="100000"/>
                </a:lnSpc>
                <a:spcBef>
                  <a:spcPct val="0"/>
                </a:spcBef>
              </a:pPr>
              <a:r>
                <a:rPr lang="es-ES" sz="1200" kern="1200" dirty="0" smtClean="0">
                  <a:solidFill>
                    <a:schemeClr val="tx1"/>
                  </a:solidFill>
                </a:rPr>
                <a:t>Operaciones financieras por cualquier otro medio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</a:pPr>
              <a:r>
                <a:rPr lang="es-ES" sz="1200" kern="1200" dirty="0" smtClean="0">
                  <a:solidFill>
                    <a:schemeClr val="tx1"/>
                  </a:solidFill>
                </a:rPr>
                <a:t> ≥ $25 K</a:t>
              </a:r>
              <a:endParaRPr lang="es-SV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3502075" y="3587180"/>
              <a:ext cx="1650431" cy="681292"/>
            </a:xfrm>
            <a:custGeom>
              <a:avLst/>
              <a:gdLst>
                <a:gd name="connsiteX0" fmla="*/ 0 w 1650431"/>
                <a:gd name="connsiteY0" fmla="*/ 68129 h 681292"/>
                <a:gd name="connsiteX1" fmla="*/ 68129 w 1650431"/>
                <a:gd name="connsiteY1" fmla="*/ 0 h 681292"/>
                <a:gd name="connsiteX2" fmla="*/ 1582302 w 1650431"/>
                <a:gd name="connsiteY2" fmla="*/ 0 h 681292"/>
                <a:gd name="connsiteX3" fmla="*/ 1650431 w 1650431"/>
                <a:gd name="connsiteY3" fmla="*/ 68129 h 681292"/>
                <a:gd name="connsiteX4" fmla="*/ 1650431 w 1650431"/>
                <a:gd name="connsiteY4" fmla="*/ 613163 h 681292"/>
                <a:gd name="connsiteX5" fmla="*/ 1582302 w 1650431"/>
                <a:gd name="connsiteY5" fmla="*/ 681292 h 681292"/>
                <a:gd name="connsiteX6" fmla="*/ 68129 w 1650431"/>
                <a:gd name="connsiteY6" fmla="*/ 681292 h 681292"/>
                <a:gd name="connsiteX7" fmla="*/ 0 w 1650431"/>
                <a:gd name="connsiteY7" fmla="*/ 613163 h 681292"/>
                <a:gd name="connsiteX8" fmla="*/ 0 w 1650431"/>
                <a:gd name="connsiteY8" fmla="*/ 68129 h 68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0431" h="681292">
                  <a:moveTo>
                    <a:pt x="0" y="68129"/>
                  </a:moveTo>
                  <a:cubicBezTo>
                    <a:pt x="0" y="30502"/>
                    <a:pt x="30502" y="0"/>
                    <a:pt x="68129" y="0"/>
                  </a:cubicBezTo>
                  <a:lnTo>
                    <a:pt x="1582302" y="0"/>
                  </a:lnTo>
                  <a:cubicBezTo>
                    <a:pt x="1619929" y="0"/>
                    <a:pt x="1650431" y="30502"/>
                    <a:pt x="1650431" y="68129"/>
                  </a:cubicBezTo>
                  <a:lnTo>
                    <a:pt x="1650431" y="613163"/>
                  </a:lnTo>
                  <a:cubicBezTo>
                    <a:pt x="1650431" y="650790"/>
                    <a:pt x="1619929" y="681292"/>
                    <a:pt x="1582302" y="681292"/>
                  </a:cubicBezTo>
                  <a:lnTo>
                    <a:pt x="68129" y="681292"/>
                  </a:lnTo>
                  <a:cubicBezTo>
                    <a:pt x="30502" y="681292"/>
                    <a:pt x="0" y="650790"/>
                    <a:pt x="0" y="613163"/>
                  </a:cubicBezTo>
                  <a:lnTo>
                    <a:pt x="0" y="68129"/>
                  </a:lnTo>
                  <a:close/>
                </a:path>
              </a:pathLst>
            </a:custGeom>
            <a:solidFill>
              <a:srgbClr val="AECDE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6639025"/>
                <a:satOff val="-5461"/>
                <a:lumOff val="6078"/>
                <a:alphaOff val="0"/>
              </a:schemeClr>
            </a:fillRef>
            <a:effectRef idx="0">
              <a:schemeClr val="accent3">
                <a:hueOff val="6639025"/>
                <a:satOff val="-5461"/>
                <a:lumOff val="6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354" tIns="39004" rIns="45354" bIns="39004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SV" sz="1200" kern="1200" dirty="0" smtClean="0">
                  <a:solidFill>
                    <a:schemeClr val="tx1"/>
                  </a:solidFill>
                </a:rPr>
                <a:t>Sea sospechosa o no</a:t>
              </a:r>
              <a:endParaRPr lang="es-SV" sz="12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191" y="1360240"/>
            <a:ext cx="1289360" cy="847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928" y="1360241"/>
            <a:ext cx="2967715" cy="1967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uadroTexto 17"/>
          <p:cNvSpPr txBox="1"/>
          <p:nvPr/>
        </p:nvSpPr>
        <p:spPr>
          <a:xfrm>
            <a:off x="5847009" y="2411139"/>
            <a:ext cx="2467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100" b="1" dirty="0" smtClean="0">
                <a:solidFill>
                  <a:srgbClr val="E7727F"/>
                </a:solidFill>
              </a:rPr>
              <a:t>Art</a:t>
            </a:r>
            <a:r>
              <a:rPr lang="es-SV" sz="1100" b="1" dirty="0">
                <a:solidFill>
                  <a:srgbClr val="E7727F"/>
                </a:solidFill>
              </a:rPr>
              <a:t>. </a:t>
            </a:r>
            <a:r>
              <a:rPr lang="es-SV" sz="1100" b="1" dirty="0" smtClean="0">
                <a:solidFill>
                  <a:srgbClr val="E7727F"/>
                </a:solidFill>
              </a:rPr>
              <a:t>9-B </a:t>
            </a:r>
          </a:p>
          <a:p>
            <a:r>
              <a:rPr lang="es-SV" sz="1100" b="1" dirty="0">
                <a:solidFill>
                  <a:srgbClr val="E7727F"/>
                </a:solidFill>
              </a:rPr>
              <a:t>Establecer sistemas de identificación y conocimiento de clientes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6859" r="19742" b="7667"/>
          <a:stretch/>
        </p:blipFill>
        <p:spPr>
          <a:xfrm>
            <a:off x="5067738" y="3702210"/>
            <a:ext cx="852786" cy="905192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1479064" y="4503343"/>
            <a:ext cx="43333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5650">
              <a:spcBef>
                <a:spcPct val="0"/>
              </a:spcBef>
            </a:pPr>
            <a:r>
              <a:rPr lang="es-SV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* </a:t>
            </a:r>
            <a:r>
              <a:rPr lang="es-E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Ingresos Brutos ≥ $ 1,212,438 y + 50 empleados</a:t>
            </a:r>
            <a:endParaRPr lang="es-SV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5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0"/>
          <p:cNvSpPr txBox="1"/>
          <p:nvPr/>
        </p:nvSpPr>
        <p:spPr>
          <a:xfrm>
            <a:off x="301159" y="251175"/>
            <a:ext cx="85370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1500" b="1" dirty="0">
                <a:solidFill>
                  <a:srgbClr val="002060"/>
                </a:solidFill>
              </a:rPr>
              <a:t>REFORMAS LEY DE LAVADO DE DINERO Y ACTIVOS (10/12/15)</a:t>
            </a:r>
          </a:p>
          <a:p>
            <a:pPr algn="ctr"/>
            <a:r>
              <a:rPr lang="es-SV" sz="1100" dirty="0">
                <a:solidFill>
                  <a:srgbClr val="002060"/>
                </a:solidFill>
              </a:rPr>
              <a:t>(</a:t>
            </a:r>
            <a:r>
              <a:rPr lang="es-SV" sz="1100" dirty="0" smtClean="0">
                <a:solidFill>
                  <a:srgbClr val="002060"/>
                </a:solidFill>
              </a:rPr>
              <a:t>Vigente </a:t>
            </a:r>
            <a:r>
              <a:rPr lang="es-SV" sz="1100" dirty="0">
                <a:solidFill>
                  <a:srgbClr val="002060"/>
                </a:solidFill>
              </a:rPr>
              <a:t>a partir del 01/01/16)</a:t>
            </a:r>
          </a:p>
        </p:txBody>
      </p:sp>
      <p:pic>
        <p:nvPicPr>
          <p:cNvPr id="46" name="Picture 2" descr="C:\Users\J u a n J O\Downloads\Logo G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8298" y="4448351"/>
            <a:ext cx="1559925" cy="60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851" y="4519029"/>
            <a:ext cx="1063660" cy="463005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260"/>
          <a:stretch/>
        </p:blipFill>
        <p:spPr>
          <a:xfrm>
            <a:off x="4237192" y="841370"/>
            <a:ext cx="4333363" cy="3611183"/>
          </a:xfrm>
          <a:prstGeom prst="rect">
            <a:avLst/>
          </a:prstGeom>
          <a:solidFill>
            <a:srgbClr val="E7E7E7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3" name="Imagen 7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884" y="1207786"/>
            <a:ext cx="2573876" cy="1511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090">
            <a:off x="7232760" y="2504971"/>
            <a:ext cx="1152708" cy="774081"/>
          </a:xfrm>
          <a:prstGeom prst="rect">
            <a:avLst/>
          </a:prstGeom>
        </p:spPr>
      </p:pic>
      <p:sp>
        <p:nvSpPr>
          <p:cNvPr id="13" name="Rectángulo redondeado 12"/>
          <p:cNvSpPr/>
          <p:nvPr/>
        </p:nvSpPr>
        <p:spPr>
          <a:xfrm>
            <a:off x="391281" y="2871369"/>
            <a:ext cx="1556748" cy="1510627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Plazos:</a:t>
            </a:r>
          </a:p>
          <a:p>
            <a:pPr algn="ctr"/>
            <a:endParaRPr lang="es-ES_tradnl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s-ES_tradnl" sz="1200" dirty="0" smtClean="0">
                <a:solidFill>
                  <a:schemeClr val="tx1"/>
                </a:solidFill>
              </a:rPr>
              <a:t>Acreditarse</a:t>
            </a:r>
          </a:p>
          <a:p>
            <a:pPr marL="228600" indent="-228600">
              <a:buFont typeface="+mj-lt"/>
              <a:buAutoNum type="arabicPeriod"/>
            </a:pPr>
            <a:endParaRPr lang="es-ES_tradnl" sz="1200" dirty="0" smtClean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s-ES_tradnl" sz="1200" dirty="0" smtClean="0">
                <a:solidFill>
                  <a:schemeClr val="tx1"/>
                </a:solidFill>
              </a:rPr>
              <a:t>Registrarse 31/03/15</a:t>
            </a:r>
            <a:endParaRPr lang="es-ES_tradnl" sz="1200" dirty="0">
              <a:solidFill>
                <a:schemeClr val="tx1"/>
              </a:solidFill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2248318" y="2865723"/>
            <a:ext cx="1545908" cy="1503193"/>
          </a:xfrm>
          <a:prstGeom prst="round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Oficial de Cumplimiento</a:t>
            </a:r>
          </a:p>
          <a:p>
            <a:pPr algn="ctr"/>
            <a:endParaRPr lang="es-ES_tradnl" sz="1200" dirty="0">
              <a:solidFill>
                <a:schemeClr val="tx1"/>
              </a:solidFill>
            </a:endParaRPr>
          </a:p>
          <a:p>
            <a:pPr algn="ctr"/>
            <a:r>
              <a:rPr lang="es-ES_tradnl" sz="1200" dirty="0" smtClean="0">
                <a:solidFill>
                  <a:schemeClr val="tx1"/>
                </a:solidFill>
              </a:rPr>
              <a:t>Persona Designada</a:t>
            </a:r>
            <a:endParaRPr lang="es-ES_tradn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in título.0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408341" y="3786478"/>
            <a:ext cx="632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Estudio elaborado por Gold </a:t>
            </a:r>
            <a:r>
              <a:rPr lang="es-E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Service</a:t>
            </a:r>
            <a:r>
              <a: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 El Salvador para Grupo Camacho </a:t>
            </a:r>
          </a:p>
          <a:p>
            <a:pPr algn="ctr"/>
            <a:r>
              <a: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San José Costa Rica. Marzo 2016</a:t>
            </a:r>
            <a:endParaRPr lang="es-SV" sz="12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4714254"/>
            <a:ext cx="91440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® Gold </a:t>
            </a:r>
            <a:r>
              <a:rPr lang="es-SV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Service</a:t>
            </a:r>
            <a:r>
              <a:rPr lang="es-SV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 El Salvador. Queda </a:t>
            </a:r>
            <a:r>
              <a:rPr lang="es-SV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prohibida la </a:t>
            </a:r>
            <a:r>
              <a:rPr lang="es-SV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reproducción </a:t>
            </a:r>
            <a:r>
              <a:rPr lang="es-SV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total o parcial sin </a:t>
            </a:r>
            <a:r>
              <a:rPr lang="es-SV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autorización </a:t>
            </a:r>
            <a:r>
              <a:rPr lang="es-SV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por </a:t>
            </a:r>
            <a:r>
              <a:rPr lang="es-SV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escrito por Gold </a:t>
            </a:r>
            <a:r>
              <a:rPr lang="es-SV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Service</a:t>
            </a:r>
            <a:endParaRPr lang="es-SV" sz="10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03071" y="822861"/>
            <a:ext cx="573785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SV" sz="32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Francisco </a:t>
            </a:r>
            <a:r>
              <a:rPr lang="es-SV" sz="32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Arias</a:t>
            </a:r>
          </a:p>
          <a:p>
            <a:pPr algn="ctr"/>
            <a:r>
              <a:rPr lang="es-SV" sz="20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farias@goldservice.com.sv</a:t>
            </a:r>
            <a:endParaRPr lang="es-SV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1871774" y="2072094"/>
            <a:ext cx="5400452" cy="1248273"/>
            <a:chOff x="2235754" y="2072094"/>
            <a:chExt cx="5400452" cy="1248273"/>
          </a:xfrm>
        </p:grpSpPr>
        <p:pic>
          <p:nvPicPr>
            <p:cNvPr id="4" name="Picture 2" descr="C:\Users\J u a n J O\Downloads\Logo GS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4285" y="2072094"/>
              <a:ext cx="3221921" cy="1248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5754" y="2268662"/>
              <a:ext cx="1964502" cy="8551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3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22362</TotalTime>
  <Words>2122</Words>
  <Application>Microsoft Office PowerPoint</Application>
  <PresentationFormat>Presentación en pantalla (16:9)</PresentationFormat>
  <Paragraphs>421</Paragraphs>
  <Slides>34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Lora</vt:lpstr>
      <vt:lpstr>Quattrocento Sans</vt:lpstr>
      <vt:lpstr>Times New Roman</vt:lpstr>
      <vt:lpstr>Viola template</vt:lpstr>
      <vt:lpstr>Presentación de PowerPoint</vt:lpstr>
      <vt:lpstr>Sistema de imposición a la renta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Reformas legales y reglamentarias ocurridas en 2014-2015 relativas a fiscalidad internacional.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FISCALIZACIÓN PRECIOS DE TRANSFERENCIA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TEMAS DE FISCALIDAD INTERNACIONAL A TENER EN CONSIDERACIÓN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ACTUALIZACIÓN REGIONAL EN TRIBUTACIÓN INTERNACIONAL</dc:title>
  <dc:creator>aRiAs sAlaZaR</dc:creator>
  <cp:lastModifiedBy>aRiAs sAlaZaR</cp:lastModifiedBy>
  <cp:revision>464</cp:revision>
  <cp:lastPrinted>2016-02-14T16:13:33Z</cp:lastPrinted>
  <dcterms:modified xsi:type="dcterms:W3CDTF">2016-02-23T15:37:27Z</dcterms:modified>
</cp:coreProperties>
</file>