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0"/>
  </p:notesMasterIdLst>
  <p:sldIdLst>
    <p:sldId id="316" r:id="rId2"/>
    <p:sldId id="292" r:id="rId3"/>
    <p:sldId id="318" r:id="rId4"/>
    <p:sldId id="320" r:id="rId5"/>
    <p:sldId id="325" r:id="rId6"/>
    <p:sldId id="319" r:id="rId7"/>
    <p:sldId id="328" r:id="rId8"/>
    <p:sldId id="289" r:id="rId9"/>
    <p:sldId id="290" r:id="rId10"/>
    <p:sldId id="291" r:id="rId11"/>
    <p:sldId id="315" r:id="rId12"/>
    <p:sldId id="293" r:id="rId13"/>
    <p:sldId id="294" r:id="rId14"/>
    <p:sldId id="295" r:id="rId15"/>
    <p:sldId id="314" r:id="rId16"/>
    <p:sldId id="298" r:id="rId17"/>
    <p:sldId id="321" r:id="rId18"/>
    <p:sldId id="299" r:id="rId19"/>
    <p:sldId id="324" r:id="rId20"/>
    <p:sldId id="323" r:id="rId21"/>
    <p:sldId id="306" r:id="rId22"/>
    <p:sldId id="305" r:id="rId23"/>
    <p:sldId id="311" r:id="rId24"/>
    <p:sldId id="327" r:id="rId25"/>
    <p:sldId id="300" r:id="rId26"/>
    <p:sldId id="331" r:id="rId27"/>
    <p:sldId id="332" r:id="rId28"/>
    <p:sldId id="307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F03"/>
    <a:srgbClr val="FEF2D8"/>
    <a:srgbClr val="F7ECD7"/>
    <a:srgbClr val="FFEAAB"/>
    <a:srgbClr val="FFDC70"/>
    <a:srgbClr val="F4DFA0"/>
    <a:srgbClr val="F5E177"/>
    <a:srgbClr val="F4DFDF"/>
    <a:srgbClr val="F2F2F2"/>
    <a:srgbClr val="CFB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3B68F8-4F33-436F-B345-F055E9B79216}">
  <a:tblStyle styleId="{723B68F8-4F33-436F-B345-F055E9B79216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0"/>
    <p:restoredTop sz="94712"/>
  </p:normalViewPr>
  <p:slideViewPr>
    <p:cSldViewPr snapToGrid="0" snapToObjects="1">
      <p:cViewPr varScale="1">
        <p:scale>
          <a:sx n="93" d="100"/>
          <a:sy n="93" d="100"/>
        </p:scale>
        <p:origin x="76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an&#241;\AppData\Roaming\Microsoft\Excel\Perspectivas%20FMI%20rwreo1015s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an&#241;\AppData\Roaming\Microsoft\Excel\Perspectivas%20FMI%20rwreo1015s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SV" b="1" dirty="0" smtClean="0">
                <a:solidFill>
                  <a:srgbClr val="002060"/>
                </a:solidFill>
              </a:rPr>
              <a:t>2015</a:t>
            </a:r>
            <a:endParaRPr lang="es-SV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SV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Hoja2!$B$19</c:f>
              <c:strCache>
                <c:ptCount val="1"/>
                <c:pt idx="0">
                  <c:v>CEPAL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Hoja2!$A$20:$A$25</c:f>
              <c:strCache>
                <c:ptCount val="6"/>
                <c:pt idx="0">
                  <c:v>CostaRica</c:v>
                </c:pt>
                <c:pt idx="1">
                  <c:v>El Salvador</c:v>
                </c:pt>
                <c:pt idx="2">
                  <c:v>Guatemala</c:v>
                </c:pt>
                <c:pt idx="3">
                  <c:v>Honduras</c:v>
                </c:pt>
                <c:pt idx="4">
                  <c:v>Nicaragua</c:v>
                </c:pt>
                <c:pt idx="5">
                  <c:v>Panamá</c:v>
                </c:pt>
              </c:strCache>
            </c:strRef>
          </c:cat>
          <c:val>
            <c:numRef>
              <c:f>Hoja2!$B$20:$B$25</c:f>
              <c:numCache>
                <c:formatCode>0.0</c:formatCode>
                <c:ptCount val="6"/>
                <c:pt idx="0">
                  <c:v>2.7</c:v>
                </c:pt>
                <c:pt idx="1">
                  <c:v>2.4</c:v>
                </c:pt>
                <c:pt idx="2">
                  <c:v>3.9</c:v>
                </c:pt>
                <c:pt idx="3">
                  <c:v>3.4</c:v>
                </c:pt>
                <c:pt idx="4">
                  <c:v>4</c:v>
                </c:pt>
                <c:pt idx="5">
                  <c:v>5.9</c:v>
                </c:pt>
              </c:numCache>
            </c:numRef>
          </c:val>
        </c:ser>
        <c:ser>
          <c:idx val="1"/>
          <c:order val="1"/>
          <c:tx>
            <c:strRef>
              <c:f>Hoja2!$C$19</c:f>
              <c:strCache>
                <c:ptCount val="1"/>
                <c:pt idx="0">
                  <c:v>FMI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Hoja2!$A$20:$A$25</c:f>
              <c:strCache>
                <c:ptCount val="6"/>
                <c:pt idx="0">
                  <c:v>CostaRica</c:v>
                </c:pt>
                <c:pt idx="1">
                  <c:v>El Salvador</c:v>
                </c:pt>
                <c:pt idx="2">
                  <c:v>Guatemala</c:v>
                </c:pt>
                <c:pt idx="3">
                  <c:v>Honduras</c:v>
                </c:pt>
                <c:pt idx="4">
                  <c:v>Nicaragua</c:v>
                </c:pt>
                <c:pt idx="5">
                  <c:v>Panamá</c:v>
                </c:pt>
              </c:strCache>
            </c:strRef>
          </c:cat>
          <c:val>
            <c:numRef>
              <c:f>Hoja2!$C$20:$C$25</c:f>
              <c:numCache>
                <c:formatCode>0.0</c:formatCode>
                <c:ptCount val="6"/>
                <c:pt idx="0">
                  <c:v>3</c:v>
                </c:pt>
                <c:pt idx="1">
                  <c:v>2.2999999999999998</c:v>
                </c:pt>
                <c:pt idx="2">
                  <c:v>3.8</c:v>
                </c:pt>
                <c:pt idx="3">
                  <c:v>3.5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204096"/>
        <c:axId val="369199744"/>
      </c:barChart>
      <c:catAx>
        <c:axId val="36920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369199744"/>
        <c:crosses val="autoZero"/>
        <c:auto val="1"/>
        <c:lblAlgn val="ctr"/>
        <c:lblOffset val="100"/>
        <c:noMultiLvlLbl val="0"/>
      </c:catAx>
      <c:valAx>
        <c:axId val="36919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3692040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</c:dTable>
      <c:spPr>
        <a:noFill/>
        <a:ln>
          <a:solidFill>
            <a:srgbClr val="00206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S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SV" sz="1400" b="1" i="0" u="none" strike="noStrike" kern="1200" spc="0" baseline="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SV" sz="1400" b="1" i="0" u="none" strike="noStrike" kern="1200" spc="0" baseline="0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2016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SV" sz="1400" b="1" i="0" u="none" strike="noStrike" kern="1200" spc="0" baseline="0" dirty="0" smtClean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SV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Hoja2!$B$31</c:f>
              <c:strCache>
                <c:ptCount val="1"/>
                <c:pt idx="0">
                  <c:v>CEPAL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Hoja2!$A$32:$A$37</c:f>
              <c:strCache>
                <c:ptCount val="6"/>
                <c:pt idx="0">
                  <c:v>CostaRica</c:v>
                </c:pt>
                <c:pt idx="1">
                  <c:v>El Salvador</c:v>
                </c:pt>
                <c:pt idx="2">
                  <c:v>Guatemala</c:v>
                </c:pt>
                <c:pt idx="3">
                  <c:v>Honduras</c:v>
                </c:pt>
                <c:pt idx="4">
                  <c:v>Nicaragua</c:v>
                </c:pt>
                <c:pt idx="5">
                  <c:v>Panamá</c:v>
                </c:pt>
              </c:strCache>
            </c:strRef>
          </c:cat>
          <c:val>
            <c:numRef>
              <c:f>Hoja2!$B$32:$B$37</c:f>
              <c:numCache>
                <c:formatCode>0.0</c:formatCode>
                <c:ptCount val="6"/>
                <c:pt idx="0">
                  <c:v>3.3</c:v>
                </c:pt>
                <c:pt idx="1">
                  <c:v>2.4</c:v>
                </c:pt>
                <c:pt idx="2">
                  <c:v>4</c:v>
                </c:pt>
                <c:pt idx="3">
                  <c:v>3.3</c:v>
                </c:pt>
                <c:pt idx="4">
                  <c:v>4.3</c:v>
                </c:pt>
                <c:pt idx="5">
                  <c:v>6.2</c:v>
                </c:pt>
              </c:numCache>
            </c:numRef>
          </c:val>
        </c:ser>
        <c:ser>
          <c:idx val="1"/>
          <c:order val="1"/>
          <c:tx>
            <c:strRef>
              <c:f>Hoja2!$C$31</c:f>
              <c:strCache>
                <c:ptCount val="1"/>
                <c:pt idx="0">
                  <c:v>FMI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Hoja2!$A$32:$A$37</c:f>
              <c:strCache>
                <c:ptCount val="6"/>
                <c:pt idx="0">
                  <c:v>CostaRica</c:v>
                </c:pt>
                <c:pt idx="1">
                  <c:v>El Salvador</c:v>
                </c:pt>
                <c:pt idx="2">
                  <c:v>Guatemala</c:v>
                </c:pt>
                <c:pt idx="3">
                  <c:v>Honduras</c:v>
                </c:pt>
                <c:pt idx="4">
                  <c:v>Nicaragua</c:v>
                </c:pt>
                <c:pt idx="5">
                  <c:v>Panamá</c:v>
                </c:pt>
              </c:strCache>
            </c:strRef>
          </c:cat>
          <c:val>
            <c:numRef>
              <c:f>Hoja2!$C$32:$C$37</c:f>
              <c:numCache>
                <c:formatCode>0.0</c:formatCode>
                <c:ptCount val="6"/>
                <c:pt idx="0">
                  <c:v>4</c:v>
                </c:pt>
                <c:pt idx="1">
                  <c:v>2.5</c:v>
                </c:pt>
                <c:pt idx="2">
                  <c:v>3.7</c:v>
                </c:pt>
                <c:pt idx="3">
                  <c:v>3.6</c:v>
                </c:pt>
                <c:pt idx="4">
                  <c:v>4.2</c:v>
                </c:pt>
                <c:pt idx="5">
                  <c:v>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200832"/>
        <c:axId val="369207904"/>
      </c:barChart>
      <c:catAx>
        <c:axId val="3692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369207904"/>
        <c:crosses val="autoZero"/>
        <c:auto val="1"/>
        <c:lblAlgn val="ctr"/>
        <c:lblOffset val="100"/>
        <c:noMultiLvlLbl val="0"/>
      </c:catAx>
      <c:valAx>
        <c:axId val="36920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369200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</c:dTable>
      <c:spPr>
        <a:noFill/>
        <a:ln>
          <a:solidFill>
            <a:srgbClr val="00206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S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/>
      <dgm:t>
        <a:bodyPr/>
        <a:lstStyle/>
        <a:p>
          <a:pPr>
            <a:spcAft>
              <a:spcPct val="35000"/>
            </a:spcAft>
          </a:pPr>
          <a:r>
            <a:rPr lang="es-SV" sz="1400" dirty="0" smtClean="0"/>
            <a:t>Un contexto externo incierto</a:t>
          </a:r>
          <a:endParaRPr lang="es-SV" sz="1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/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/>
        </a:p>
      </dgm:t>
    </dgm:pt>
    <dgm:pt modelId="{1ED40C5C-4DBD-4CA2-B3F7-A4BF76017004}">
      <dgm:prSet phldrT="[Texto]" custT="1"/>
      <dgm:spPr>
        <a:ln>
          <a:noFill/>
        </a:ln>
      </dgm:spPr>
      <dgm:t>
        <a:bodyPr/>
        <a:lstStyle/>
        <a:p>
          <a:r>
            <a:rPr lang="es-SV" sz="1050" dirty="0" smtClean="0"/>
            <a:t>Bajo crecimiento de la economía y del comercio mundial.</a:t>
          </a:r>
          <a:endParaRPr lang="es-SV" sz="1050" b="1" dirty="0"/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/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/>
        </a:p>
      </dgm:t>
    </dgm:pt>
    <dgm:pt modelId="{5572D376-5BCD-4EB0-AA75-69576B384D16}">
      <dgm:prSet phldrT="[Texto]" custT="1"/>
      <dgm:spPr>
        <a:ln>
          <a:noFill/>
        </a:ln>
      </dgm:spPr>
      <dgm:t>
        <a:bodyPr/>
        <a:lstStyle/>
        <a:p>
          <a:r>
            <a:rPr lang="es-SV" sz="1000" dirty="0" smtClean="0"/>
            <a:t>Precios de las materias primas no muestran signos de recuperación.</a:t>
          </a:r>
          <a:endParaRPr lang="es-SV" sz="1000" b="1" dirty="0"/>
        </a:p>
      </dgm:t>
    </dgm:pt>
    <dgm:pt modelId="{76972D31-7116-426B-A0CA-2BF8B00C84B4}" type="parTrans" cxnId="{461B01CD-9D6C-4861-9C65-4A41E7565749}">
      <dgm:prSet/>
      <dgm:spPr/>
      <dgm:t>
        <a:bodyPr/>
        <a:lstStyle/>
        <a:p>
          <a:endParaRPr lang="es-SV"/>
        </a:p>
      </dgm:t>
    </dgm:pt>
    <dgm:pt modelId="{C017E38B-76AA-466F-B0EA-01FC4933BBAC}" type="sibTrans" cxnId="{461B01CD-9D6C-4861-9C65-4A41E7565749}">
      <dgm:prSet/>
      <dgm:spPr/>
      <dgm:t>
        <a:bodyPr/>
        <a:lstStyle/>
        <a:p>
          <a:endParaRPr lang="es-SV"/>
        </a:p>
      </dgm:t>
    </dgm:pt>
    <dgm:pt modelId="{4F0D7CBB-DA6A-4541-A5F7-86E6969FEBBB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SV" sz="1400" dirty="0" smtClean="0"/>
            <a:t>Desaceleración prolongada de la economía</a:t>
          </a:r>
          <a:endParaRPr lang="es-SV" sz="12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63FC208-F911-4224-8758-4118429EA4BA}" type="parTrans" cxnId="{AB32276A-90E8-4892-9DA8-577EB17A16EA}">
      <dgm:prSet/>
      <dgm:spPr/>
      <dgm:t>
        <a:bodyPr/>
        <a:lstStyle/>
        <a:p>
          <a:endParaRPr lang="es-SV"/>
        </a:p>
      </dgm:t>
    </dgm:pt>
    <dgm:pt modelId="{15C67144-F08C-4ED1-ABBA-48D7227FFBB2}" type="sibTrans" cxnId="{AB32276A-90E8-4892-9DA8-577EB17A16EA}">
      <dgm:prSet/>
      <dgm:spPr/>
      <dgm:t>
        <a:bodyPr/>
        <a:lstStyle/>
        <a:p>
          <a:endParaRPr lang="es-SV"/>
        </a:p>
      </dgm:t>
    </dgm:pt>
    <dgm:pt modelId="{6F742E64-5836-4F85-A4CD-E8B41279196F}">
      <dgm:prSet phldrT="[Texto]" custT="1"/>
      <dgm:spPr>
        <a:ln>
          <a:noFill/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000" b="1" dirty="0" smtClean="0"/>
            <a:t>Presiones en los mercados financieros.</a:t>
          </a:r>
          <a:endParaRPr lang="es-SV" sz="1000" b="1" dirty="0"/>
        </a:p>
      </dgm:t>
    </dgm:pt>
    <dgm:pt modelId="{A0789AA3-BA3E-4A43-A624-8397CA5C3203}" type="parTrans" cxnId="{59909505-FF68-4F59-9E64-DEB6C4A9AD12}">
      <dgm:prSet/>
      <dgm:spPr/>
      <dgm:t>
        <a:bodyPr/>
        <a:lstStyle/>
        <a:p>
          <a:endParaRPr lang="es-SV"/>
        </a:p>
      </dgm:t>
    </dgm:pt>
    <dgm:pt modelId="{59E3235C-7784-4200-8D91-8C6A391930D5}" type="sibTrans" cxnId="{59909505-FF68-4F59-9E64-DEB6C4A9AD12}">
      <dgm:prSet/>
      <dgm:spPr/>
      <dgm:t>
        <a:bodyPr/>
        <a:lstStyle/>
        <a:p>
          <a:endParaRPr lang="es-SV"/>
        </a:p>
      </dgm:t>
    </dgm:pt>
    <dgm:pt modelId="{5FDE6248-6CCB-43AB-BFC6-C4BFC8E146DB}">
      <dgm:prSet phldrT="[Texto]" custT="1"/>
      <dgm:spPr>
        <a:ln>
          <a:noFill/>
        </a:ln>
      </dgm:spPr>
      <dgm:t>
        <a:bodyPr/>
        <a:lstStyle/>
        <a:p>
          <a:r>
            <a:rPr lang="es-ES" sz="1000" b="1" dirty="0" smtClean="0"/>
            <a:t>Predominan los riesgos a la baja.</a:t>
          </a:r>
          <a:endParaRPr lang="es-SV" sz="1000" b="1" dirty="0"/>
        </a:p>
      </dgm:t>
    </dgm:pt>
    <dgm:pt modelId="{C3E345D1-E405-4A0B-B951-8EC20A639591}" type="parTrans" cxnId="{DD803CF0-A5B1-403D-AA1E-3D79AC4784F6}">
      <dgm:prSet/>
      <dgm:spPr/>
      <dgm:t>
        <a:bodyPr/>
        <a:lstStyle/>
        <a:p>
          <a:endParaRPr lang="es-SV"/>
        </a:p>
      </dgm:t>
    </dgm:pt>
    <dgm:pt modelId="{B4A91955-A0C9-48DC-8D49-52804F1EBE92}" type="sibTrans" cxnId="{DD803CF0-A5B1-403D-AA1E-3D79AC4784F6}">
      <dgm:prSet/>
      <dgm:spPr/>
      <dgm:t>
        <a:bodyPr/>
        <a:lstStyle/>
        <a:p>
          <a:endParaRPr lang="es-SV"/>
        </a:p>
      </dgm:t>
    </dgm:pt>
    <dgm:pt modelId="{21634AC1-3B19-4824-BFE3-541571AFA65C}">
      <dgm:prSet custT="1"/>
      <dgm:spPr>
        <a:ln>
          <a:noFill/>
        </a:ln>
      </dgm:spPr>
      <dgm:t>
        <a:bodyPr/>
        <a:lstStyle/>
        <a:p>
          <a:r>
            <a:rPr lang="es-ES" sz="1000" b="1" dirty="0" smtClean="0"/>
            <a:t>Shocks a los términos de intercambio.</a:t>
          </a:r>
          <a:endParaRPr lang="es-SV" sz="1000" b="1" dirty="0"/>
        </a:p>
      </dgm:t>
    </dgm:pt>
    <dgm:pt modelId="{182F756D-9BEA-4D33-BAE6-BEE5A5B03DC3}" type="parTrans" cxnId="{026546C6-1857-4C69-94C1-EA43AB1168F7}">
      <dgm:prSet/>
      <dgm:spPr/>
      <dgm:t>
        <a:bodyPr/>
        <a:lstStyle/>
        <a:p>
          <a:endParaRPr lang="es-SV"/>
        </a:p>
      </dgm:t>
    </dgm:pt>
    <dgm:pt modelId="{F31AE25C-A260-40AF-A4DC-829587A938F3}" type="sibTrans" cxnId="{026546C6-1857-4C69-94C1-EA43AB1168F7}">
      <dgm:prSet/>
      <dgm:spPr/>
      <dgm:t>
        <a:bodyPr/>
        <a:lstStyle/>
        <a:p>
          <a:endParaRPr lang="es-SV"/>
        </a:p>
      </dgm:t>
    </dgm:pt>
    <dgm:pt modelId="{16490F68-A5CA-4978-AEC0-6846D495B321}">
      <dgm:prSet phldrT="[Texto]" custT="1"/>
      <dgm:spPr>
        <a:ln>
          <a:noFill/>
        </a:ln>
      </dgm:spPr>
      <dgm:t>
        <a:bodyPr/>
        <a:lstStyle/>
        <a:p>
          <a:r>
            <a:rPr lang="es-SV" sz="900" dirty="0" smtClean="0"/>
            <a:t>Mercados financieros sujetos a volatilidad y mayores costos de financiamiento.</a:t>
          </a:r>
          <a:endParaRPr lang="es-SV" sz="900" b="1" dirty="0"/>
        </a:p>
      </dgm:t>
    </dgm:pt>
    <dgm:pt modelId="{200AF535-1175-4D0A-AA61-D29CA981BBDE}" type="parTrans" cxnId="{ED3846D5-BD38-44D7-80EC-5C075B807CAF}">
      <dgm:prSet/>
      <dgm:spPr/>
      <dgm:t>
        <a:bodyPr/>
        <a:lstStyle/>
        <a:p>
          <a:endParaRPr lang="es-SV"/>
        </a:p>
      </dgm:t>
    </dgm:pt>
    <dgm:pt modelId="{E1A08084-F860-4B01-9293-577AF49C2016}" type="sibTrans" cxnId="{ED3846D5-BD38-44D7-80EC-5C075B807CAF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0" presStyleCnt="2" custLinFactNeighborX="-78716" custLinFactNeighborY="-31112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0" presStyleCnt="2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64BD5ED7-7551-45CB-ABB0-BEE6996F7A0A}" type="pres">
      <dgm:prSet presAssocID="{5572D376-5BCD-4EB0-AA75-69576B384D16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7C25F2AA-DB72-44B9-8FB3-91F2B8E1476F}" type="pres">
      <dgm:prSet presAssocID="{5572D376-5BCD-4EB0-AA75-69576B384D16}" presName="aSpace2" presStyleCnt="0"/>
      <dgm:spPr/>
      <dgm:t>
        <a:bodyPr/>
        <a:lstStyle/>
        <a:p>
          <a:endParaRPr lang="es-ES_tradnl"/>
        </a:p>
      </dgm:t>
    </dgm:pt>
    <dgm:pt modelId="{3B143FE1-AE16-4F4B-8D8F-16BAD2FAD33D}" type="pres">
      <dgm:prSet presAssocID="{16490F68-A5CA-4978-AEC0-6846D495B321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08A5788D-B754-4BBE-BF29-5BCF693F1A12}" type="pres">
      <dgm:prSet presAssocID="{21264BA0-39AB-4E51-AA76-62EDB6E370AC}" presName="aSpace" presStyleCnt="0"/>
      <dgm:spPr/>
      <dgm:t>
        <a:bodyPr/>
        <a:lstStyle/>
        <a:p>
          <a:endParaRPr lang="es-ES_tradnl"/>
        </a:p>
      </dgm:t>
    </dgm:pt>
    <dgm:pt modelId="{B968CB90-134C-41D6-B730-A26D34E5378D}" type="pres">
      <dgm:prSet presAssocID="{4F0D7CBB-DA6A-4541-A5F7-86E6969FEBBB}" presName="compNode" presStyleCnt="0"/>
      <dgm:spPr/>
      <dgm:t>
        <a:bodyPr/>
        <a:lstStyle/>
        <a:p>
          <a:endParaRPr lang="es-ES_tradnl"/>
        </a:p>
      </dgm:t>
    </dgm:pt>
    <dgm:pt modelId="{9EA14FC4-8A5C-4255-B136-03266F5616CA}" type="pres">
      <dgm:prSet presAssocID="{4F0D7CBB-DA6A-4541-A5F7-86E6969FEBBB}" presName="aNode" presStyleLbl="bgShp" presStyleIdx="1" presStyleCnt="2"/>
      <dgm:spPr/>
      <dgm:t>
        <a:bodyPr/>
        <a:lstStyle/>
        <a:p>
          <a:endParaRPr lang="es-SV"/>
        </a:p>
      </dgm:t>
    </dgm:pt>
    <dgm:pt modelId="{4FDAE707-4313-47BD-B20E-5C21FD3C4D25}" type="pres">
      <dgm:prSet presAssocID="{4F0D7CBB-DA6A-4541-A5F7-86E6969FEBBB}" presName="textNode" presStyleLbl="bgShp" presStyleIdx="1" presStyleCnt="2"/>
      <dgm:spPr/>
      <dgm:t>
        <a:bodyPr/>
        <a:lstStyle/>
        <a:p>
          <a:endParaRPr lang="es-SV"/>
        </a:p>
      </dgm:t>
    </dgm:pt>
    <dgm:pt modelId="{E4D9028B-6C84-4333-ADED-155672B480AE}" type="pres">
      <dgm:prSet presAssocID="{4F0D7CBB-DA6A-4541-A5F7-86E6969FEBBB}" presName="compChildNode" presStyleCnt="0"/>
      <dgm:spPr/>
      <dgm:t>
        <a:bodyPr/>
        <a:lstStyle/>
        <a:p>
          <a:endParaRPr lang="es-ES_tradnl"/>
        </a:p>
      </dgm:t>
    </dgm:pt>
    <dgm:pt modelId="{20FC6B35-10A2-4788-9A30-DDB22A131870}" type="pres">
      <dgm:prSet presAssocID="{4F0D7CBB-DA6A-4541-A5F7-86E6969FEBBB}" presName="theInnerList" presStyleCnt="0"/>
      <dgm:spPr/>
      <dgm:t>
        <a:bodyPr/>
        <a:lstStyle/>
        <a:p>
          <a:endParaRPr lang="es-ES_tradnl"/>
        </a:p>
      </dgm:t>
    </dgm:pt>
    <dgm:pt modelId="{750A734B-5009-41E8-BA07-C9BEFD955906}" type="pres">
      <dgm:prSet presAssocID="{21634AC1-3B19-4824-BFE3-541571AFA65C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931359D-50C1-4484-8A54-E425A5EEB6B0}" type="pres">
      <dgm:prSet presAssocID="{21634AC1-3B19-4824-BFE3-541571AFA65C}" presName="aSpace2" presStyleCnt="0"/>
      <dgm:spPr/>
      <dgm:t>
        <a:bodyPr/>
        <a:lstStyle/>
        <a:p>
          <a:endParaRPr lang="es-ES_tradnl"/>
        </a:p>
      </dgm:t>
    </dgm:pt>
    <dgm:pt modelId="{21EB8D31-98D8-416C-93BB-B6F05C992088}" type="pres">
      <dgm:prSet presAssocID="{6F742E64-5836-4F85-A4CD-E8B41279196F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85AD798-EDD2-456B-BA2D-4B696C4BF446}" type="pres">
      <dgm:prSet presAssocID="{6F742E64-5836-4F85-A4CD-E8B41279196F}" presName="aSpace2" presStyleCnt="0"/>
      <dgm:spPr/>
      <dgm:t>
        <a:bodyPr/>
        <a:lstStyle/>
        <a:p>
          <a:endParaRPr lang="es-ES_tradnl"/>
        </a:p>
      </dgm:t>
    </dgm:pt>
    <dgm:pt modelId="{F78AC74F-4482-4B30-A698-E726C05E4A9D}" type="pres">
      <dgm:prSet presAssocID="{5FDE6248-6CCB-43AB-BFC6-C4BFC8E146DB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35726297-6A75-4852-B073-D800471A0CF5}" type="presOf" srcId="{5FDE6248-6CCB-43AB-BFC6-C4BFC8E146DB}" destId="{F78AC74F-4482-4B30-A698-E726C05E4A9D}" srcOrd="0" destOrd="0" presId="urn:microsoft.com/office/officeart/2005/8/layout/lProcess2"/>
    <dgm:cxn modelId="{16864E45-A218-48E3-95A5-598F518BE3CD}" srcId="{FC422B4D-F583-4090-BEAB-118E51E0AC45}" destId="{21264BA0-39AB-4E51-AA76-62EDB6E370AC}" srcOrd="0" destOrd="0" parTransId="{04DB4182-D87C-410F-B574-E3A2DADEF470}" sibTransId="{3C663065-CAA3-4966-95D0-3ACBBFA7B4F9}"/>
    <dgm:cxn modelId="{FDC0D794-509A-44B1-A019-4BA062F51B60}" type="presOf" srcId="{4F0D7CBB-DA6A-4541-A5F7-86E6969FEBBB}" destId="{9EA14FC4-8A5C-4255-B136-03266F5616CA}" srcOrd="0" destOrd="0" presId="urn:microsoft.com/office/officeart/2005/8/layout/lProcess2"/>
    <dgm:cxn modelId="{59909505-FF68-4F59-9E64-DEB6C4A9AD12}" srcId="{4F0D7CBB-DA6A-4541-A5F7-86E6969FEBBB}" destId="{6F742E64-5836-4F85-A4CD-E8B41279196F}" srcOrd="1" destOrd="0" parTransId="{A0789AA3-BA3E-4A43-A624-8397CA5C3203}" sibTransId="{59E3235C-7784-4200-8D91-8C6A391930D5}"/>
    <dgm:cxn modelId="{DD803CF0-A5B1-403D-AA1E-3D79AC4784F6}" srcId="{4F0D7CBB-DA6A-4541-A5F7-86E6969FEBBB}" destId="{5FDE6248-6CCB-43AB-BFC6-C4BFC8E146DB}" srcOrd="2" destOrd="0" parTransId="{C3E345D1-E405-4A0B-B951-8EC20A639591}" sibTransId="{B4A91955-A0C9-48DC-8D49-52804F1EBE92}"/>
    <dgm:cxn modelId="{73AFB7F3-7B69-4ACE-AA9B-D3C849017534}" type="presOf" srcId="{4F0D7CBB-DA6A-4541-A5F7-86E6969FEBBB}" destId="{4FDAE707-4313-47BD-B20E-5C21FD3C4D25}" srcOrd="1" destOrd="0" presId="urn:microsoft.com/office/officeart/2005/8/layout/lProcess2"/>
    <dgm:cxn modelId="{ED3846D5-BD38-44D7-80EC-5C075B807CAF}" srcId="{21264BA0-39AB-4E51-AA76-62EDB6E370AC}" destId="{16490F68-A5CA-4978-AEC0-6846D495B321}" srcOrd="2" destOrd="0" parTransId="{200AF535-1175-4D0A-AA61-D29CA981BBDE}" sibTransId="{E1A08084-F860-4B01-9293-577AF49C2016}"/>
    <dgm:cxn modelId="{1139C8E5-1EE0-4304-851B-03DC60472A7B}" type="presOf" srcId="{16490F68-A5CA-4978-AEC0-6846D495B321}" destId="{3B143FE1-AE16-4F4B-8D8F-16BAD2FAD33D}" srcOrd="0" destOrd="0" presId="urn:microsoft.com/office/officeart/2005/8/layout/lProcess2"/>
    <dgm:cxn modelId="{026546C6-1857-4C69-94C1-EA43AB1168F7}" srcId="{4F0D7CBB-DA6A-4541-A5F7-86E6969FEBBB}" destId="{21634AC1-3B19-4824-BFE3-541571AFA65C}" srcOrd="0" destOrd="0" parTransId="{182F756D-9BEA-4D33-BAE6-BEE5A5B03DC3}" sibTransId="{F31AE25C-A260-40AF-A4DC-829587A938F3}"/>
    <dgm:cxn modelId="{EDAA1985-2543-496F-981E-53254CFF8354}" type="presOf" srcId="{6F742E64-5836-4F85-A4CD-E8B41279196F}" destId="{21EB8D31-98D8-416C-93BB-B6F05C992088}" srcOrd="0" destOrd="0" presId="urn:microsoft.com/office/officeart/2005/8/layout/lProcess2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A3FF8337-B57F-483F-B634-772E1716A5AA}" type="presOf" srcId="{21634AC1-3B19-4824-BFE3-541571AFA65C}" destId="{750A734B-5009-41E8-BA07-C9BEFD955906}" srcOrd="0" destOrd="0" presId="urn:microsoft.com/office/officeart/2005/8/layout/lProcess2"/>
    <dgm:cxn modelId="{EC0F80AE-50A9-4468-8E5F-A29C3A460E42}" type="presOf" srcId="{21264BA0-39AB-4E51-AA76-62EDB6E370AC}" destId="{436FEC5B-17C8-4258-A015-E8C7057FCC35}" srcOrd="1" destOrd="0" presId="urn:microsoft.com/office/officeart/2005/8/layout/lProcess2"/>
    <dgm:cxn modelId="{461B01CD-9D6C-4861-9C65-4A41E7565749}" srcId="{21264BA0-39AB-4E51-AA76-62EDB6E370AC}" destId="{5572D376-5BCD-4EB0-AA75-69576B384D16}" srcOrd="1" destOrd="0" parTransId="{76972D31-7116-426B-A0CA-2BF8B00C84B4}" sibTransId="{C017E38B-76AA-466F-B0EA-01FC4933BBAC}"/>
    <dgm:cxn modelId="{3C56CDFA-6649-44B9-A0DE-FC4BFD67D837}" type="presOf" srcId="{5572D376-5BCD-4EB0-AA75-69576B384D16}" destId="{64BD5ED7-7551-45CB-ABB0-BEE6996F7A0A}" srcOrd="0" destOrd="0" presId="urn:microsoft.com/office/officeart/2005/8/layout/lProcess2"/>
    <dgm:cxn modelId="{6C3116DB-48CB-41D0-8E45-28256151B434}" type="presOf" srcId="{1ED40C5C-4DBD-4CA2-B3F7-A4BF76017004}" destId="{164B0FE0-937A-4B30-9B99-3456A866DB4B}" srcOrd="0" destOrd="0" presId="urn:microsoft.com/office/officeart/2005/8/layout/lProcess2"/>
    <dgm:cxn modelId="{9CEF4ACA-B1D2-4B90-8212-BD8F33D1B12C}" type="presOf" srcId="{FC422B4D-F583-4090-BEAB-118E51E0AC45}" destId="{C72B502E-6809-49A6-8DF2-C01E98327B36}" srcOrd="0" destOrd="0" presId="urn:microsoft.com/office/officeart/2005/8/layout/lProcess2"/>
    <dgm:cxn modelId="{08B43951-A089-47B3-B6E0-1E75E0120810}" type="presOf" srcId="{21264BA0-39AB-4E51-AA76-62EDB6E370AC}" destId="{9853ACAE-D552-44FA-A713-7CBECB4EDA6B}" srcOrd="0" destOrd="0" presId="urn:microsoft.com/office/officeart/2005/8/layout/lProcess2"/>
    <dgm:cxn modelId="{AB32276A-90E8-4892-9DA8-577EB17A16EA}" srcId="{FC422B4D-F583-4090-BEAB-118E51E0AC45}" destId="{4F0D7CBB-DA6A-4541-A5F7-86E6969FEBBB}" srcOrd="1" destOrd="0" parTransId="{363FC208-F911-4224-8758-4118429EA4BA}" sibTransId="{15C67144-F08C-4ED1-ABBA-48D7227FFBB2}"/>
    <dgm:cxn modelId="{FAD74CCE-C4CE-4DCC-9D4D-DA9A73CB8AF2}" type="presParOf" srcId="{C72B502E-6809-49A6-8DF2-C01E98327B36}" destId="{0CDBCB0C-BC50-429D-9B7E-469CD466F23E}" srcOrd="0" destOrd="0" presId="urn:microsoft.com/office/officeart/2005/8/layout/lProcess2"/>
    <dgm:cxn modelId="{AB39F939-076F-4A0F-94AA-2BE1AB9E90F5}" type="presParOf" srcId="{0CDBCB0C-BC50-429D-9B7E-469CD466F23E}" destId="{9853ACAE-D552-44FA-A713-7CBECB4EDA6B}" srcOrd="0" destOrd="0" presId="urn:microsoft.com/office/officeart/2005/8/layout/lProcess2"/>
    <dgm:cxn modelId="{E43B535B-FC7F-4DFD-BEF1-369DE2B8FC9B}" type="presParOf" srcId="{0CDBCB0C-BC50-429D-9B7E-469CD466F23E}" destId="{436FEC5B-17C8-4258-A015-E8C7057FCC35}" srcOrd="1" destOrd="0" presId="urn:microsoft.com/office/officeart/2005/8/layout/lProcess2"/>
    <dgm:cxn modelId="{20EB2E7A-997F-4823-90FE-98CF63079391}" type="presParOf" srcId="{0CDBCB0C-BC50-429D-9B7E-469CD466F23E}" destId="{C4572BF6-43ED-49C4-844D-066CFB587952}" srcOrd="2" destOrd="0" presId="urn:microsoft.com/office/officeart/2005/8/layout/lProcess2"/>
    <dgm:cxn modelId="{90BC0C4B-AB7B-4C61-92A9-730308F45AA7}" type="presParOf" srcId="{C4572BF6-43ED-49C4-844D-066CFB587952}" destId="{BE51F245-8FE5-487F-9A69-9A0240FF7447}" srcOrd="0" destOrd="0" presId="urn:microsoft.com/office/officeart/2005/8/layout/lProcess2"/>
    <dgm:cxn modelId="{256E49E2-82E4-4771-BD27-AC7F9A9120D3}" type="presParOf" srcId="{BE51F245-8FE5-487F-9A69-9A0240FF7447}" destId="{164B0FE0-937A-4B30-9B99-3456A866DB4B}" srcOrd="0" destOrd="0" presId="urn:microsoft.com/office/officeart/2005/8/layout/lProcess2"/>
    <dgm:cxn modelId="{AFE016C1-09DA-4A01-913C-27C05B86B695}" type="presParOf" srcId="{BE51F245-8FE5-487F-9A69-9A0240FF7447}" destId="{CE557E04-6224-41FC-A48E-7266EA8A1BE6}" srcOrd="1" destOrd="0" presId="urn:microsoft.com/office/officeart/2005/8/layout/lProcess2"/>
    <dgm:cxn modelId="{A3840E15-3DA0-4989-99E1-83FDC588E1EB}" type="presParOf" srcId="{BE51F245-8FE5-487F-9A69-9A0240FF7447}" destId="{64BD5ED7-7551-45CB-ABB0-BEE6996F7A0A}" srcOrd="2" destOrd="0" presId="urn:microsoft.com/office/officeart/2005/8/layout/lProcess2"/>
    <dgm:cxn modelId="{C37411BC-FBA8-4BB4-908A-F57722A266B4}" type="presParOf" srcId="{BE51F245-8FE5-487F-9A69-9A0240FF7447}" destId="{7C25F2AA-DB72-44B9-8FB3-91F2B8E1476F}" srcOrd="3" destOrd="0" presId="urn:microsoft.com/office/officeart/2005/8/layout/lProcess2"/>
    <dgm:cxn modelId="{460A28D6-62AB-4745-BB16-7C288C546EEE}" type="presParOf" srcId="{BE51F245-8FE5-487F-9A69-9A0240FF7447}" destId="{3B143FE1-AE16-4F4B-8D8F-16BAD2FAD33D}" srcOrd="4" destOrd="0" presId="urn:microsoft.com/office/officeart/2005/8/layout/lProcess2"/>
    <dgm:cxn modelId="{D1AA1210-E058-4CA1-8A59-375095292911}" type="presParOf" srcId="{C72B502E-6809-49A6-8DF2-C01E98327B36}" destId="{08A5788D-B754-4BBE-BF29-5BCF693F1A12}" srcOrd="1" destOrd="0" presId="urn:microsoft.com/office/officeart/2005/8/layout/lProcess2"/>
    <dgm:cxn modelId="{3FFC35E5-4FF4-465C-A53C-E107608BF7AD}" type="presParOf" srcId="{C72B502E-6809-49A6-8DF2-C01E98327B36}" destId="{B968CB90-134C-41D6-B730-A26D34E5378D}" srcOrd="2" destOrd="0" presId="urn:microsoft.com/office/officeart/2005/8/layout/lProcess2"/>
    <dgm:cxn modelId="{1492B760-DD0E-43F1-A4E5-AFF4058DB343}" type="presParOf" srcId="{B968CB90-134C-41D6-B730-A26D34E5378D}" destId="{9EA14FC4-8A5C-4255-B136-03266F5616CA}" srcOrd="0" destOrd="0" presId="urn:microsoft.com/office/officeart/2005/8/layout/lProcess2"/>
    <dgm:cxn modelId="{8FB026A6-5566-4AFE-893E-8201627DA9EC}" type="presParOf" srcId="{B968CB90-134C-41D6-B730-A26D34E5378D}" destId="{4FDAE707-4313-47BD-B20E-5C21FD3C4D25}" srcOrd="1" destOrd="0" presId="urn:microsoft.com/office/officeart/2005/8/layout/lProcess2"/>
    <dgm:cxn modelId="{AA68C058-BFA1-4A8C-A327-6C03084A774B}" type="presParOf" srcId="{B968CB90-134C-41D6-B730-A26D34E5378D}" destId="{E4D9028B-6C84-4333-ADED-155672B480AE}" srcOrd="2" destOrd="0" presId="urn:microsoft.com/office/officeart/2005/8/layout/lProcess2"/>
    <dgm:cxn modelId="{CD71A21E-606C-46A8-8FF3-5E6AA9694086}" type="presParOf" srcId="{E4D9028B-6C84-4333-ADED-155672B480AE}" destId="{20FC6B35-10A2-4788-9A30-DDB22A131870}" srcOrd="0" destOrd="0" presId="urn:microsoft.com/office/officeart/2005/8/layout/lProcess2"/>
    <dgm:cxn modelId="{AB5378CE-0458-4178-AECF-EEA497633EB6}" type="presParOf" srcId="{20FC6B35-10A2-4788-9A30-DDB22A131870}" destId="{750A734B-5009-41E8-BA07-C9BEFD955906}" srcOrd="0" destOrd="0" presId="urn:microsoft.com/office/officeart/2005/8/layout/lProcess2"/>
    <dgm:cxn modelId="{157569B2-EF98-4508-9089-09A3A68FC449}" type="presParOf" srcId="{20FC6B35-10A2-4788-9A30-DDB22A131870}" destId="{B931359D-50C1-4484-8A54-E425A5EEB6B0}" srcOrd="1" destOrd="0" presId="urn:microsoft.com/office/officeart/2005/8/layout/lProcess2"/>
    <dgm:cxn modelId="{B4676D51-E2F7-45B4-8713-A9DE602AA3C6}" type="presParOf" srcId="{20FC6B35-10A2-4788-9A30-DDB22A131870}" destId="{21EB8D31-98D8-416C-93BB-B6F05C992088}" srcOrd="2" destOrd="0" presId="urn:microsoft.com/office/officeart/2005/8/layout/lProcess2"/>
    <dgm:cxn modelId="{1B23CBEE-76A5-4A93-877F-7CFD50B1B989}" type="presParOf" srcId="{20FC6B35-10A2-4788-9A30-DDB22A131870}" destId="{B85AD798-EDD2-456B-BA2D-4B696C4BF446}" srcOrd="3" destOrd="0" presId="urn:microsoft.com/office/officeart/2005/8/layout/lProcess2"/>
    <dgm:cxn modelId="{3B4123EA-49B6-4D42-957A-FD5753C6F28A}" type="presParOf" srcId="{20FC6B35-10A2-4788-9A30-DDB22A131870}" destId="{F78AC74F-4482-4B30-A698-E726C05E4A9D}" srcOrd="4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SV"/>
        </a:p>
      </dgm:t>
    </dgm:pt>
    <dgm:pt modelId="{F83E6CB3-43DF-4629-8E98-DAFD32E0EA1F}">
      <dgm:prSet phldrT="[Texto]" custT="1"/>
      <dgm:spPr>
        <a:solidFill>
          <a:srgbClr val="FEF2D8"/>
        </a:solidFill>
      </dgm:spPr>
      <dgm:t>
        <a:bodyPr/>
        <a:lstStyle/>
        <a:p>
          <a:pPr algn="l"/>
          <a:r>
            <a:rPr lang="es-SV" sz="1200" b="0" dirty="0" smtClean="0">
              <a:latin typeface="+mn-lt"/>
              <a:cs typeface="Arial" charset="0"/>
            </a:rPr>
            <a:t>Factores externos impulsan el crecimiento económico de ES en el mediano plazo</a:t>
          </a:r>
          <a:endParaRPr lang="es-SV" sz="1200" b="0" dirty="0">
            <a:latin typeface="+mn-lt"/>
            <a:ea typeface="Arial" charset="0"/>
            <a:cs typeface="Arial" charset="0"/>
          </a:endParaRPr>
        </a:p>
      </dgm:t>
    </dgm:pt>
    <dgm:pt modelId="{7D0A3B61-6139-40C0-B2D0-4234E871A14D}" type="parTrans" cxnId="{328C4874-9E2A-45B9-9CDD-8C779D4C477A}">
      <dgm:prSet/>
      <dgm:spPr/>
      <dgm:t>
        <a:bodyPr/>
        <a:lstStyle/>
        <a:p>
          <a:endParaRPr lang="es-SV"/>
        </a:p>
      </dgm:t>
    </dgm:pt>
    <dgm:pt modelId="{D887D238-30CF-40C9-9717-F0672C52B5A2}" type="sibTrans" cxnId="{328C4874-9E2A-45B9-9CDD-8C779D4C477A}">
      <dgm:prSet/>
      <dgm:spPr/>
      <dgm:t>
        <a:bodyPr/>
        <a:lstStyle/>
        <a:p>
          <a:endParaRPr lang="es-SV"/>
        </a:p>
      </dgm:t>
    </dgm:pt>
    <dgm:pt modelId="{AE01832E-FE1F-4886-8081-3A090AACA5EA}">
      <dgm:prSet custT="1"/>
      <dgm:spPr>
        <a:ln>
          <a:noFill/>
        </a:ln>
      </dgm:spPr>
      <dgm:t>
        <a:bodyPr/>
        <a:lstStyle/>
        <a:p>
          <a:r>
            <a:rPr lang="es-SV" sz="1000" dirty="0" smtClean="0"/>
            <a:t>Dinamismo de Estados Unidos.</a:t>
          </a:r>
          <a:endParaRPr lang="es-SV" sz="1000" b="1" dirty="0">
            <a:latin typeface="Arial" charset="0"/>
            <a:ea typeface="Arial" charset="0"/>
            <a:cs typeface="Arial" charset="0"/>
          </a:endParaRPr>
        </a:p>
      </dgm:t>
    </dgm:pt>
    <dgm:pt modelId="{0E7C1468-87DF-4085-91B5-ABB778C70DE5}" type="parTrans" cxnId="{A22C86EC-871D-48F6-B120-81AF13530C68}">
      <dgm:prSet/>
      <dgm:spPr/>
      <dgm:t>
        <a:bodyPr/>
        <a:lstStyle/>
        <a:p>
          <a:endParaRPr lang="es-SV"/>
        </a:p>
      </dgm:t>
    </dgm:pt>
    <dgm:pt modelId="{062F0C8E-47A6-4B62-B93D-A90A933A2F13}" type="sibTrans" cxnId="{A22C86EC-871D-48F6-B120-81AF13530C68}">
      <dgm:prSet/>
      <dgm:spPr/>
      <dgm:t>
        <a:bodyPr/>
        <a:lstStyle/>
        <a:p>
          <a:endParaRPr lang="es-SV"/>
        </a:p>
      </dgm:t>
    </dgm:pt>
    <dgm:pt modelId="{E4D45647-FDA6-4907-860F-6039DBAFE681}">
      <dgm:prSet phldrT="[Texto]" custT="1"/>
      <dgm:spPr>
        <a:ln>
          <a:noFill/>
        </a:ln>
      </dgm:spPr>
      <dgm:t>
        <a:bodyPr/>
        <a:lstStyle/>
        <a:p>
          <a:r>
            <a:rPr lang="es-SV" sz="1000" dirty="0" smtClean="0"/>
            <a:t>Bajos precios de materia prima (petróleo) impactan en menor valor importado de combustibles y derivados.</a:t>
          </a:r>
          <a:endParaRPr lang="es-SV" sz="1000" b="1" dirty="0">
            <a:latin typeface="Arial" charset="0"/>
            <a:ea typeface="Arial" charset="0"/>
            <a:cs typeface="Arial" charset="0"/>
          </a:endParaRPr>
        </a:p>
      </dgm:t>
    </dgm:pt>
    <dgm:pt modelId="{23F311AC-45F6-4E2E-BEDF-CF39147EEF3C}" type="parTrans" cxnId="{2B09D06D-B77C-4E45-B537-D4E5006ED8E8}">
      <dgm:prSet/>
      <dgm:spPr/>
      <dgm:t>
        <a:bodyPr/>
        <a:lstStyle/>
        <a:p>
          <a:endParaRPr lang="es-SV"/>
        </a:p>
      </dgm:t>
    </dgm:pt>
    <dgm:pt modelId="{33B7B7E4-1231-443C-A177-DB869D81A048}" type="sibTrans" cxnId="{2B09D06D-B77C-4E45-B537-D4E5006ED8E8}">
      <dgm:prSet/>
      <dgm:spPr/>
      <dgm:t>
        <a:bodyPr/>
        <a:lstStyle/>
        <a:p>
          <a:endParaRPr lang="es-SV"/>
        </a:p>
      </dgm:t>
    </dgm:pt>
    <dgm:pt modelId="{FAFD5FCE-105D-4C5F-B5A5-32A2F9020AAF}">
      <dgm:prSet phldrT="[Texto]" custT="1"/>
      <dgm:spPr>
        <a:ln>
          <a:noFill/>
        </a:ln>
      </dgm:spPr>
      <dgm:t>
        <a:bodyPr/>
        <a:lstStyle/>
        <a:p>
          <a:r>
            <a:rPr lang="es-SV" sz="1000" dirty="0" smtClean="0"/>
            <a:t>Señales mixtas en la política monetaria entre las economías avanzadas que atenúa el costo del dinero en El Salvador.</a:t>
          </a:r>
          <a:endParaRPr lang="es-SV" sz="1000" b="1" dirty="0">
            <a:latin typeface="Arial" charset="0"/>
            <a:ea typeface="Arial" charset="0"/>
            <a:cs typeface="Arial" charset="0"/>
          </a:endParaRPr>
        </a:p>
      </dgm:t>
    </dgm:pt>
    <dgm:pt modelId="{A4C4CDE0-7633-401A-9DB1-B2549F916343}" type="parTrans" cxnId="{A6C0E6A9-A511-491D-970F-2F6F9E7E66FD}">
      <dgm:prSet/>
      <dgm:spPr/>
      <dgm:t>
        <a:bodyPr/>
        <a:lstStyle/>
        <a:p>
          <a:endParaRPr lang="es-SV"/>
        </a:p>
      </dgm:t>
    </dgm:pt>
    <dgm:pt modelId="{A66B4051-833B-445E-BA31-2B5979B8CAEC}" type="sibTrans" cxnId="{A6C0E6A9-A511-491D-970F-2F6F9E7E66FD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323BB0FE-C696-4017-912E-F7025B69FA13}" type="pres">
      <dgm:prSet presAssocID="{F83E6CB3-43DF-4629-8E98-DAFD32E0EA1F}" presName="compNode" presStyleCnt="0"/>
      <dgm:spPr/>
    </dgm:pt>
    <dgm:pt modelId="{C7FD4470-F92F-4A1E-8014-D79DAFCDDF81}" type="pres">
      <dgm:prSet presAssocID="{F83E6CB3-43DF-4629-8E98-DAFD32E0EA1F}" presName="aNode" presStyleLbl="bgShp" presStyleIdx="0" presStyleCnt="1"/>
      <dgm:spPr/>
      <dgm:t>
        <a:bodyPr/>
        <a:lstStyle/>
        <a:p>
          <a:endParaRPr lang="es-SV"/>
        </a:p>
      </dgm:t>
    </dgm:pt>
    <dgm:pt modelId="{78C23FEA-4E00-4C3C-80D6-D39595C9DF08}" type="pres">
      <dgm:prSet presAssocID="{F83E6CB3-43DF-4629-8E98-DAFD32E0EA1F}" presName="textNode" presStyleLbl="bgShp" presStyleIdx="0" presStyleCnt="1"/>
      <dgm:spPr/>
      <dgm:t>
        <a:bodyPr/>
        <a:lstStyle/>
        <a:p>
          <a:endParaRPr lang="es-SV"/>
        </a:p>
      </dgm:t>
    </dgm:pt>
    <dgm:pt modelId="{B3EF9CEF-D7AC-491A-BA8E-C1AB814CA7B1}" type="pres">
      <dgm:prSet presAssocID="{F83E6CB3-43DF-4629-8E98-DAFD32E0EA1F}" presName="compChildNode" presStyleCnt="0"/>
      <dgm:spPr/>
    </dgm:pt>
    <dgm:pt modelId="{5F1F9D71-7BE9-41EF-BAED-47CD79A88090}" type="pres">
      <dgm:prSet presAssocID="{F83E6CB3-43DF-4629-8E98-DAFD32E0EA1F}" presName="theInnerList" presStyleCnt="0"/>
      <dgm:spPr/>
    </dgm:pt>
    <dgm:pt modelId="{0D80F098-CAFF-49A8-87BD-A83742518739}" type="pres">
      <dgm:prSet presAssocID="{AE01832E-FE1F-4886-8081-3A090AACA5EA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A7C43EDF-8C99-4FD3-B345-28092A204DF3}" type="pres">
      <dgm:prSet presAssocID="{AE01832E-FE1F-4886-8081-3A090AACA5EA}" presName="aSpace2" presStyleCnt="0"/>
      <dgm:spPr/>
    </dgm:pt>
    <dgm:pt modelId="{F1B9A16E-3CCF-4738-B784-0F7E51D275D9}" type="pres">
      <dgm:prSet presAssocID="{E4D45647-FDA6-4907-860F-6039DBAFE681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E2DD5D13-3E36-4613-9961-80A47DE5C721}" type="pres">
      <dgm:prSet presAssocID="{E4D45647-FDA6-4907-860F-6039DBAFE681}" presName="aSpace2" presStyleCnt="0"/>
      <dgm:spPr/>
    </dgm:pt>
    <dgm:pt modelId="{5B9DF9B3-E032-42F3-B11D-52EA92E1DEBA}" type="pres">
      <dgm:prSet presAssocID="{FAFD5FCE-105D-4C5F-B5A5-32A2F9020AAF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328C4874-9E2A-45B9-9CDD-8C779D4C477A}" srcId="{FC422B4D-F583-4090-BEAB-118E51E0AC45}" destId="{F83E6CB3-43DF-4629-8E98-DAFD32E0EA1F}" srcOrd="0" destOrd="0" parTransId="{7D0A3B61-6139-40C0-B2D0-4234E871A14D}" sibTransId="{D887D238-30CF-40C9-9717-F0672C52B5A2}"/>
    <dgm:cxn modelId="{A6C0E6A9-A511-491D-970F-2F6F9E7E66FD}" srcId="{F83E6CB3-43DF-4629-8E98-DAFD32E0EA1F}" destId="{FAFD5FCE-105D-4C5F-B5A5-32A2F9020AAF}" srcOrd="2" destOrd="0" parTransId="{A4C4CDE0-7633-401A-9DB1-B2549F916343}" sibTransId="{A66B4051-833B-445E-BA31-2B5979B8CAEC}"/>
    <dgm:cxn modelId="{A22C86EC-871D-48F6-B120-81AF13530C68}" srcId="{F83E6CB3-43DF-4629-8E98-DAFD32E0EA1F}" destId="{AE01832E-FE1F-4886-8081-3A090AACA5EA}" srcOrd="0" destOrd="0" parTransId="{0E7C1468-87DF-4085-91B5-ABB778C70DE5}" sibTransId="{062F0C8E-47A6-4B62-B93D-A90A933A2F13}"/>
    <dgm:cxn modelId="{451D1F50-3D7C-423C-91A9-D0DF417BAE30}" type="presOf" srcId="{F83E6CB3-43DF-4629-8E98-DAFD32E0EA1F}" destId="{78C23FEA-4E00-4C3C-80D6-D39595C9DF08}" srcOrd="1" destOrd="0" presId="urn:microsoft.com/office/officeart/2005/8/layout/lProcess2"/>
    <dgm:cxn modelId="{F6FCA309-062A-44DC-B163-451EBFAE1214}" type="presOf" srcId="{FAFD5FCE-105D-4C5F-B5A5-32A2F9020AAF}" destId="{5B9DF9B3-E032-42F3-B11D-52EA92E1DEBA}" srcOrd="0" destOrd="0" presId="urn:microsoft.com/office/officeart/2005/8/layout/lProcess2"/>
    <dgm:cxn modelId="{01798161-CA4B-4B14-AE09-954032D6CBEA}" type="presOf" srcId="{F83E6CB3-43DF-4629-8E98-DAFD32E0EA1F}" destId="{C7FD4470-F92F-4A1E-8014-D79DAFCDDF81}" srcOrd="0" destOrd="0" presId="urn:microsoft.com/office/officeart/2005/8/layout/lProcess2"/>
    <dgm:cxn modelId="{49C3B5E0-C3F9-458C-B000-4DF37C1863A3}" type="presOf" srcId="{AE01832E-FE1F-4886-8081-3A090AACA5EA}" destId="{0D80F098-CAFF-49A8-87BD-A83742518739}" srcOrd="0" destOrd="0" presId="urn:microsoft.com/office/officeart/2005/8/layout/lProcess2"/>
    <dgm:cxn modelId="{E0E3F233-0786-468E-B2FF-1F922F942D90}" type="presOf" srcId="{E4D45647-FDA6-4907-860F-6039DBAFE681}" destId="{F1B9A16E-3CCF-4738-B784-0F7E51D275D9}" srcOrd="0" destOrd="0" presId="urn:microsoft.com/office/officeart/2005/8/layout/lProcess2"/>
    <dgm:cxn modelId="{9E7B0115-6C2B-483B-BF95-5E3F023BC599}" type="presOf" srcId="{FC422B4D-F583-4090-BEAB-118E51E0AC45}" destId="{C72B502E-6809-49A6-8DF2-C01E98327B36}" srcOrd="0" destOrd="0" presId="urn:microsoft.com/office/officeart/2005/8/layout/lProcess2"/>
    <dgm:cxn modelId="{2B09D06D-B77C-4E45-B537-D4E5006ED8E8}" srcId="{F83E6CB3-43DF-4629-8E98-DAFD32E0EA1F}" destId="{E4D45647-FDA6-4907-860F-6039DBAFE681}" srcOrd="1" destOrd="0" parTransId="{23F311AC-45F6-4E2E-BEDF-CF39147EEF3C}" sibTransId="{33B7B7E4-1231-443C-A177-DB869D81A048}"/>
    <dgm:cxn modelId="{4E5B27FC-E80A-436F-B5C2-C6C983497414}" type="presParOf" srcId="{C72B502E-6809-49A6-8DF2-C01E98327B36}" destId="{323BB0FE-C696-4017-912E-F7025B69FA13}" srcOrd="0" destOrd="0" presId="urn:microsoft.com/office/officeart/2005/8/layout/lProcess2"/>
    <dgm:cxn modelId="{D31A5D69-49DA-4548-92C6-4C343B1C76D4}" type="presParOf" srcId="{323BB0FE-C696-4017-912E-F7025B69FA13}" destId="{C7FD4470-F92F-4A1E-8014-D79DAFCDDF81}" srcOrd="0" destOrd="0" presId="urn:microsoft.com/office/officeart/2005/8/layout/lProcess2"/>
    <dgm:cxn modelId="{88AF343A-5274-445E-B15E-99FEE369F4B8}" type="presParOf" srcId="{323BB0FE-C696-4017-912E-F7025B69FA13}" destId="{78C23FEA-4E00-4C3C-80D6-D39595C9DF08}" srcOrd="1" destOrd="0" presId="urn:microsoft.com/office/officeart/2005/8/layout/lProcess2"/>
    <dgm:cxn modelId="{0604B175-124B-4868-9414-9703AD36179C}" type="presParOf" srcId="{323BB0FE-C696-4017-912E-F7025B69FA13}" destId="{B3EF9CEF-D7AC-491A-BA8E-C1AB814CA7B1}" srcOrd="2" destOrd="0" presId="urn:microsoft.com/office/officeart/2005/8/layout/lProcess2"/>
    <dgm:cxn modelId="{89852271-D79F-4840-83E2-64277E3E03A1}" type="presParOf" srcId="{B3EF9CEF-D7AC-491A-BA8E-C1AB814CA7B1}" destId="{5F1F9D71-7BE9-41EF-BAED-47CD79A88090}" srcOrd="0" destOrd="0" presId="urn:microsoft.com/office/officeart/2005/8/layout/lProcess2"/>
    <dgm:cxn modelId="{9F861F56-BDB4-4548-B5E3-9A84AF10D3AE}" type="presParOf" srcId="{5F1F9D71-7BE9-41EF-BAED-47CD79A88090}" destId="{0D80F098-CAFF-49A8-87BD-A83742518739}" srcOrd="0" destOrd="0" presId="urn:microsoft.com/office/officeart/2005/8/layout/lProcess2"/>
    <dgm:cxn modelId="{66DABA25-98CC-4BF1-87AD-CC0254384E66}" type="presParOf" srcId="{5F1F9D71-7BE9-41EF-BAED-47CD79A88090}" destId="{A7C43EDF-8C99-4FD3-B345-28092A204DF3}" srcOrd="1" destOrd="0" presId="urn:microsoft.com/office/officeart/2005/8/layout/lProcess2"/>
    <dgm:cxn modelId="{786B690F-56EF-4CA5-8FAB-4B144DEC63BB}" type="presParOf" srcId="{5F1F9D71-7BE9-41EF-BAED-47CD79A88090}" destId="{F1B9A16E-3CCF-4738-B784-0F7E51D275D9}" srcOrd="2" destOrd="0" presId="urn:microsoft.com/office/officeart/2005/8/layout/lProcess2"/>
    <dgm:cxn modelId="{F2E80CF0-387F-4BF8-9A70-F0C1069F985D}" type="presParOf" srcId="{5F1F9D71-7BE9-41EF-BAED-47CD79A88090}" destId="{E2DD5D13-3E36-4613-9961-80A47DE5C721}" srcOrd="3" destOrd="0" presId="urn:microsoft.com/office/officeart/2005/8/layout/lProcess2"/>
    <dgm:cxn modelId="{B48DFEA0-1386-44FE-A7F8-F80D0A13E791}" type="presParOf" srcId="{5F1F9D71-7BE9-41EF-BAED-47CD79A88090}" destId="{5B9DF9B3-E032-42F3-B11D-52EA92E1DEBA}" srcOrd="4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>
        <a:solidFill>
          <a:srgbClr val="FEF2D8"/>
        </a:solidFill>
      </dgm:spPr>
      <dgm:t>
        <a:bodyPr/>
        <a:lstStyle/>
        <a:p>
          <a:r>
            <a:rPr lang="es-SV" sz="1200" b="1" dirty="0" smtClean="0">
              <a:latin typeface="Arial" charset="0"/>
              <a:ea typeface="Arial" charset="0"/>
              <a:cs typeface="Arial" charset="0"/>
            </a:rPr>
            <a:t>Métodos Basado en Utilidades</a:t>
          </a:r>
          <a:endParaRPr lang="es-SV" sz="1200" dirty="0">
            <a:latin typeface="Arial" charset="0"/>
            <a:ea typeface="Arial" charset="0"/>
            <a:cs typeface="Arial" charset="0"/>
          </a:endParaRPr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1ED40C5C-4DBD-4CA2-B3F7-A4BF76017004}">
      <dgm:prSet phldrT="[Texto]"/>
      <dgm:spPr>
        <a:ln>
          <a:noFill/>
        </a:ln>
      </dgm:spPr>
      <dgm:t>
        <a:bodyPr/>
        <a:lstStyle/>
        <a:p>
          <a:r>
            <a:rPr lang="es-MX" b="1" dirty="0" smtClean="0">
              <a:latin typeface="Arial" charset="0"/>
              <a:ea typeface="Arial" charset="0"/>
              <a:cs typeface="Arial" charset="0"/>
            </a:rPr>
            <a:t>Margen Neto de la Transacción.</a:t>
          </a:r>
          <a:endParaRPr lang="es-SV" b="1" dirty="0">
            <a:latin typeface="Arial" charset="0"/>
            <a:ea typeface="Arial" charset="0"/>
            <a:cs typeface="Arial" charset="0"/>
          </a:endParaRPr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5572D376-5BCD-4EB0-AA75-69576B384D16}">
      <dgm:prSet phldrT="[Texto]"/>
      <dgm:spPr>
        <a:ln>
          <a:noFill/>
        </a:ln>
      </dgm:spPr>
      <dgm:t>
        <a:bodyPr/>
        <a:lstStyle/>
        <a:p>
          <a:r>
            <a:rPr lang="es-SV" b="1" dirty="0" smtClean="0">
              <a:latin typeface="Arial" charset="0"/>
              <a:ea typeface="Arial" charset="0"/>
              <a:cs typeface="Arial" charset="0"/>
            </a:rPr>
            <a:t>Partición de Utilidades.</a:t>
          </a:r>
          <a:endParaRPr lang="es-SV" b="1" dirty="0">
            <a:latin typeface="Arial" charset="0"/>
            <a:ea typeface="Arial" charset="0"/>
            <a:cs typeface="Arial" charset="0"/>
          </a:endParaRPr>
        </a:p>
      </dgm:t>
    </dgm:pt>
    <dgm:pt modelId="{76972D31-7116-426B-A0CA-2BF8B00C84B4}" type="parTrans" cxnId="{461B01CD-9D6C-4861-9C65-4A41E7565749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C017E38B-76AA-466F-B0EA-01FC4933BBAC}" type="sibTrans" cxnId="{461B01CD-9D6C-4861-9C65-4A41E7565749}">
      <dgm:prSet/>
      <dgm:spPr/>
      <dgm:t>
        <a:bodyPr/>
        <a:lstStyle/>
        <a:p>
          <a:endParaRPr lang="es-SV">
            <a:latin typeface="Arial" charset="0"/>
            <a:ea typeface="Arial" charset="0"/>
            <a:cs typeface="Arial" charset="0"/>
          </a:endParaRPr>
        </a:p>
      </dgm:t>
    </dgm:pt>
    <dgm:pt modelId="{F83E6CB3-43DF-4629-8E98-DAFD32E0EA1F}">
      <dgm:prSet phldrT="[Texto]" custT="1"/>
      <dgm:spPr>
        <a:solidFill>
          <a:srgbClr val="FEF2D8"/>
        </a:solidFill>
      </dgm:spPr>
      <dgm:t>
        <a:bodyPr/>
        <a:lstStyle/>
        <a:p>
          <a:r>
            <a:rPr lang="es-MX" sz="1200" b="1" dirty="0" smtClean="0">
              <a:latin typeface="Arial" charset="0"/>
              <a:ea typeface="Arial" charset="0"/>
              <a:cs typeface="Arial" charset="0"/>
            </a:rPr>
            <a:t>Métodos Tradicionales</a:t>
          </a:r>
          <a:endParaRPr lang="es-SV" sz="1200" dirty="0">
            <a:latin typeface="Arial" charset="0"/>
            <a:ea typeface="Arial" charset="0"/>
            <a:cs typeface="Arial" charset="0"/>
          </a:endParaRPr>
        </a:p>
      </dgm:t>
    </dgm:pt>
    <dgm:pt modelId="{7D0A3B61-6139-40C0-B2D0-4234E871A14D}" type="parTrans" cxnId="{328C4874-9E2A-45B9-9CDD-8C779D4C477A}">
      <dgm:prSet/>
      <dgm:spPr/>
      <dgm:t>
        <a:bodyPr/>
        <a:lstStyle/>
        <a:p>
          <a:endParaRPr lang="es-SV"/>
        </a:p>
      </dgm:t>
    </dgm:pt>
    <dgm:pt modelId="{D887D238-30CF-40C9-9717-F0672C52B5A2}" type="sibTrans" cxnId="{328C4874-9E2A-45B9-9CDD-8C779D4C477A}">
      <dgm:prSet/>
      <dgm:spPr/>
      <dgm:t>
        <a:bodyPr/>
        <a:lstStyle/>
        <a:p>
          <a:endParaRPr lang="es-SV"/>
        </a:p>
      </dgm:t>
    </dgm:pt>
    <dgm:pt modelId="{AE01832E-FE1F-4886-8081-3A090AACA5EA}">
      <dgm:prSet/>
      <dgm:spPr>
        <a:ln>
          <a:noFill/>
        </a:ln>
      </dgm:spPr>
      <dgm:t>
        <a:bodyPr/>
        <a:lstStyle/>
        <a:p>
          <a:r>
            <a:rPr lang="es-SV" b="1" dirty="0" smtClean="0">
              <a:latin typeface="Arial" charset="0"/>
              <a:ea typeface="Arial" charset="0"/>
              <a:cs typeface="Arial" charset="0"/>
            </a:rPr>
            <a:t>Precio Comparable no Controlado.</a:t>
          </a:r>
          <a:endParaRPr lang="es-SV" b="1" dirty="0">
            <a:latin typeface="Arial" charset="0"/>
            <a:ea typeface="Arial" charset="0"/>
            <a:cs typeface="Arial" charset="0"/>
          </a:endParaRPr>
        </a:p>
      </dgm:t>
    </dgm:pt>
    <dgm:pt modelId="{0E7C1468-87DF-4085-91B5-ABB778C70DE5}" type="parTrans" cxnId="{A22C86EC-871D-48F6-B120-81AF13530C68}">
      <dgm:prSet/>
      <dgm:spPr/>
      <dgm:t>
        <a:bodyPr/>
        <a:lstStyle/>
        <a:p>
          <a:endParaRPr lang="es-SV"/>
        </a:p>
      </dgm:t>
    </dgm:pt>
    <dgm:pt modelId="{062F0C8E-47A6-4B62-B93D-A90A933A2F13}" type="sibTrans" cxnId="{A22C86EC-871D-48F6-B120-81AF13530C68}">
      <dgm:prSet/>
      <dgm:spPr/>
      <dgm:t>
        <a:bodyPr/>
        <a:lstStyle/>
        <a:p>
          <a:endParaRPr lang="es-SV"/>
        </a:p>
      </dgm:t>
    </dgm:pt>
    <dgm:pt modelId="{E4D45647-FDA6-4907-860F-6039DBAFE681}">
      <dgm:prSet phldrT="[Texto]"/>
      <dgm:spPr>
        <a:ln>
          <a:noFill/>
        </a:ln>
      </dgm:spPr>
      <dgm:t>
        <a:bodyPr/>
        <a:lstStyle/>
        <a:p>
          <a:r>
            <a:rPr lang="es-SV" b="1" dirty="0" smtClean="0">
              <a:latin typeface="Arial" charset="0"/>
              <a:ea typeface="Arial" charset="0"/>
              <a:cs typeface="Arial" charset="0"/>
            </a:rPr>
            <a:t>Precio de Reventa.</a:t>
          </a:r>
          <a:endParaRPr lang="es-SV" b="1" dirty="0">
            <a:latin typeface="Arial" charset="0"/>
            <a:ea typeface="Arial" charset="0"/>
            <a:cs typeface="Arial" charset="0"/>
          </a:endParaRPr>
        </a:p>
      </dgm:t>
    </dgm:pt>
    <dgm:pt modelId="{23F311AC-45F6-4E2E-BEDF-CF39147EEF3C}" type="parTrans" cxnId="{2B09D06D-B77C-4E45-B537-D4E5006ED8E8}">
      <dgm:prSet/>
      <dgm:spPr/>
      <dgm:t>
        <a:bodyPr/>
        <a:lstStyle/>
        <a:p>
          <a:endParaRPr lang="es-SV"/>
        </a:p>
      </dgm:t>
    </dgm:pt>
    <dgm:pt modelId="{33B7B7E4-1231-443C-A177-DB869D81A048}" type="sibTrans" cxnId="{2B09D06D-B77C-4E45-B537-D4E5006ED8E8}">
      <dgm:prSet/>
      <dgm:spPr/>
      <dgm:t>
        <a:bodyPr/>
        <a:lstStyle/>
        <a:p>
          <a:endParaRPr lang="es-SV"/>
        </a:p>
      </dgm:t>
    </dgm:pt>
    <dgm:pt modelId="{FAFD5FCE-105D-4C5F-B5A5-32A2F9020AAF}">
      <dgm:prSet phldrT="[Texto]"/>
      <dgm:spPr>
        <a:ln>
          <a:noFill/>
        </a:ln>
      </dgm:spPr>
      <dgm:t>
        <a:bodyPr/>
        <a:lstStyle/>
        <a:p>
          <a:r>
            <a:rPr lang="es-SV" b="1" dirty="0" smtClean="0">
              <a:latin typeface="Arial" charset="0"/>
              <a:ea typeface="Arial" charset="0"/>
              <a:cs typeface="Arial" charset="0"/>
            </a:rPr>
            <a:t>Costo Adicionado.</a:t>
          </a:r>
          <a:endParaRPr lang="es-SV" b="1" dirty="0">
            <a:latin typeface="Arial" charset="0"/>
            <a:ea typeface="Arial" charset="0"/>
            <a:cs typeface="Arial" charset="0"/>
          </a:endParaRPr>
        </a:p>
      </dgm:t>
    </dgm:pt>
    <dgm:pt modelId="{A4C4CDE0-7633-401A-9DB1-B2549F916343}" type="parTrans" cxnId="{A6C0E6A9-A511-491D-970F-2F6F9E7E66FD}">
      <dgm:prSet/>
      <dgm:spPr/>
      <dgm:t>
        <a:bodyPr/>
        <a:lstStyle/>
        <a:p>
          <a:endParaRPr lang="es-SV"/>
        </a:p>
      </dgm:t>
    </dgm:pt>
    <dgm:pt modelId="{A66B4051-833B-445E-BA31-2B5979B8CAEC}" type="sibTrans" cxnId="{A6C0E6A9-A511-491D-970F-2F6F9E7E66FD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323BB0FE-C696-4017-912E-F7025B69FA13}" type="pres">
      <dgm:prSet presAssocID="{F83E6CB3-43DF-4629-8E98-DAFD32E0EA1F}" presName="compNode" presStyleCnt="0"/>
      <dgm:spPr/>
    </dgm:pt>
    <dgm:pt modelId="{C7FD4470-F92F-4A1E-8014-D79DAFCDDF81}" type="pres">
      <dgm:prSet presAssocID="{F83E6CB3-43DF-4629-8E98-DAFD32E0EA1F}" presName="aNode" presStyleLbl="bgShp" presStyleIdx="0" presStyleCnt="2"/>
      <dgm:spPr/>
      <dgm:t>
        <a:bodyPr/>
        <a:lstStyle/>
        <a:p>
          <a:endParaRPr lang="es-SV"/>
        </a:p>
      </dgm:t>
    </dgm:pt>
    <dgm:pt modelId="{78C23FEA-4E00-4C3C-80D6-D39595C9DF08}" type="pres">
      <dgm:prSet presAssocID="{F83E6CB3-43DF-4629-8E98-DAFD32E0EA1F}" presName="textNode" presStyleLbl="bgShp" presStyleIdx="0" presStyleCnt="2"/>
      <dgm:spPr/>
      <dgm:t>
        <a:bodyPr/>
        <a:lstStyle/>
        <a:p>
          <a:endParaRPr lang="es-SV"/>
        </a:p>
      </dgm:t>
    </dgm:pt>
    <dgm:pt modelId="{B3EF9CEF-D7AC-491A-BA8E-C1AB814CA7B1}" type="pres">
      <dgm:prSet presAssocID="{F83E6CB3-43DF-4629-8E98-DAFD32E0EA1F}" presName="compChildNode" presStyleCnt="0"/>
      <dgm:spPr/>
    </dgm:pt>
    <dgm:pt modelId="{5F1F9D71-7BE9-41EF-BAED-47CD79A88090}" type="pres">
      <dgm:prSet presAssocID="{F83E6CB3-43DF-4629-8E98-DAFD32E0EA1F}" presName="theInnerList" presStyleCnt="0"/>
      <dgm:spPr/>
    </dgm:pt>
    <dgm:pt modelId="{0D80F098-CAFF-49A8-87BD-A83742518739}" type="pres">
      <dgm:prSet presAssocID="{AE01832E-FE1F-4886-8081-3A090AACA5EA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A7C43EDF-8C99-4FD3-B345-28092A204DF3}" type="pres">
      <dgm:prSet presAssocID="{AE01832E-FE1F-4886-8081-3A090AACA5EA}" presName="aSpace2" presStyleCnt="0"/>
      <dgm:spPr/>
    </dgm:pt>
    <dgm:pt modelId="{F1B9A16E-3CCF-4738-B784-0F7E51D275D9}" type="pres">
      <dgm:prSet presAssocID="{E4D45647-FDA6-4907-860F-6039DBAFE681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E2DD5D13-3E36-4613-9961-80A47DE5C721}" type="pres">
      <dgm:prSet presAssocID="{E4D45647-FDA6-4907-860F-6039DBAFE681}" presName="aSpace2" presStyleCnt="0"/>
      <dgm:spPr/>
    </dgm:pt>
    <dgm:pt modelId="{5B9DF9B3-E032-42F3-B11D-52EA92E1DEBA}" type="pres">
      <dgm:prSet presAssocID="{FAFD5FCE-105D-4C5F-B5A5-32A2F9020AA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FD538575-A4E5-491B-B3AB-99E9D9915AD1}" type="pres">
      <dgm:prSet presAssocID="{F83E6CB3-43DF-4629-8E98-DAFD32E0EA1F}" presName="aSpace" presStyleCnt="0"/>
      <dgm:spPr/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1" presStyleCnt="2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1" presStyleCnt="2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64BD5ED7-7551-45CB-ABB0-BEE6996F7A0A}" type="pres">
      <dgm:prSet presAssocID="{5572D376-5BCD-4EB0-AA75-69576B384D16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F3335641-E43B-4033-9A8A-6E2BBB516C68}" type="presOf" srcId="{F83E6CB3-43DF-4629-8E98-DAFD32E0EA1F}" destId="{C7FD4470-F92F-4A1E-8014-D79DAFCDDF81}" srcOrd="0" destOrd="0" presId="urn:microsoft.com/office/officeart/2005/8/layout/lProcess2"/>
    <dgm:cxn modelId="{328C4874-9E2A-45B9-9CDD-8C779D4C477A}" srcId="{FC422B4D-F583-4090-BEAB-118E51E0AC45}" destId="{F83E6CB3-43DF-4629-8E98-DAFD32E0EA1F}" srcOrd="0" destOrd="0" parTransId="{7D0A3B61-6139-40C0-B2D0-4234E871A14D}" sibTransId="{D887D238-30CF-40C9-9717-F0672C52B5A2}"/>
    <dgm:cxn modelId="{A6C0E6A9-A511-491D-970F-2F6F9E7E66FD}" srcId="{F83E6CB3-43DF-4629-8E98-DAFD32E0EA1F}" destId="{FAFD5FCE-105D-4C5F-B5A5-32A2F9020AAF}" srcOrd="2" destOrd="0" parTransId="{A4C4CDE0-7633-401A-9DB1-B2549F916343}" sibTransId="{A66B4051-833B-445E-BA31-2B5979B8CAEC}"/>
    <dgm:cxn modelId="{A22C86EC-871D-48F6-B120-81AF13530C68}" srcId="{F83E6CB3-43DF-4629-8E98-DAFD32E0EA1F}" destId="{AE01832E-FE1F-4886-8081-3A090AACA5EA}" srcOrd="0" destOrd="0" parTransId="{0E7C1468-87DF-4085-91B5-ABB778C70DE5}" sibTransId="{062F0C8E-47A6-4B62-B93D-A90A933A2F13}"/>
    <dgm:cxn modelId="{461B01CD-9D6C-4861-9C65-4A41E7565749}" srcId="{21264BA0-39AB-4E51-AA76-62EDB6E370AC}" destId="{5572D376-5BCD-4EB0-AA75-69576B384D16}" srcOrd="1" destOrd="0" parTransId="{76972D31-7116-426B-A0CA-2BF8B00C84B4}" sibTransId="{C017E38B-76AA-466F-B0EA-01FC4933BBAC}"/>
    <dgm:cxn modelId="{85C83E8B-CC10-534A-9DDF-E49DEFBBB18F}" type="presOf" srcId="{5572D376-5BCD-4EB0-AA75-69576B384D16}" destId="{64BD5ED7-7551-45CB-ABB0-BEE6996F7A0A}" srcOrd="0" destOrd="0" presId="urn:microsoft.com/office/officeart/2005/8/layout/lProcess2"/>
    <dgm:cxn modelId="{45F1699B-2FDE-4629-87E7-36155B8FD9E8}" type="presOf" srcId="{F83E6CB3-43DF-4629-8E98-DAFD32E0EA1F}" destId="{78C23FEA-4E00-4C3C-80D6-D39595C9DF08}" srcOrd="1" destOrd="0" presId="urn:microsoft.com/office/officeart/2005/8/layout/lProcess2"/>
    <dgm:cxn modelId="{808604A5-391E-E548-AAEC-63698663098A}" type="presOf" srcId="{FC422B4D-F583-4090-BEAB-118E51E0AC45}" destId="{C72B502E-6809-49A6-8DF2-C01E98327B36}" srcOrd="0" destOrd="0" presId="urn:microsoft.com/office/officeart/2005/8/layout/lProcess2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16864E45-A218-48E3-95A5-598F518BE3CD}" srcId="{FC422B4D-F583-4090-BEAB-118E51E0AC45}" destId="{21264BA0-39AB-4E51-AA76-62EDB6E370AC}" srcOrd="1" destOrd="0" parTransId="{04DB4182-D87C-410F-B574-E3A2DADEF470}" sibTransId="{3C663065-CAA3-4966-95D0-3ACBBFA7B4F9}"/>
    <dgm:cxn modelId="{8B01086D-BC70-BB44-BAA9-59A77F95D299}" type="presOf" srcId="{1ED40C5C-4DBD-4CA2-B3F7-A4BF76017004}" destId="{164B0FE0-937A-4B30-9B99-3456A866DB4B}" srcOrd="0" destOrd="0" presId="urn:microsoft.com/office/officeart/2005/8/layout/lProcess2"/>
    <dgm:cxn modelId="{70271D01-DA33-A948-A994-899D0E24B5FD}" type="presOf" srcId="{21264BA0-39AB-4E51-AA76-62EDB6E370AC}" destId="{9853ACAE-D552-44FA-A713-7CBECB4EDA6B}" srcOrd="0" destOrd="0" presId="urn:microsoft.com/office/officeart/2005/8/layout/lProcess2"/>
    <dgm:cxn modelId="{7194C888-7DDC-9643-A52C-7B13890ACCDF}" type="presOf" srcId="{21264BA0-39AB-4E51-AA76-62EDB6E370AC}" destId="{436FEC5B-17C8-4258-A015-E8C7057FCC35}" srcOrd="1" destOrd="0" presId="urn:microsoft.com/office/officeart/2005/8/layout/lProcess2"/>
    <dgm:cxn modelId="{2B09D06D-B77C-4E45-B537-D4E5006ED8E8}" srcId="{F83E6CB3-43DF-4629-8E98-DAFD32E0EA1F}" destId="{E4D45647-FDA6-4907-860F-6039DBAFE681}" srcOrd="1" destOrd="0" parTransId="{23F311AC-45F6-4E2E-BEDF-CF39147EEF3C}" sibTransId="{33B7B7E4-1231-443C-A177-DB869D81A048}"/>
    <dgm:cxn modelId="{278CD047-4095-4279-945A-00C765DBC217}" type="presOf" srcId="{E4D45647-FDA6-4907-860F-6039DBAFE681}" destId="{F1B9A16E-3CCF-4738-B784-0F7E51D275D9}" srcOrd="0" destOrd="0" presId="urn:microsoft.com/office/officeart/2005/8/layout/lProcess2"/>
    <dgm:cxn modelId="{C490CD3B-A4E9-4513-8C19-09B9B54D874D}" type="presOf" srcId="{AE01832E-FE1F-4886-8081-3A090AACA5EA}" destId="{0D80F098-CAFF-49A8-87BD-A83742518739}" srcOrd="0" destOrd="0" presId="urn:microsoft.com/office/officeart/2005/8/layout/lProcess2"/>
    <dgm:cxn modelId="{A7C2D019-FDE0-4DA8-B15B-C55E70E212C2}" type="presOf" srcId="{FAFD5FCE-105D-4C5F-B5A5-32A2F9020AAF}" destId="{5B9DF9B3-E032-42F3-B11D-52EA92E1DEBA}" srcOrd="0" destOrd="0" presId="urn:microsoft.com/office/officeart/2005/8/layout/lProcess2"/>
    <dgm:cxn modelId="{45D331C0-228D-4754-BC29-037EA553A6C6}" type="presParOf" srcId="{C72B502E-6809-49A6-8DF2-C01E98327B36}" destId="{323BB0FE-C696-4017-912E-F7025B69FA13}" srcOrd="0" destOrd="0" presId="urn:microsoft.com/office/officeart/2005/8/layout/lProcess2"/>
    <dgm:cxn modelId="{7F316D28-4C7D-47B3-A419-873BE901B095}" type="presParOf" srcId="{323BB0FE-C696-4017-912E-F7025B69FA13}" destId="{C7FD4470-F92F-4A1E-8014-D79DAFCDDF81}" srcOrd="0" destOrd="0" presId="urn:microsoft.com/office/officeart/2005/8/layout/lProcess2"/>
    <dgm:cxn modelId="{DC045EB8-8A76-4DBC-8C1E-A39854226B69}" type="presParOf" srcId="{323BB0FE-C696-4017-912E-F7025B69FA13}" destId="{78C23FEA-4E00-4C3C-80D6-D39595C9DF08}" srcOrd="1" destOrd="0" presId="urn:microsoft.com/office/officeart/2005/8/layout/lProcess2"/>
    <dgm:cxn modelId="{CF03585C-A67E-4218-9419-9480527FBC4B}" type="presParOf" srcId="{323BB0FE-C696-4017-912E-F7025B69FA13}" destId="{B3EF9CEF-D7AC-491A-BA8E-C1AB814CA7B1}" srcOrd="2" destOrd="0" presId="urn:microsoft.com/office/officeart/2005/8/layout/lProcess2"/>
    <dgm:cxn modelId="{87B35B1C-D98B-4318-8EBA-782BA3583EC7}" type="presParOf" srcId="{B3EF9CEF-D7AC-491A-BA8E-C1AB814CA7B1}" destId="{5F1F9D71-7BE9-41EF-BAED-47CD79A88090}" srcOrd="0" destOrd="0" presId="urn:microsoft.com/office/officeart/2005/8/layout/lProcess2"/>
    <dgm:cxn modelId="{74956D51-92C2-40B8-AF7A-9ADD5B0C0705}" type="presParOf" srcId="{5F1F9D71-7BE9-41EF-BAED-47CD79A88090}" destId="{0D80F098-CAFF-49A8-87BD-A83742518739}" srcOrd="0" destOrd="0" presId="urn:microsoft.com/office/officeart/2005/8/layout/lProcess2"/>
    <dgm:cxn modelId="{09BBE0C9-E573-4FC9-9E1A-E6DEE23FF7E9}" type="presParOf" srcId="{5F1F9D71-7BE9-41EF-BAED-47CD79A88090}" destId="{A7C43EDF-8C99-4FD3-B345-28092A204DF3}" srcOrd="1" destOrd="0" presId="urn:microsoft.com/office/officeart/2005/8/layout/lProcess2"/>
    <dgm:cxn modelId="{B1AD72A3-33FF-4301-A620-F0BF11369243}" type="presParOf" srcId="{5F1F9D71-7BE9-41EF-BAED-47CD79A88090}" destId="{F1B9A16E-3CCF-4738-B784-0F7E51D275D9}" srcOrd="2" destOrd="0" presId="urn:microsoft.com/office/officeart/2005/8/layout/lProcess2"/>
    <dgm:cxn modelId="{E4F23E60-57B6-46DE-AA06-34432FE01EF0}" type="presParOf" srcId="{5F1F9D71-7BE9-41EF-BAED-47CD79A88090}" destId="{E2DD5D13-3E36-4613-9961-80A47DE5C721}" srcOrd="3" destOrd="0" presId="urn:microsoft.com/office/officeart/2005/8/layout/lProcess2"/>
    <dgm:cxn modelId="{EF81AF45-FDC2-4CEB-ABAB-F12A965E51C0}" type="presParOf" srcId="{5F1F9D71-7BE9-41EF-BAED-47CD79A88090}" destId="{5B9DF9B3-E032-42F3-B11D-52EA92E1DEBA}" srcOrd="4" destOrd="0" presId="urn:microsoft.com/office/officeart/2005/8/layout/lProcess2"/>
    <dgm:cxn modelId="{F8E21D2A-8BB2-4537-A357-9AEBF398EC24}" type="presParOf" srcId="{C72B502E-6809-49A6-8DF2-C01E98327B36}" destId="{FD538575-A4E5-491B-B3AB-99E9D9915AD1}" srcOrd="1" destOrd="0" presId="urn:microsoft.com/office/officeart/2005/8/layout/lProcess2"/>
    <dgm:cxn modelId="{A69E4424-12A9-A847-A80F-20EF9D626BF8}" type="presParOf" srcId="{C72B502E-6809-49A6-8DF2-C01E98327B36}" destId="{0CDBCB0C-BC50-429D-9B7E-469CD466F23E}" srcOrd="2" destOrd="0" presId="urn:microsoft.com/office/officeart/2005/8/layout/lProcess2"/>
    <dgm:cxn modelId="{186ED5BE-185D-5045-8450-9EB96674806B}" type="presParOf" srcId="{0CDBCB0C-BC50-429D-9B7E-469CD466F23E}" destId="{9853ACAE-D552-44FA-A713-7CBECB4EDA6B}" srcOrd="0" destOrd="0" presId="urn:microsoft.com/office/officeart/2005/8/layout/lProcess2"/>
    <dgm:cxn modelId="{D8CD5A89-690E-F34D-909E-8417C33A0321}" type="presParOf" srcId="{0CDBCB0C-BC50-429D-9B7E-469CD466F23E}" destId="{436FEC5B-17C8-4258-A015-E8C7057FCC35}" srcOrd="1" destOrd="0" presId="urn:microsoft.com/office/officeart/2005/8/layout/lProcess2"/>
    <dgm:cxn modelId="{FA69AC71-E3BD-E344-B234-04EE0D13EB84}" type="presParOf" srcId="{0CDBCB0C-BC50-429D-9B7E-469CD466F23E}" destId="{C4572BF6-43ED-49C4-844D-066CFB587952}" srcOrd="2" destOrd="0" presId="urn:microsoft.com/office/officeart/2005/8/layout/lProcess2"/>
    <dgm:cxn modelId="{EAF18096-1BD8-FD44-BC8F-71308F785634}" type="presParOf" srcId="{C4572BF6-43ED-49C4-844D-066CFB587952}" destId="{BE51F245-8FE5-487F-9A69-9A0240FF7447}" srcOrd="0" destOrd="0" presId="urn:microsoft.com/office/officeart/2005/8/layout/lProcess2"/>
    <dgm:cxn modelId="{A02346CD-EBBD-7D4F-9DDB-3B80F50F340F}" type="presParOf" srcId="{BE51F245-8FE5-487F-9A69-9A0240FF7447}" destId="{164B0FE0-937A-4B30-9B99-3456A866DB4B}" srcOrd="0" destOrd="0" presId="urn:microsoft.com/office/officeart/2005/8/layout/lProcess2"/>
    <dgm:cxn modelId="{8892D44B-F6D8-3146-9929-C5026C47A72A}" type="presParOf" srcId="{BE51F245-8FE5-487F-9A69-9A0240FF7447}" destId="{CE557E04-6224-41FC-A48E-7266EA8A1BE6}" srcOrd="1" destOrd="0" presId="urn:microsoft.com/office/officeart/2005/8/layout/lProcess2"/>
    <dgm:cxn modelId="{53D186DD-0935-FC45-A6D8-E1DA87EFD324}" type="presParOf" srcId="{BE51F245-8FE5-487F-9A69-9A0240FF7447}" destId="{64BD5ED7-7551-45CB-ABB0-BEE6996F7A0A}" srcOrd="2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>
        <a:solidFill>
          <a:srgbClr val="FEF2D8"/>
        </a:solidFill>
      </dgm:spPr>
      <dgm:t>
        <a:bodyPr/>
        <a:lstStyle/>
        <a:p>
          <a:r>
            <a:rPr lang="es-SV" sz="1200" b="1" dirty="0" smtClean="0"/>
            <a:t>Clasificación OCDE/GAFI</a:t>
          </a:r>
          <a:endParaRPr lang="es-SV" sz="1200" dirty="0"/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/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/>
        </a:p>
      </dgm:t>
    </dgm:pt>
    <dgm:pt modelId="{1ED40C5C-4DBD-4CA2-B3F7-A4BF76017004}">
      <dgm:prSet phldrT="[Texto]"/>
      <dgm:spPr>
        <a:ln>
          <a:noFill/>
        </a:ln>
      </dgm:spPr>
      <dgm:t>
        <a:bodyPr/>
        <a:lstStyle/>
        <a:p>
          <a:r>
            <a:rPr lang="es-MX" b="1" dirty="0" smtClean="0"/>
            <a:t>Regímenes especiales preferentes.</a:t>
          </a:r>
          <a:endParaRPr lang="es-SV" b="1" dirty="0"/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/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/>
        </a:p>
      </dgm:t>
    </dgm:pt>
    <dgm:pt modelId="{5572D376-5BCD-4EB0-AA75-69576B384D16}">
      <dgm:prSet phldrT="[Texto]"/>
      <dgm:spPr>
        <a:ln>
          <a:noFill/>
        </a:ln>
      </dgm:spPr>
      <dgm:t>
        <a:bodyPr/>
        <a:lstStyle/>
        <a:p>
          <a:r>
            <a:rPr lang="es-SV" b="1" dirty="0" smtClean="0"/>
            <a:t>Paraísos Fiscales.</a:t>
          </a:r>
          <a:endParaRPr lang="es-SV" b="1" dirty="0"/>
        </a:p>
      </dgm:t>
    </dgm:pt>
    <dgm:pt modelId="{76972D31-7116-426B-A0CA-2BF8B00C84B4}" type="parTrans" cxnId="{461B01CD-9D6C-4861-9C65-4A41E7565749}">
      <dgm:prSet/>
      <dgm:spPr/>
      <dgm:t>
        <a:bodyPr/>
        <a:lstStyle/>
        <a:p>
          <a:endParaRPr lang="es-SV"/>
        </a:p>
      </dgm:t>
    </dgm:pt>
    <dgm:pt modelId="{C017E38B-76AA-466F-B0EA-01FC4933BBAC}" type="sibTrans" cxnId="{461B01CD-9D6C-4861-9C65-4A41E7565749}">
      <dgm:prSet/>
      <dgm:spPr/>
      <dgm:t>
        <a:bodyPr/>
        <a:lstStyle/>
        <a:p>
          <a:endParaRPr lang="es-SV"/>
        </a:p>
      </dgm:t>
    </dgm:pt>
    <dgm:pt modelId="{EC229C3C-CED1-48C7-BBC4-8FB88AF37A15}">
      <dgm:prSet phldrT="[Texto]" custT="1"/>
      <dgm:spPr>
        <a:solidFill>
          <a:srgbClr val="FEF2D8"/>
        </a:solidFill>
      </dgm:spPr>
      <dgm:t>
        <a:bodyPr/>
        <a:lstStyle/>
        <a:p>
          <a:r>
            <a:rPr lang="es-SV" sz="1200" b="1" dirty="0" smtClean="0"/>
            <a:t>CDI EL SALVADOR</a:t>
          </a:r>
          <a:endParaRPr lang="es-SV" sz="1200" dirty="0"/>
        </a:p>
      </dgm:t>
    </dgm:pt>
    <dgm:pt modelId="{EB4909B4-3933-4D2B-8101-82E7BBF21BE2}" type="parTrans" cxnId="{97FF9B7D-0B7C-4745-819A-D16B5F43F9EF}">
      <dgm:prSet/>
      <dgm:spPr/>
      <dgm:t>
        <a:bodyPr/>
        <a:lstStyle/>
        <a:p>
          <a:endParaRPr lang="es-SV"/>
        </a:p>
      </dgm:t>
    </dgm:pt>
    <dgm:pt modelId="{F5365B3A-81A7-48F8-A14B-4A4C085B10CF}" type="sibTrans" cxnId="{97FF9B7D-0B7C-4745-819A-D16B5F43F9EF}">
      <dgm:prSet/>
      <dgm:spPr/>
      <dgm:t>
        <a:bodyPr/>
        <a:lstStyle/>
        <a:p>
          <a:endParaRPr lang="es-SV"/>
        </a:p>
      </dgm:t>
    </dgm:pt>
    <dgm:pt modelId="{381843D1-D3BA-48E9-90B9-B7F623F3FCF1}">
      <dgm:prSet phldrT="[Texto]"/>
      <dgm:spPr>
        <a:ln>
          <a:noFill/>
        </a:ln>
      </dgm:spPr>
      <dgm:t>
        <a:bodyPr/>
        <a:lstStyle/>
        <a:p>
          <a:r>
            <a:rPr lang="es-SV" b="1" dirty="0" smtClean="0"/>
            <a:t>El Salvador  Reino de España.</a:t>
          </a:r>
          <a:endParaRPr lang="es-SV" b="1" dirty="0"/>
        </a:p>
      </dgm:t>
    </dgm:pt>
    <dgm:pt modelId="{AD815033-308A-4537-A9B3-B315F4FC2C87}" type="parTrans" cxnId="{7C3E5BB7-17C7-4816-AC41-4F48F86E1C83}">
      <dgm:prSet/>
      <dgm:spPr/>
      <dgm:t>
        <a:bodyPr/>
        <a:lstStyle/>
        <a:p>
          <a:endParaRPr lang="es-SV"/>
        </a:p>
      </dgm:t>
    </dgm:pt>
    <dgm:pt modelId="{A932E86D-6042-4380-B8AA-68A7F4A5E409}" type="sibTrans" cxnId="{7C3E5BB7-17C7-4816-AC41-4F48F86E1C83}">
      <dgm:prSet/>
      <dgm:spPr/>
      <dgm:t>
        <a:bodyPr/>
        <a:lstStyle/>
        <a:p>
          <a:endParaRPr lang="es-SV"/>
        </a:p>
      </dgm:t>
    </dgm:pt>
    <dgm:pt modelId="{4F0D7CBB-DA6A-4541-A5F7-86E6969FEBBB}">
      <dgm:prSet phldrT="[Texto]" custT="1"/>
      <dgm:spPr>
        <a:solidFill>
          <a:srgbClr val="FEF2D8"/>
        </a:solidFill>
      </dgm:spPr>
      <dgm:t>
        <a:bodyPr/>
        <a:lstStyle/>
        <a:p>
          <a:r>
            <a:rPr lang="es-MX" sz="900" b="1" dirty="0" smtClean="0"/>
            <a:t>OPERACIONES SUJETOS DOMICILIADOS EN REGIMENES ESPECIALES PREFERENTES</a:t>
          </a:r>
          <a:endParaRPr lang="es-SV" sz="900" b="1" dirty="0"/>
        </a:p>
      </dgm:t>
    </dgm:pt>
    <dgm:pt modelId="{363FC208-F911-4224-8758-4118429EA4BA}" type="parTrans" cxnId="{AB32276A-90E8-4892-9DA8-577EB17A16EA}">
      <dgm:prSet/>
      <dgm:spPr/>
      <dgm:t>
        <a:bodyPr/>
        <a:lstStyle/>
        <a:p>
          <a:endParaRPr lang="es-SV"/>
        </a:p>
      </dgm:t>
    </dgm:pt>
    <dgm:pt modelId="{15C67144-F08C-4ED1-ABBA-48D7227FFBB2}" type="sibTrans" cxnId="{AB32276A-90E8-4892-9DA8-577EB17A16EA}">
      <dgm:prSet/>
      <dgm:spPr/>
      <dgm:t>
        <a:bodyPr/>
        <a:lstStyle/>
        <a:p>
          <a:endParaRPr lang="es-SV"/>
        </a:p>
      </dgm:t>
    </dgm:pt>
    <dgm:pt modelId="{6F742E64-5836-4F85-A4CD-E8B41279196F}">
      <dgm:prSet phldrT="[Texto]"/>
      <dgm:spPr>
        <a:ln>
          <a:noFill/>
        </a:ln>
      </dgm:spPr>
      <dgm:t>
        <a:bodyPr/>
        <a:lstStyle/>
        <a:p>
          <a:r>
            <a:rPr lang="es-SV" b="1" dirty="0" smtClean="0"/>
            <a:t>Retenciones de ISR.</a:t>
          </a:r>
          <a:endParaRPr lang="es-SV" b="1" dirty="0"/>
        </a:p>
      </dgm:t>
    </dgm:pt>
    <dgm:pt modelId="{A0789AA3-BA3E-4A43-A624-8397CA5C3203}" type="parTrans" cxnId="{59909505-FF68-4F59-9E64-DEB6C4A9AD12}">
      <dgm:prSet/>
      <dgm:spPr/>
      <dgm:t>
        <a:bodyPr/>
        <a:lstStyle/>
        <a:p>
          <a:endParaRPr lang="es-SV"/>
        </a:p>
      </dgm:t>
    </dgm:pt>
    <dgm:pt modelId="{59E3235C-7784-4200-8D91-8C6A391930D5}" type="sibTrans" cxnId="{59909505-FF68-4F59-9E64-DEB6C4A9AD12}">
      <dgm:prSet/>
      <dgm:spPr/>
      <dgm:t>
        <a:bodyPr/>
        <a:lstStyle/>
        <a:p>
          <a:endParaRPr lang="es-SV"/>
        </a:p>
      </dgm:t>
    </dgm:pt>
    <dgm:pt modelId="{5FDE6248-6CCB-43AB-BFC6-C4BFC8E146DB}">
      <dgm:prSet phldrT="[Texto]"/>
      <dgm:spPr>
        <a:ln>
          <a:noFill/>
        </a:ln>
      </dgm:spPr>
      <dgm:t>
        <a:bodyPr/>
        <a:lstStyle/>
        <a:p>
          <a:r>
            <a:rPr lang="es-SV" b="1" dirty="0" smtClean="0"/>
            <a:t>No deducibilidad de Costos y Gastos.</a:t>
          </a:r>
          <a:endParaRPr lang="es-SV" b="1" dirty="0"/>
        </a:p>
      </dgm:t>
    </dgm:pt>
    <dgm:pt modelId="{C3E345D1-E405-4A0B-B951-8EC20A639591}" type="parTrans" cxnId="{DD803CF0-A5B1-403D-AA1E-3D79AC4784F6}">
      <dgm:prSet/>
      <dgm:spPr/>
      <dgm:t>
        <a:bodyPr/>
        <a:lstStyle/>
        <a:p>
          <a:endParaRPr lang="es-SV"/>
        </a:p>
      </dgm:t>
    </dgm:pt>
    <dgm:pt modelId="{B4A91955-A0C9-48DC-8D49-52804F1EBE92}" type="sibTrans" cxnId="{DD803CF0-A5B1-403D-AA1E-3D79AC4784F6}">
      <dgm:prSet/>
      <dgm:spPr/>
      <dgm:t>
        <a:bodyPr/>
        <a:lstStyle/>
        <a:p>
          <a:endParaRPr lang="es-SV"/>
        </a:p>
      </dgm:t>
    </dgm:pt>
    <dgm:pt modelId="{21634AC1-3B19-4824-BFE3-541571AFA65C}">
      <dgm:prSet/>
      <dgm:spPr>
        <a:ln>
          <a:noFill/>
        </a:ln>
      </dgm:spPr>
      <dgm:t>
        <a:bodyPr/>
        <a:lstStyle/>
        <a:p>
          <a:r>
            <a:rPr lang="es-SV" b="1" dirty="0" smtClean="0"/>
            <a:t>Determinación de precios.</a:t>
          </a:r>
          <a:endParaRPr lang="es-SV" b="1" dirty="0"/>
        </a:p>
      </dgm:t>
    </dgm:pt>
    <dgm:pt modelId="{182F756D-9BEA-4D33-BAE6-BEE5A5B03DC3}" type="parTrans" cxnId="{026546C6-1857-4C69-94C1-EA43AB1168F7}">
      <dgm:prSet/>
      <dgm:spPr/>
      <dgm:t>
        <a:bodyPr/>
        <a:lstStyle/>
        <a:p>
          <a:endParaRPr lang="es-SV"/>
        </a:p>
      </dgm:t>
    </dgm:pt>
    <dgm:pt modelId="{F31AE25C-A260-40AF-A4DC-829587A938F3}" type="sibTrans" cxnId="{026546C6-1857-4C69-94C1-EA43AB1168F7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0" presStyleCnt="3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0" presStyleCnt="3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64BD5ED7-7551-45CB-ABB0-BEE6996F7A0A}" type="pres">
      <dgm:prSet presAssocID="{5572D376-5BCD-4EB0-AA75-69576B384D16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08A5788D-B754-4BBE-BF29-5BCF693F1A12}" type="pres">
      <dgm:prSet presAssocID="{21264BA0-39AB-4E51-AA76-62EDB6E370AC}" presName="aSpace" presStyleCnt="0"/>
      <dgm:spPr/>
      <dgm:t>
        <a:bodyPr/>
        <a:lstStyle/>
        <a:p>
          <a:endParaRPr lang="es-ES_tradnl"/>
        </a:p>
      </dgm:t>
    </dgm:pt>
    <dgm:pt modelId="{6C9A637B-E02D-4C59-BE89-AA9A781FD2D3}" type="pres">
      <dgm:prSet presAssocID="{EC229C3C-CED1-48C7-BBC4-8FB88AF37A15}" presName="compNode" presStyleCnt="0"/>
      <dgm:spPr/>
      <dgm:t>
        <a:bodyPr/>
        <a:lstStyle/>
        <a:p>
          <a:endParaRPr lang="es-ES_tradnl"/>
        </a:p>
      </dgm:t>
    </dgm:pt>
    <dgm:pt modelId="{611F2CA9-8E4E-4FAB-8253-E211D2D308B3}" type="pres">
      <dgm:prSet presAssocID="{EC229C3C-CED1-48C7-BBC4-8FB88AF37A15}" presName="aNode" presStyleLbl="bgShp" presStyleIdx="1" presStyleCnt="3"/>
      <dgm:spPr/>
      <dgm:t>
        <a:bodyPr/>
        <a:lstStyle/>
        <a:p>
          <a:endParaRPr lang="es-SV"/>
        </a:p>
      </dgm:t>
    </dgm:pt>
    <dgm:pt modelId="{60B6465C-2A2B-4BEC-8D0F-508A7FCF3C11}" type="pres">
      <dgm:prSet presAssocID="{EC229C3C-CED1-48C7-BBC4-8FB88AF37A15}" presName="textNode" presStyleLbl="bgShp" presStyleIdx="1" presStyleCnt="3"/>
      <dgm:spPr/>
      <dgm:t>
        <a:bodyPr/>
        <a:lstStyle/>
        <a:p>
          <a:endParaRPr lang="es-SV"/>
        </a:p>
      </dgm:t>
    </dgm:pt>
    <dgm:pt modelId="{8BF44B9A-A35E-4A40-B5DF-A751B4411915}" type="pres">
      <dgm:prSet presAssocID="{EC229C3C-CED1-48C7-BBC4-8FB88AF37A15}" presName="compChildNode" presStyleCnt="0"/>
      <dgm:spPr/>
      <dgm:t>
        <a:bodyPr/>
        <a:lstStyle/>
        <a:p>
          <a:endParaRPr lang="es-ES_tradnl"/>
        </a:p>
      </dgm:t>
    </dgm:pt>
    <dgm:pt modelId="{8F92F354-971E-4E39-BD14-E1BCA9DCBC54}" type="pres">
      <dgm:prSet presAssocID="{EC229C3C-CED1-48C7-BBC4-8FB88AF37A15}" presName="theInnerList" presStyleCnt="0"/>
      <dgm:spPr/>
      <dgm:t>
        <a:bodyPr/>
        <a:lstStyle/>
        <a:p>
          <a:endParaRPr lang="es-ES_tradnl"/>
        </a:p>
      </dgm:t>
    </dgm:pt>
    <dgm:pt modelId="{0A7C8A88-4D23-4E06-80CA-6C451E801863}" type="pres">
      <dgm:prSet presAssocID="{381843D1-D3BA-48E9-90B9-B7F623F3FCF1}" presName="childNode" presStyleLbl="node1" presStyleIdx="2" presStyleCnt="6" custScaleX="100577" custScaleY="50211" custLinFactNeighborX="536" custLinFactNeighborY="-25029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C43309B-4638-4207-B531-2B92EEC97050}" type="pres">
      <dgm:prSet presAssocID="{EC229C3C-CED1-48C7-BBC4-8FB88AF37A15}" presName="aSpace" presStyleCnt="0"/>
      <dgm:spPr/>
      <dgm:t>
        <a:bodyPr/>
        <a:lstStyle/>
        <a:p>
          <a:endParaRPr lang="es-ES_tradnl"/>
        </a:p>
      </dgm:t>
    </dgm:pt>
    <dgm:pt modelId="{B968CB90-134C-41D6-B730-A26D34E5378D}" type="pres">
      <dgm:prSet presAssocID="{4F0D7CBB-DA6A-4541-A5F7-86E6969FEBBB}" presName="compNode" presStyleCnt="0"/>
      <dgm:spPr/>
      <dgm:t>
        <a:bodyPr/>
        <a:lstStyle/>
        <a:p>
          <a:endParaRPr lang="es-ES_tradnl"/>
        </a:p>
      </dgm:t>
    </dgm:pt>
    <dgm:pt modelId="{9EA14FC4-8A5C-4255-B136-03266F5616CA}" type="pres">
      <dgm:prSet presAssocID="{4F0D7CBB-DA6A-4541-A5F7-86E6969FEBBB}" presName="aNode" presStyleLbl="bgShp" presStyleIdx="2" presStyleCnt="3"/>
      <dgm:spPr/>
      <dgm:t>
        <a:bodyPr/>
        <a:lstStyle/>
        <a:p>
          <a:endParaRPr lang="es-SV"/>
        </a:p>
      </dgm:t>
    </dgm:pt>
    <dgm:pt modelId="{4FDAE707-4313-47BD-B20E-5C21FD3C4D25}" type="pres">
      <dgm:prSet presAssocID="{4F0D7CBB-DA6A-4541-A5F7-86E6969FEBBB}" presName="textNode" presStyleLbl="bgShp" presStyleIdx="2" presStyleCnt="3"/>
      <dgm:spPr/>
      <dgm:t>
        <a:bodyPr/>
        <a:lstStyle/>
        <a:p>
          <a:endParaRPr lang="es-SV"/>
        </a:p>
      </dgm:t>
    </dgm:pt>
    <dgm:pt modelId="{E4D9028B-6C84-4333-ADED-155672B480AE}" type="pres">
      <dgm:prSet presAssocID="{4F0D7CBB-DA6A-4541-A5F7-86E6969FEBBB}" presName="compChildNode" presStyleCnt="0"/>
      <dgm:spPr/>
      <dgm:t>
        <a:bodyPr/>
        <a:lstStyle/>
        <a:p>
          <a:endParaRPr lang="es-ES_tradnl"/>
        </a:p>
      </dgm:t>
    </dgm:pt>
    <dgm:pt modelId="{20FC6B35-10A2-4788-9A30-DDB22A131870}" type="pres">
      <dgm:prSet presAssocID="{4F0D7CBB-DA6A-4541-A5F7-86E6969FEBBB}" presName="theInnerList" presStyleCnt="0"/>
      <dgm:spPr/>
      <dgm:t>
        <a:bodyPr/>
        <a:lstStyle/>
        <a:p>
          <a:endParaRPr lang="es-ES_tradnl"/>
        </a:p>
      </dgm:t>
    </dgm:pt>
    <dgm:pt modelId="{750A734B-5009-41E8-BA07-C9BEFD955906}" type="pres">
      <dgm:prSet presAssocID="{21634AC1-3B19-4824-BFE3-541571AFA65C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931359D-50C1-4484-8A54-E425A5EEB6B0}" type="pres">
      <dgm:prSet presAssocID="{21634AC1-3B19-4824-BFE3-541571AFA65C}" presName="aSpace2" presStyleCnt="0"/>
      <dgm:spPr/>
      <dgm:t>
        <a:bodyPr/>
        <a:lstStyle/>
        <a:p>
          <a:endParaRPr lang="es-ES_tradnl"/>
        </a:p>
      </dgm:t>
    </dgm:pt>
    <dgm:pt modelId="{21EB8D31-98D8-416C-93BB-B6F05C992088}" type="pres">
      <dgm:prSet presAssocID="{6F742E64-5836-4F85-A4CD-E8B41279196F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85AD798-EDD2-456B-BA2D-4B696C4BF446}" type="pres">
      <dgm:prSet presAssocID="{6F742E64-5836-4F85-A4CD-E8B41279196F}" presName="aSpace2" presStyleCnt="0"/>
      <dgm:spPr/>
      <dgm:t>
        <a:bodyPr/>
        <a:lstStyle/>
        <a:p>
          <a:endParaRPr lang="es-ES_tradnl"/>
        </a:p>
      </dgm:t>
    </dgm:pt>
    <dgm:pt modelId="{F78AC74F-4482-4B30-A698-E726C05E4A9D}" type="pres">
      <dgm:prSet presAssocID="{5FDE6248-6CCB-43AB-BFC6-C4BFC8E146DB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BDECAABE-E463-F84D-8B76-64B2C1920021}" type="presOf" srcId="{21634AC1-3B19-4824-BFE3-541571AFA65C}" destId="{750A734B-5009-41E8-BA07-C9BEFD955906}" srcOrd="0" destOrd="0" presId="urn:microsoft.com/office/officeart/2005/8/layout/lProcess2"/>
    <dgm:cxn modelId="{ACC28960-F2C9-2046-B96D-969C09541976}" type="presOf" srcId="{381843D1-D3BA-48E9-90B9-B7F623F3FCF1}" destId="{0A7C8A88-4D23-4E06-80CA-6C451E801863}" srcOrd="0" destOrd="0" presId="urn:microsoft.com/office/officeart/2005/8/layout/lProcess2"/>
    <dgm:cxn modelId="{026546C6-1857-4C69-94C1-EA43AB1168F7}" srcId="{4F0D7CBB-DA6A-4541-A5F7-86E6969FEBBB}" destId="{21634AC1-3B19-4824-BFE3-541571AFA65C}" srcOrd="0" destOrd="0" parTransId="{182F756D-9BEA-4D33-BAE6-BEE5A5B03DC3}" sibTransId="{F31AE25C-A260-40AF-A4DC-829587A938F3}"/>
    <dgm:cxn modelId="{59909505-FF68-4F59-9E64-DEB6C4A9AD12}" srcId="{4F0D7CBB-DA6A-4541-A5F7-86E6969FEBBB}" destId="{6F742E64-5836-4F85-A4CD-E8B41279196F}" srcOrd="1" destOrd="0" parTransId="{A0789AA3-BA3E-4A43-A624-8397CA5C3203}" sibTransId="{59E3235C-7784-4200-8D91-8C6A391930D5}"/>
    <dgm:cxn modelId="{4E3CA08C-0AED-4547-8633-3B8A21FB8AC4}" type="presOf" srcId="{4F0D7CBB-DA6A-4541-A5F7-86E6969FEBBB}" destId="{4FDAE707-4313-47BD-B20E-5C21FD3C4D25}" srcOrd="1" destOrd="0" presId="urn:microsoft.com/office/officeart/2005/8/layout/lProcess2"/>
    <dgm:cxn modelId="{A016F933-25C4-6C4D-BD08-AFB15E756BE8}" type="presOf" srcId="{21264BA0-39AB-4E51-AA76-62EDB6E370AC}" destId="{9853ACAE-D552-44FA-A713-7CBECB4EDA6B}" srcOrd="0" destOrd="0" presId="urn:microsoft.com/office/officeart/2005/8/layout/lProcess2"/>
    <dgm:cxn modelId="{C087460F-D0FE-244B-9F78-7CF3F4F0B380}" type="presOf" srcId="{6F742E64-5836-4F85-A4CD-E8B41279196F}" destId="{21EB8D31-98D8-416C-93BB-B6F05C992088}" srcOrd="0" destOrd="0" presId="urn:microsoft.com/office/officeart/2005/8/layout/lProcess2"/>
    <dgm:cxn modelId="{43148744-D07C-C949-9D01-E4FFD12B2D14}" type="presOf" srcId="{EC229C3C-CED1-48C7-BBC4-8FB88AF37A15}" destId="{611F2CA9-8E4E-4FAB-8253-E211D2D308B3}" srcOrd="0" destOrd="0" presId="urn:microsoft.com/office/officeart/2005/8/layout/lProcess2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AE840B4A-AB6A-1541-BD5F-83A1DDE8A36D}" type="presOf" srcId="{EC229C3C-CED1-48C7-BBC4-8FB88AF37A15}" destId="{60B6465C-2A2B-4BEC-8D0F-508A7FCF3C11}" srcOrd="1" destOrd="0" presId="urn:microsoft.com/office/officeart/2005/8/layout/lProcess2"/>
    <dgm:cxn modelId="{D27BE04B-B7D7-D845-A856-557D322ED141}" type="presOf" srcId="{1ED40C5C-4DBD-4CA2-B3F7-A4BF76017004}" destId="{164B0FE0-937A-4B30-9B99-3456A866DB4B}" srcOrd="0" destOrd="0" presId="urn:microsoft.com/office/officeart/2005/8/layout/lProcess2"/>
    <dgm:cxn modelId="{DEC75E3C-D99F-484B-A425-A8AD22DEEEDF}" type="presOf" srcId="{5FDE6248-6CCB-43AB-BFC6-C4BFC8E146DB}" destId="{F78AC74F-4482-4B30-A698-E726C05E4A9D}" srcOrd="0" destOrd="0" presId="urn:microsoft.com/office/officeart/2005/8/layout/lProcess2"/>
    <dgm:cxn modelId="{9FF14C68-5D22-144A-9C23-806CCD0F4E4B}" type="presOf" srcId="{4F0D7CBB-DA6A-4541-A5F7-86E6969FEBBB}" destId="{9EA14FC4-8A5C-4255-B136-03266F5616CA}" srcOrd="0" destOrd="0" presId="urn:microsoft.com/office/officeart/2005/8/layout/lProcess2"/>
    <dgm:cxn modelId="{7C3E5BB7-17C7-4816-AC41-4F48F86E1C83}" srcId="{EC229C3C-CED1-48C7-BBC4-8FB88AF37A15}" destId="{381843D1-D3BA-48E9-90B9-B7F623F3FCF1}" srcOrd="0" destOrd="0" parTransId="{AD815033-308A-4537-A9B3-B315F4FC2C87}" sibTransId="{A932E86D-6042-4380-B8AA-68A7F4A5E409}"/>
    <dgm:cxn modelId="{EF95E9D5-5753-A845-BB79-C420DD72FF4B}" type="presOf" srcId="{21264BA0-39AB-4E51-AA76-62EDB6E370AC}" destId="{436FEC5B-17C8-4258-A015-E8C7057FCC35}" srcOrd="1" destOrd="0" presId="urn:microsoft.com/office/officeart/2005/8/layout/lProcess2"/>
    <dgm:cxn modelId="{DD803CF0-A5B1-403D-AA1E-3D79AC4784F6}" srcId="{4F0D7CBB-DA6A-4541-A5F7-86E6969FEBBB}" destId="{5FDE6248-6CCB-43AB-BFC6-C4BFC8E146DB}" srcOrd="2" destOrd="0" parTransId="{C3E345D1-E405-4A0B-B951-8EC20A639591}" sibTransId="{B4A91955-A0C9-48DC-8D49-52804F1EBE92}"/>
    <dgm:cxn modelId="{97FF9B7D-0B7C-4745-819A-D16B5F43F9EF}" srcId="{FC422B4D-F583-4090-BEAB-118E51E0AC45}" destId="{EC229C3C-CED1-48C7-BBC4-8FB88AF37A15}" srcOrd="1" destOrd="0" parTransId="{EB4909B4-3933-4D2B-8101-82E7BBF21BE2}" sibTransId="{F5365B3A-81A7-48F8-A14B-4A4C085B10CF}"/>
    <dgm:cxn modelId="{461B01CD-9D6C-4861-9C65-4A41E7565749}" srcId="{21264BA0-39AB-4E51-AA76-62EDB6E370AC}" destId="{5572D376-5BCD-4EB0-AA75-69576B384D16}" srcOrd="1" destOrd="0" parTransId="{76972D31-7116-426B-A0CA-2BF8B00C84B4}" sibTransId="{C017E38B-76AA-466F-B0EA-01FC4933BBAC}"/>
    <dgm:cxn modelId="{4F228133-65A9-6445-9158-1C6922845202}" type="presOf" srcId="{5572D376-5BCD-4EB0-AA75-69576B384D16}" destId="{64BD5ED7-7551-45CB-ABB0-BEE6996F7A0A}" srcOrd="0" destOrd="0" presId="urn:microsoft.com/office/officeart/2005/8/layout/lProcess2"/>
    <dgm:cxn modelId="{16864E45-A218-48E3-95A5-598F518BE3CD}" srcId="{FC422B4D-F583-4090-BEAB-118E51E0AC45}" destId="{21264BA0-39AB-4E51-AA76-62EDB6E370AC}" srcOrd="0" destOrd="0" parTransId="{04DB4182-D87C-410F-B574-E3A2DADEF470}" sibTransId="{3C663065-CAA3-4966-95D0-3ACBBFA7B4F9}"/>
    <dgm:cxn modelId="{02AD1058-BDA5-C540-BAC9-F08871D60DC8}" type="presOf" srcId="{FC422B4D-F583-4090-BEAB-118E51E0AC45}" destId="{C72B502E-6809-49A6-8DF2-C01E98327B36}" srcOrd="0" destOrd="0" presId="urn:microsoft.com/office/officeart/2005/8/layout/lProcess2"/>
    <dgm:cxn modelId="{AB32276A-90E8-4892-9DA8-577EB17A16EA}" srcId="{FC422B4D-F583-4090-BEAB-118E51E0AC45}" destId="{4F0D7CBB-DA6A-4541-A5F7-86E6969FEBBB}" srcOrd="2" destOrd="0" parTransId="{363FC208-F911-4224-8758-4118429EA4BA}" sibTransId="{15C67144-F08C-4ED1-ABBA-48D7227FFBB2}"/>
    <dgm:cxn modelId="{147259D8-1DDC-F148-9958-EE8B32EDB63F}" type="presParOf" srcId="{C72B502E-6809-49A6-8DF2-C01E98327B36}" destId="{0CDBCB0C-BC50-429D-9B7E-469CD466F23E}" srcOrd="0" destOrd="0" presId="urn:microsoft.com/office/officeart/2005/8/layout/lProcess2"/>
    <dgm:cxn modelId="{7A2C28BC-1DA4-7A47-BB70-9125FBAE3616}" type="presParOf" srcId="{0CDBCB0C-BC50-429D-9B7E-469CD466F23E}" destId="{9853ACAE-D552-44FA-A713-7CBECB4EDA6B}" srcOrd="0" destOrd="0" presId="urn:microsoft.com/office/officeart/2005/8/layout/lProcess2"/>
    <dgm:cxn modelId="{11BE1C2E-885F-2942-B7E1-8134FEF5CA3C}" type="presParOf" srcId="{0CDBCB0C-BC50-429D-9B7E-469CD466F23E}" destId="{436FEC5B-17C8-4258-A015-E8C7057FCC35}" srcOrd="1" destOrd="0" presId="urn:microsoft.com/office/officeart/2005/8/layout/lProcess2"/>
    <dgm:cxn modelId="{24A62E3F-C1E1-BE48-8511-C3E752AC37E1}" type="presParOf" srcId="{0CDBCB0C-BC50-429D-9B7E-469CD466F23E}" destId="{C4572BF6-43ED-49C4-844D-066CFB587952}" srcOrd="2" destOrd="0" presId="urn:microsoft.com/office/officeart/2005/8/layout/lProcess2"/>
    <dgm:cxn modelId="{3DCBEFB4-5CBF-0141-A8BD-ECDEC1AE7263}" type="presParOf" srcId="{C4572BF6-43ED-49C4-844D-066CFB587952}" destId="{BE51F245-8FE5-487F-9A69-9A0240FF7447}" srcOrd="0" destOrd="0" presId="urn:microsoft.com/office/officeart/2005/8/layout/lProcess2"/>
    <dgm:cxn modelId="{AA339BE8-5157-264F-A5BA-7FDE873E4524}" type="presParOf" srcId="{BE51F245-8FE5-487F-9A69-9A0240FF7447}" destId="{164B0FE0-937A-4B30-9B99-3456A866DB4B}" srcOrd="0" destOrd="0" presId="urn:microsoft.com/office/officeart/2005/8/layout/lProcess2"/>
    <dgm:cxn modelId="{0D65BE4B-E2B9-DC4C-A3B0-C5C035B6E8DD}" type="presParOf" srcId="{BE51F245-8FE5-487F-9A69-9A0240FF7447}" destId="{CE557E04-6224-41FC-A48E-7266EA8A1BE6}" srcOrd="1" destOrd="0" presId="urn:microsoft.com/office/officeart/2005/8/layout/lProcess2"/>
    <dgm:cxn modelId="{67CBF0A3-83F2-C546-A2B2-032F5A32A5B0}" type="presParOf" srcId="{BE51F245-8FE5-487F-9A69-9A0240FF7447}" destId="{64BD5ED7-7551-45CB-ABB0-BEE6996F7A0A}" srcOrd="2" destOrd="0" presId="urn:microsoft.com/office/officeart/2005/8/layout/lProcess2"/>
    <dgm:cxn modelId="{E391B973-851C-B841-AF52-5C3957434F98}" type="presParOf" srcId="{C72B502E-6809-49A6-8DF2-C01E98327B36}" destId="{08A5788D-B754-4BBE-BF29-5BCF693F1A12}" srcOrd="1" destOrd="0" presId="urn:microsoft.com/office/officeart/2005/8/layout/lProcess2"/>
    <dgm:cxn modelId="{E082BB44-35B2-044B-8520-56458549D407}" type="presParOf" srcId="{C72B502E-6809-49A6-8DF2-C01E98327B36}" destId="{6C9A637B-E02D-4C59-BE89-AA9A781FD2D3}" srcOrd="2" destOrd="0" presId="urn:microsoft.com/office/officeart/2005/8/layout/lProcess2"/>
    <dgm:cxn modelId="{52AD7BF5-4CD0-ED45-B840-192328883609}" type="presParOf" srcId="{6C9A637B-E02D-4C59-BE89-AA9A781FD2D3}" destId="{611F2CA9-8E4E-4FAB-8253-E211D2D308B3}" srcOrd="0" destOrd="0" presId="urn:microsoft.com/office/officeart/2005/8/layout/lProcess2"/>
    <dgm:cxn modelId="{250BFAA6-A69E-F447-8343-44F91C6EED3C}" type="presParOf" srcId="{6C9A637B-E02D-4C59-BE89-AA9A781FD2D3}" destId="{60B6465C-2A2B-4BEC-8D0F-508A7FCF3C11}" srcOrd="1" destOrd="0" presId="urn:microsoft.com/office/officeart/2005/8/layout/lProcess2"/>
    <dgm:cxn modelId="{C096FFB1-65E8-5F4D-929F-C7D73FF647A8}" type="presParOf" srcId="{6C9A637B-E02D-4C59-BE89-AA9A781FD2D3}" destId="{8BF44B9A-A35E-4A40-B5DF-A751B4411915}" srcOrd="2" destOrd="0" presId="urn:microsoft.com/office/officeart/2005/8/layout/lProcess2"/>
    <dgm:cxn modelId="{CEF7C866-888B-974D-8528-5C01434F3DE3}" type="presParOf" srcId="{8BF44B9A-A35E-4A40-B5DF-A751B4411915}" destId="{8F92F354-971E-4E39-BD14-E1BCA9DCBC54}" srcOrd="0" destOrd="0" presId="urn:microsoft.com/office/officeart/2005/8/layout/lProcess2"/>
    <dgm:cxn modelId="{F10FA69D-3098-004E-803C-1FBBC08E00B1}" type="presParOf" srcId="{8F92F354-971E-4E39-BD14-E1BCA9DCBC54}" destId="{0A7C8A88-4D23-4E06-80CA-6C451E801863}" srcOrd="0" destOrd="0" presId="urn:microsoft.com/office/officeart/2005/8/layout/lProcess2"/>
    <dgm:cxn modelId="{609145BE-C950-F442-9816-B146B1100C70}" type="presParOf" srcId="{C72B502E-6809-49A6-8DF2-C01E98327B36}" destId="{3C43309B-4638-4207-B531-2B92EEC97050}" srcOrd="3" destOrd="0" presId="urn:microsoft.com/office/officeart/2005/8/layout/lProcess2"/>
    <dgm:cxn modelId="{9FE6D64D-F00B-004C-9818-15B4735DE903}" type="presParOf" srcId="{C72B502E-6809-49A6-8DF2-C01E98327B36}" destId="{B968CB90-134C-41D6-B730-A26D34E5378D}" srcOrd="4" destOrd="0" presId="urn:microsoft.com/office/officeart/2005/8/layout/lProcess2"/>
    <dgm:cxn modelId="{AEB61A61-819D-564B-8B6B-2E9717BAA188}" type="presParOf" srcId="{B968CB90-134C-41D6-B730-A26D34E5378D}" destId="{9EA14FC4-8A5C-4255-B136-03266F5616CA}" srcOrd="0" destOrd="0" presId="urn:microsoft.com/office/officeart/2005/8/layout/lProcess2"/>
    <dgm:cxn modelId="{386E9BE8-35EF-EC42-ABC3-C9C7AFC07277}" type="presParOf" srcId="{B968CB90-134C-41D6-B730-A26D34E5378D}" destId="{4FDAE707-4313-47BD-B20E-5C21FD3C4D25}" srcOrd="1" destOrd="0" presId="urn:microsoft.com/office/officeart/2005/8/layout/lProcess2"/>
    <dgm:cxn modelId="{3CF6F2CC-14C1-AB4B-AEEC-1FC362F13249}" type="presParOf" srcId="{B968CB90-134C-41D6-B730-A26D34E5378D}" destId="{E4D9028B-6C84-4333-ADED-155672B480AE}" srcOrd="2" destOrd="0" presId="urn:microsoft.com/office/officeart/2005/8/layout/lProcess2"/>
    <dgm:cxn modelId="{68C59B19-AF5F-3145-8B99-75D6BB3EE5D9}" type="presParOf" srcId="{E4D9028B-6C84-4333-ADED-155672B480AE}" destId="{20FC6B35-10A2-4788-9A30-DDB22A131870}" srcOrd="0" destOrd="0" presId="urn:microsoft.com/office/officeart/2005/8/layout/lProcess2"/>
    <dgm:cxn modelId="{250A76D7-268D-9548-B25E-916CF122542F}" type="presParOf" srcId="{20FC6B35-10A2-4788-9A30-DDB22A131870}" destId="{750A734B-5009-41E8-BA07-C9BEFD955906}" srcOrd="0" destOrd="0" presId="urn:microsoft.com/office/officeart/2005/8/layout/lProcess2"/>
    <dgm:cxn modelId="{ED22932C-9A6D-CB46-9540-ABD1B20D2967}" type="presParOf" srcId="{20FC6B35-10A2-4788-9A30-DDB22A131870}" destId="{B931359D-50C1-4484-8A54-E425A5EEB6B0}" srcOrd="1" destOrd="0" presId="urn:microsoft.com/office/officeart/2005/8/layout/lProcess2"/>
    <dgm:cxn modelId="{0DC5795A-5159-014B-8E30-6844E8748668}" type="presParOf" srcId="{20FC6B35-10A2-4788-9A30-DDB22A131870}" destId="{21EB8D31-98D8-416C-93BB-B6F05C992088}" srcOrd="2" destOrd="0" presId="urn:microsoft.com/office/officeart/2005/8/layout/lProcess2"/>
    <dgm:cxn modelId="{105E3BE5-A8B2-7C4B-B289-13A1E038D54C}" type="presParOf" srcId="{20FC6B35-10A2-4788-9A30-DDB22A131870}" destId="{B85AD798-EDD2-456B-BA2D-4B696C4BF446}" srcOrd="3" destOrd="0" presId="urn:microsoft.com/office/officeart/2005/8/layout/lProcess2"/>
    <dgm:cxn modelId="{0EFC9A12-5826-1646-9131-847C91257A75}" type="presParOf" srcId="{20FC6B35-10A2-4788-9A30-DDB22A131870}" destId="{F78AC74F-4482-4B30-A698-E726C05E4A9D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s-SV" sz="14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Art. 76 LIVA</a:t>
          </a:r>
          <a:endParaRPr lang="es-SV" sz="1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/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/>
        </a:p>
      </dgm:t>
    </dgm:pt>
    <dgm:pt modelId="{1ED40C5C-4DBD-4CA2-B3F7-A4BF76017004}">
      <dgm:prSet phldrT="[Texto]" custT="1"/>
      <dgm:spPr>
        <a:ln>
          <a:noFill/>
        </a:ln>
      </dgm:spPr>
      <dgm:t>
        <a:bodyPr/>
        <a:lstStyle/>
        <a:p>
          <a:r>
            <a:rPr lang="es-SV" sz="1050" b="0" i="0" dirty="0" smtClean="0"/>
            <a:t>17/11 sistema en línea para  “autoliquidación” del IVA exportador.</a:t>
          </a:r>
          <a:endParaRPr lang="es-SV" sz="1050" b="1" dirty="0"/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/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/>
        </a:p>
      </dgm:t>
    </dgm:pt>
    <dgm:pt modelId="{4F0D7CBB-DA6A-4541-A5F7-86E6969FEBBB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SV" sz="12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Limitantes</a:t>
          </a:r>
          <a:endParaRPr lang="es-SV" sz="12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63FC208-F911-4224-8758-4118429EA4BA}" type="parTrans" cxnId="{AB32276A-90E8-4892-9DA8-577EB17A16EA}">
      <dgm:prSet/>
      <dgm:spPr/>
      <dgm:t>
        <a:bodyPr/>
        <a:lstStyle/>
        <a:p>
          <a:endParaRPr lang="es-SV"/>
        </a:p>
      </dgm:t>
    </dgm:pt>
    <dgm:pt modelId="{15C67144-F08C-4ED1-ABBA-48D7227FFBB2}" type="sibTrans" cxnId="{AB32276A-90E8-4892-9DA8-577EB17A16EA}">
      <dgm:prSet/>
      <dgm:spPr/>
      <dgm:t>
        <a:bodyPr/>
        <a:lstStyle/>
        <a:p>
          <a:endParaRPr lang="es-SV"/>
        </a:p>
      </dgm:t>
    </dgm:pt>
    <dgm:pt modelId="{6F742E64-5836-4F85-A4CD-E8B41279196F}">
      <dgm:prSet phldrT="[Texto]" custT="1"/>
      <dgm:spPr>
        <a:ln>
          <a:noFill/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SV" sz="1000" b="0" dirty="0" smtClean="0"/>
            <a:t>En el caso que se tenga un saldo a favor se cubrirá con N/C.</a:t>
          </a:r>
          <a:endParaRPr lang="es-SV" sz="1000" b="0" dirty="0"/>
        </a:p>
      </dgm:t>
    </dgm:pt>
    <dgm:pt modelId="{A0789AA3-BA3E-4A43-A624-8397CA5C3203}" type="parTrans" cxnId="{59909505-FF68-4F59-9E64-DEB6C4A9AD12}">
      <dgm:prSet/>
      <dgm:spPr/>
      <dgm:t>
        <a:bodyPr/>
        <a:lstStyle/>
        <a:p>
          <a:endParaRPr lang="es-SV"/>
        </a:p>
      </dgm:t>
    </dgm:pt>
    <dgm:pt modelId="{59E3235C-7784-4200-8D91-8C6A391930D5}" type="sibTrans" cxnId="{59909505-FF68-4F59-9E64-DEB6C4A9AD12}">
      <dgm:prSet/>
      <dgm:spPr/>
      <dgm:t>
        <a:bodyPr/>
        <a:lstStyle/>
        <a:p>
          <a:endParaRPr lang="es-SV"/>
        </a:p>
      </dgm:t>
    </dgm:pt>
    <dgm:pt modelId="{5FDE6248-6CCB-43AB-BFC6-C4BFC8E146DB}">
      <dgm:prSet phldrT="[Texto]" custT="1"/>
      <dgm:spPr>
        <a:ln>
          <a:noFill/>
        </a:ln>
      </dgm:spPr>
      <dgm:t>
        <a:bodyPr/>
        <a:lstStyle/>
        <a:p>
          <a:r>
            <a:rPr lang="es-SV" sz="1000" dirty="0" smtClean="0"/>
            <a:t>Previa autorización se podrá cancelar los impuestos con el s/f .</a:t>
          </a:r>
          <a:endParaRPr lang="es-SV" sz="1000" b="1" dirty="0"/>
        </a:p>
      </dgm:t>
    </dgm:pt>
    <dgm:pt modelId="{C3E345D1-E405-4A0B-B951-8EC20A639591}" type="parTrans" cxnId="{DD803CF0-A5B1-403D-AA1E-3D79AC4784F6}">
      <dgm:prSet/>
      <dgm:spPr/>
      <dgm:t>
        <a:bodyPr/>
        <a:lstStyle/>
        <a:p>
          <a:endParaRPr lang="es-SV"/>
        </a:p>
      </dgm:t>
    </dgm:pt>
    <dgm:pt modelId="{B4A91955-A0C9-48DC-8D49-52804F1EBE92}" type="sibTrans" cxnId="{DD803CF0-A5B1-403D-AA1E-3D79AC4784F6}">
      <dgm:prSet/>
      <dgm:spPr/>
      <dgm:t>
        <a:bodyPr/>
        <a:lstStyle/>
        <a:p>
          <a:endParaRPr lang="es-SV"/>
        </a:p>
      </dgm:t>
    </dgm:pt>
    <dgm:pt modelId="{16490F68-A5CA-4978-AEC0-6846D495B321}">
      <dgm:prSet phldrT="[Texto]" custT="1"/>
      <dgm:spPr>
        <a:ln>
          <a:noFill/>
        </a:ln>
      </dgm:spPr>
      <dgm:t>
        <a:bodyPr/>
        <a:lstStyle/>
        <a:p>
          <a:r>
            <a:rPr lang="es-SV" sz="900" b="0" i="0" dirty="0" smtClean="0"/>
            <a:t>M de H decide que  empresas pueden utilizarlo y cuáles se quedan con el anterior esquema de devolución.</a:t>
          </a:r>
          <a:endParaRPr lang="es-SV" sz="900" b="1" dirty="0"/>
        </a:p>
      </dgm:t>
    </dgm:pt>
    <dgm:pt modelId="{200AF535-1175-4D0A-AA61-D29CA981BBDE}" type="parTrans" cxnId="{ED3846D5-BD38-44D7-80EC-5C075B807CAF}">
      <dgm:prSet/>
      <dgm:spPr/>
      <dgm:t>
        <a:bodyPr/>
        <a:lstStyle/>
        <a:p>
          <a:endParaRPr lang="es-SV"/>
        </a:p>
      </dgm:t>
    </dgm:pt>
    <dgm:pt modelId="{E1A08084-F860-4B01-9293-577AF49C2016}" type="sibTrans" cxnId="{ED3846D5-BD38-44D7-80EC-5C075B807CAF}">
      <dgm:prSet/>
      <dgm:spPr/>
      <dgm:t>
        <a:bodyPr/>
        <a:lstStyle/>
        <a:p>
          <a:endParaRPr lang="es-SV"/>
        </a:p>
      </dgm:t>
    </dgm:pt>
    <dgm:pt modelId="{C4A31296-BA1A-4789-AAA2-2737C042A82C}">
      <dgm:prSet phldrT="[Texto]" custT="1"/>
      <dgm:spPr>
        <a:ln>
          <a:noFill/>
        </a:ln>
      </dgm:spPr>
      <dgm:t>
        <a:bodyPr/>
        <a:lstStyle/>
        <a:p>
          <a:r>
            <a:rPr lang="es-SV" sz="1050" dirty="0" smtClean="0"/>
            <a:t>Deducción mensual del IVA por importaciones de materias primas.</a:t>
          </a:r>
          <a:endParaRPr lang="es-SV" sz="1050" b="1" dirty="0"/>
        </a:p>
      </dgm:t>
    </dgm:pt>
    <dgm:pt modelId="{8A9E479F-3589-4F98-BB85-90D430F911F4}" type="parTrans" cxnId="{DAEB5685-FBBB-4B49-B9C0-10BE1246F903}">
      <dgm:prSet/>
      <dgm:spPr/>
      <dgm:t>
        <a:bodyPr/>
        <a:lstStyle/>
        <a:p>
          <a:endParaRPr lang="es-SV"/>
        </a:p>
      </dgm:t>
    </dgm:pt>
    <dgm:pt modelId="{9279B553-3263-4612-A723-40044BACAAFF}" type="sibTrans" cxnId="{DAEB5685-FBBB-4B49-B9C0-10BE1246F903}">
      <dgm:prSet/>
      <dgm:spPr/>
      <dgm:t>
        <a:bodyPr/>
        <a:lstStyle/>
        <a:p>
          <a:endParaRPr lang="es-SV"/>
        </a:p>
      </dgm:t>
    </dgm:pt>
    <dgm:pt modelId="{50BE7809-CDE9-4105-BA4C-5D6B1786948A}">
      <dgm:prSet phldrT="[Texto]" custT="1"/>
      <dgm:spPr>
        <a:ln>
          <a:noFill/>
        </a:ln>
      </dgm:spPr>
      <dgm:t>
        <a:bodyPr/>
        <a:lstStyle/>
        <a:p>
          <a:r>
            <a:rPr lang="es-SV" sz="1000" b="0" i="0" dirty="0" smtClean="0"/>
            <a:t>30 % de las empresas que no importan su materia prima, y por tanto no acumulan IVA importador.</a:t>
          </a:r>
          <a:endParaRPr lang="es-SV" sz="1000" b="1" dirty="0"/>
        </a:p>
      </dgm:t>
    </dgm:pt>
    <dgm:pt modelId="{BC5AFB84-E2C7-4C46-A9D3-2A280DAA82F2}" type="parTrans" cxnId="{D654521F-1A0D-4018-93EF-EFD70095C55D}">
      <dgm:prSet/>
      <dgm:spPr/>
      <dgm:t>
        <a:bodyPr/>
        <a:lstStyle/>
        <a:p>
          <a:endParaRPr lang="es-SV"/>
        </a:p>
      </dgm:t>
    </dgm:pt>
    <dgm:pt modelId="{5C841872-9438-4D2D-8AAC-3BBF2D343064}" type="sibTrans" cxnId="{D654521F-1A0D-4018-93EF-EFD70095C55D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0" presStyleCnt="2" custLinFactNeighborX="-78716" custLinFactNeighborY="-31112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0" presStyleCnt="2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B2079069-165C-4002-8115-0269B65A04F6}" type="pres">
      <dgm:prSet presAssocID="{C4A31296-BA1A-4789-AAA2-2737C042A82C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7B842B76-1178-401D-B218-D1648FD27893}" type="pres">
      <dgm:prSet presAssocID="{C4A31296-BA1A-4789-AAA2-2737C042A82C}" presName="aSpace2" presStyleCnt="0"/>
      <dgm:spPr/>
    </dgm:pt>
    <dgm:pt modelId="{3B143FE1-AE16-4F4B-8D8F-16BAD2FAD33D}" type="pres">
      <dgm:prSet presAssocID="{16490F68-A5CA-4978-AEC0-6846D495B321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08A5788D-B754-4BBE-BF29-5BCF693F1A12}" type="pres">
      <dgm:prSet presAssocID="{21264BA0-39AB-4E51-AA76-62EDB6E370AC}" presName="aSpace" presStyleCnt="0"/>
      <dgm:spPr/>
      <dgm:t>
        <a:bodyPr/>
        <a:lstStyle/>
        <a:p>
          <a:endParaRPr lang="es-ES_tradnl"/>
        </a:p>
      </dgm:t>
    </dgm:pt>
    <dgm:pt modelId="{B968CB90-134C-41D6-B730-A26D34E5378D}" type="pres">
      <dgm:prSet presAssocID="{4F0D7CBB-DA6A-4541-A5F7-86E6969FEBBB}" presName="compNode" presStyleCnt="0"/>
      <dgm:spPr/>
      <dgm:t>
        <a:bodyPr/>
        <a:lstStyle/>
        <a:p>
          <a:endParaRPr lang="es-ES_tradnl"/>
        </a:p>
      </dgm:t>
    </dgm:pt>
    <dgm:pt modelId="{9EA14FC4-8A5C-4255-B136-03266F5616CA}" type="pres">
      <dgm:prSet presAssocID="{4F0D7CBB-DA6A-4541-A5F7-86E6969FEBBB}" presName="aNode" presStyleLbl="bgShp" presStyleIdx="1" presStyleCnt="2"/>
      <dgm:spPr/>
      <dgm:t>
        <a:bodyPr/>
        <a:lstStyle/>
        <a:p>
          <a:endParaRPr lang="es-SV"/>
        </a:p>
      </dgm:t>
    </dgm:pt>
    <dgm:pt modelId="{4FDAE707-4313-47BD-B20E-5C21FD3C4D25}" type="pres">
      <dgm:prSet presAssocID="{4F0D7CBB-DA6A-4541-A5F7-86E6969FEBBB}" presName="textNode" presStyleLbl="bgShp" presStyleIdx="1" presStyleCnt="2"/>
      <dgm:spPr/>
      <dgm:t>
        <a:bodyPr/>
        <a:lstStyle/>
        <a:p>
          <a:endParaRPr lang="es-SV"/>
        </a:p>
      </dgm:t>
    </dgm:pt>
    <dgm:pt modelId="{E4D9028B-6C84-4333-ADED-155672B480AE}" type="pres">
      <dgm:prSet presAssocID="{4F0D7CBB-DA6A-4541-A5F7-86E6969FEBBB}" presName="compChildNode" presStyleCnt="0"/>
      <dgm:spPr/>
      <dgm:t>
        <a:bodyPr/>
        <a:lstStyle/>
        <a:p>
          <a:endParaRPr lang="es-ES_tradnl"/>
        </a:p>
      </dgm:t>
    </dgm:pt>
    <dgm:pt modelId="{20FC6B35-10A2-4788-9A30-DDB22A131870}" type="pres">
      <dgm:prSet presAssocID="{4F0D7CBB-DA6A-4541-A5F7-86E6969FEBBB}" presName="theInnerList" presStyleCnt="0"/>
      <dgm:spPr/>
      <dgm:t>
        <a:bodyPr/>
        <a:lstStyle/>
        <a:p>
          <a:endParaRPr lang="es-ES_tradnl"/>
        </a:p>
      </dgm:t>
    </dgm:pt>
    <dgm:pt modelId="{21EB8D31-98D8-416C-93BB-B6F05C992088}" type="pres">
      <dgm:prSet presAssocID="{6F742E64-5836-4F85-A4CD-E8B41279196F}" presName="childNode" presStyleLbl="node1" presStyleIdx="3" presStyleCnt="6" custScaleY="162693" custLinFactNeighborX="-2015" custLinFactNeighborY="51164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85AD798-EDD2-456B-BA2D-4B696C4BF446}" type="pres">
      <dgm:prSet presAssocID="{6F742E64-5836-4F85-A4CD-E8B41279196F}" presName="aSpace2" presStyleCnt="0"/>
      <dgm:spPr/>
      <dgm:t>
        <a:bodyPr/>
        <a:lstStyle/>
        <a:p>
          <a:endParaRPr lang="es-ES_tradnl"/>
        </a:p>
      </dgm:t>
    </dgm:pt>
    <dgm:pt modelId="{F78AC74F-4482-4B30-A698-E726C05E4A9D}" type="pres">
      <dgm:prSet presAssocID="{5FDE6248-6CCB-43AB-BFC6-C4BFC8E146DB}" presName="childNode" presStyleLbl="node1" presStyleIdx="4" presStyleCnt="6" custScaleY="156307" custLinFactNeighborX="-504" custLinFactNeighborY="6296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02D6C42E-C7E9-4374-9D6B-3F2479B2EB61}" type="pres">
      <dgm:prSet presAssocID="{5FDE6248-6CCB-43AB-BFC6-C4BFC8E146DB}" presName="aSpace2" presStyleCnt="0"/>
      <dgm:spPr/>
    </dgm:pt>
    <dgm:pt modelId="{A3A46DE9-F9A3-46EF-9C6A-E22AC84D23CF}" type="pres">
      <dgm:prSet presAssocID="{50BE7809-CDE9-4105-BA4C-5D6B1786948A}" presName="childNode" presStyleLbl="node1" presStyleIdx="5" presStyleCnt="6" custScaleY="158891" custLinFactNeighborX="504" custLinFactNeighborY="68215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D881E2E1-CCB6-42D1-B675-AC71E2BDFB8D}" type="presOf" srcId="{4F0D7CBB-DA6A-4541-A5F7-86E6969FEBBB}" destId="{4FDAE707-4313-47BD-B20E-5C21FD3C4D25}" srcOrd="1" destOrd="0" presId="urn:microsoft.com/office/officeart/2005/8/layout/lProcess2"/>
    <dgm:cxn modelId="{9E508B57-F8B2-46AA-A132-C2AAD60370AE}" type="presOf" srcId="{21264BA0-39AB-4E51-AA76-62EDB6E370AC}" destId="{9853ACAE-D552-44FA-A713-7CBECB4EDA6B}" srcOrd="0" destOrd="0" presId="urn:microsoft.com/office/officeart/2005/8/layout/lProcess2"/>
    <dgm:cxn modelId="{DD803CF0-A5B1-403D-AA1E-3D79AC4784F6}" srcId="{4F0D7CBB-DA6A-4541-A5F7-86E6969FEBBB}" destId="{5FDE6248-6CCB-43AB-BFC6-C4BFC8E146DB}" srcOrd="1" destOrd="0" parTransId="{C3E345D1-E405-4A0B-B951-8EC20A639591}" sibTransId="{B4A91955-A0C9-48DC-8D49-52804F1EBE92}"/>
    <dgm:cxn modelId="{7684973D-6DB7-4D71-960D-A653674562C9}" type="presOf" srcId="{16490F68-A5CA-4978-AEC0-6846D495B321}" destId="{3B143FE1-AE16-4F4B-8D8F-16BAD2FAD33D}" srcOrd="0" destOrd="0" presId="urn:microsoft.com/office/officeart/2005/8/layout/lProcess2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8D2A57AB-0659-4282-9B15-E916484F0D04}" type="presOf" srcId="{50BE7809-CDE9-4105-BA4C-5D6B1786948A}" destId="{A3A46DE9-F9A3-46EF-9C6A-E22AC84D23CF}" srcOrd="0" destOrd="0" presId="urn:microsoft.com/office/officeart/2005/8/layout/lProcess2"/>
    <dgm:cxn modelId="{16864E45-A218-48E3-95A5-598F518BE3CD}" srcId="{FC422B4D-F583-4090-BEAB-118E51E0AC45}" destId="{21264BA0-39AB-4E51-AA76-62EDB6E370AC}" srcOrd="0" destOrd="0" parTransId="{04DB4182-D87C-410F-B574-E3A2DADEF470}" sibTransId="{3C663065-CAA3-4966-95D0-3ACBBFA7B4F9}"/>
    <dgm:cxn modelId="{2B5D9461-BE21-4EE8-86DE-0358842CDC5D}" type="presOf" srcId="{6F742E64-5836-4F85-A4CD-E8B41279196F}" destId="{21EB8D31-98D8-416C-93BB-B6F05C992088}" srcOrd="0" destOrd="0" presId="urn:microsoft.com/office/officeart/2005/8/layout/lProcess2"/>
    <dgm:cxn modelId="{5AA35310-ED4E-4858-BD42-C6B3E0FAA525}" type="presOf" srcId="{5FDE6248-6CCB-43AB-BFC6-C4BFC8E146DB}" destId="{F78AC74F-4482-4B30-A698-E726C05E4A9D}" srcOrd="0" destOrd="0" presId="urn:microsoft.com/office/officeart/2005/8/layout/lProcess2"/>
    <dgm:cxn modelId="{B2B73EF6-ACB6-4F76-AC20-F6600D906ED9}" type="presOf" srcId="{21264BA0-39AB-4E51-AA76-62EDB6E370AC}" destId="{436FEC5B-17C8-4258-A015-E8C7057FCC35}" srcOrd="1" destOrd="0" presId="urn:microsoft.com/office/officeart/2005/8/layout/lProcess2"/>
    <dgm:cxn modelId="{DAEB5685-FBBB-4B49-B9C0-10BE1246F903}" srcId="{21264BA0-39AB-4E51-AA76-62EDB6E370AC}" destId="{C4A31296-BA1A-4789-AAA2-2737C042A82C}" srcOrd="1" destOrd="0" parTransId="{8A9E479F-3589-4F98-BB85-90D430F911F4}" sibTransId="{9279B553-3263-4612-A723-40044BACAAFF}"/>
    <dgm:cxn modelId="{D654521F-1A0D-4018-93EF-EFD70095C55D}" srcId="{4F0D7CBB-DA6A-4541-A5F7-86E6969FEBBB}" destId="{50BE7809-CDE9-4105-BA4C-5D6B1786948A}" srcOrd="2" destOrd="0" parTransId="{BC5AFB84-E2C7-4C46-A9D3-2A280DAA82F2}" sibTransId="{5C841872-9438-4D2D-8AAC-3BBF2D343064}"/>
    <dgm:cxn modelId="{59909505-FF68-4F59-9E64-DEB6C4A9AD12}" srcId="{4F0D7CBB-DA6A-4541-A5F7-86E6969FEBBB}" destId="{6F742E64-5836-4F85-A4CD-E8B41279196F}" srcOrd="0" destOrd="0" parTransId="{A0789AA3-BA3E-4A43-A624-8397CA5C3203}" sibTransId="{59E3235C-7784-4200-8D91-8C6A391930D5}"/>
    <dgm:cxn modelId="{AB32276A-90E8-4892-9DA8-577EB17A16EA}" srcId="{FC422B4D-F583-4090-BEAB-118E51E0AC45}" destId="{4F0D7CBB-DA6A-4541-A5F7-86E6969FEBBB}" srcOrd="1" destOrd="0" parTransId="{363FC208-F911-4224-8758-4118429EA4BA}" sibTransId="{15C67144-F08C-4ED1-ABBA-48D7227FFBB2}"/>
    <dgm:cxn modelId="{B6709472-1171-4421-B8BB-BB07B0180BC7}" type="presOf" srcId="{C4A31296-BA1A-4789-AAA2-2737C042A82C}" destId="{B2079069-165C-4002-8115-0269B65A04F6}" srcOrd="0" destOrd="0" presId="urn:microsoft.com/office/officeart/2005/8/layout/lProcess2"/>
    <dgm:cxn modelId="{C673B6B5-D7CB-4F42-8CEE-BA666B78903C}" type="presOf" srcId="{1ED40C5C-4DBD-4CA2-B3F7-A4BF76017004}" destId="{164B0FE0-937A-4B30-9B99-3456A866DB4B}" srcOrd="0" destOrd="0" presId="urn:microsoft.com/office/officeart/2005/8/layout/lProcess2"/>
    <dgm:cxn modelId="{ED3846D5-BD38-44D7-80EC-5C075B807CAF}" srcId="{21264BA0-39AB-4E51-AA76-62EDB6E370AC}" destId="{16490F68-A5CA-4978-AEC0-6846D495B321}" srcOrd="2" destOrd="0" parTransId="{200AF535-1175-4D0A-AA61-D29CA981BBDE}" sibTransId="{E1A08084-F860-4B01-9293-577AF49C2016}"/>
    <dgm:cxn modelId="{4E4D9899-E584-46C8-AAAD-155E6758EF8D}" type="presOf" srcId="{4F0D7CBB-DA6A-4541-A5F7-86E6969FEBBB}" destId="{9EA14FC4-8A5C-4255-B136-03266F5616CA}" srcOrd="0" destOrd="0" presId="urn:microsoft.com/office/officeart/2005/8/layout/lProcess2"/>
    <dgm:cxn modelId="{B82D1341-6301-4EF7-9859-7997A4F5EDC4}" type="presOf" srcId="{FC422B4D-F583-4090-BEAB-118E51E0AC45}" destId="{C72B502E-6809-49A6-8DF2-C01E98327B36}" srcOrd="0" destOrd="0" presId="urn:microsoft.com/office/officeart/2005/8/layout/lProcess2"/>
    <dgm:cxn modelId="{09B0F0FC-8C0E-43D5-8158-7A69E97EC16C}" type="presParOf" srcId="{C72B502E-6809-49A6-8DF2-C01E98327B36}" destId="{0CDBCB0C-BC50-429D-9B7E-469CD466F23E}" srcOrd="0" destOrd="0" presId="urn:microsoft.com/office/officeart/2005/8/layout/lProcess2"/>
    <dgm:cxn modelId="{CDF4249F-2BD0-4D3C-8D33-B265224A3AF4}" type="presParOf" srcId="{0CDBCB0C-BC50-429D-9B7E-469CD466F23E}" destId="{9853ACAE-D552-44FA-A713-7CBECB4EDA6B}" srcOrd="0" destOrd="0" presId="urn:microsoft.com/office/officeart/2005/8/layout/lProcess2"/>
    <dgm:cxn modelId="{3CCAE772-A8CF-4AD6-A721-150B508AF542}" type="presParOf" srcId="{0CDBCB0C-BC50-429D-9B7E-469CD466F23E}" destId="{436FEC5B-17C8-4258-A015-E8C7057FCC35}" srcOrd="1" destOrd="0" presId="urn:microsoft.com/office/officeart/2005/8/layout/lProcess2"/>
    <dgm:cxn modelId="{E21703AA-98AB-46D3-813B-0202025ABCB6}" type="presParOf" srcId="{0CDBCB0C-BC50-429D-9B7E-469CD466F23E}" destId="{C4572BF6-43ED-49C4-844D-066CFB587952}" srcOrd="2" destOrd="0" presId="urn:microsoft.com/office/officeart/2005/8/layout/lProcess2"/>
    <dgm:cxn modelId="{2348ACCD-0C8E-40F2-9AB1-160171F165BC}" type="presParOf" srcId="{C4572BF6-43ED-49C4-844D-066CFB587952}" destId="{BE51F245-8FE5-487F-9A69-9A0240FF7447}" srcOrd="0" destOrd="0" presId="urn:microsoft.com/office/officeart/2005/8/layout/lProcess2"/>
    <dgm:cxn modelId="{5EDF3F84-46FE-46C3-8493-06460059E2BC}" type="presParOf" srcId="{BE51F245-8FE5-487F-9A69-9A0240FF7447}" destId="{164B0FE0-937A-4B30-9B99-3456A866DB4B}" srcOrd="0" destOrd="0" presId="urn:microsoft.com/office/officeart/2005/8/layout/lProcess2"/>
    <dgm:cxn modelId="{BDEE7537-17AA-4F8C-B22B-10B399CCC60D}" type="presParOf" srcId="{BE51F245-8FE5-487F-9A69-9A0240FF7447}" destId="{CE557E04-6224-41FC-A48E-7266EA8A1BE6}" srcOrd="1" destOrd="0" presId="urn:microsoft.com/office/officeart/2005/8/layout/lProcess2"/>
    <dgm:cxn modelId="{8C035921-F34E-40D3-9707-86973E821805}" type="presParOf" srcId="{BE51F245-8FE5-487F-9A69-9A0240FF7447}" destId="{B2079069-165C-4002-8115-0269B65A04F6}" srcOrd="2" destOrd="0" presId="urn:microsoft.com/office/officeart/2005/8/layout/lProcess2"/>
    <dgm:cxn modelId="{55AC706A-442D-4349-9F04-B3D3C01B139F}" type="presParOf" srcId="{BE51F245-8FE5-487F-9A69-9A0240FF7447}" destId="{7B842B76-1178-401D-B218-D1648FD27893}" srcOrd="3" destOrd="0" presId="urn:microsoft.com/office/officeart/2005/8/layout/lProcess2"/>
    <dgm:cxn modelId="{BC9C9A54-820B-4FDC-853C-FE84000F677A}" type="presParOf" srcId="{BE51F245-8FE5-487F-9A69-9A0240FF7447}" destId="{3B143FE1-AE16-4F4B-8D8F-16BAD2FAD33D}" srcOrd="4" destOrd="0" presId="urn:microsoft.com/office/officeart/2005/8/layout/lProcess2"/>
    <dgm:cxn modelId="{368942B8-5FD6-46B6-85B3-45CFADA7016E}" type="presParOf" srcId="{C72B502E-6809-49A6-8DF2-C01E98327B36}" destId="{08A5788D-B754-4BBE-BF29-5BCF693F1A12}" srcOrd="1" destOrd="0" presId="urn:microsoft.com/office/officeart/2005/8/layout/lProcess2"/>
    <dgm:cxn modelId="{F61A264B-6894-4D0F-86E2-278C7B9F0830}" type="presParOf" srcId="{C72B502E-6809-49A6-8DF2-C01E98327B36}" destId="{B968CB90-134C-41D6-B730-A26D34E5378D}" srcOrd="2" destOrd="0" presId="urn:microsoft.com/office/officeart/2005/8/layout/lProcess2"/>
    <dgm:cxn modelId="{8CFEA93B-E83E-4566-9800-A2F1997EEF83}" type="presParOf" srcId="{B968CB90-134C-41D6-B730-A26D34E5378D}" destId="{9EA14FC4-8A5C-4255-B136-03266F5616CA}" srcOrd="0" destOrd="0" presId="urn:microsoft.com/office/officeart/2005/8/layout/lProcess2"/>
    <dgm:cxn modelId="{EE7D3BD1-CE3B-4F5B-A9EE-5E5C3063C618}" type="presParOf" srcId="{B968CB90-134C-41D6-B730-A26D34E5378D}" destId="{4FDAE707-4313-47BD-B20E-5C21FD3C4D25}" srcOrd="1" destOrd="0" presId="urn:microsoft.com/office/officeart/2005/8/layout/lProcess2"/>
    <dgm:cxn modelId="{8AD2AB49-2549-4CF5-A51F-A72DF065C7A1}" type="presParOf" srcId="{B968CB90-134C-41D6-B730-A26D34E5378D}" destId="{E4D9028B-6C84-4333-ADED-155672B480AE}" srcOrd="2" destOrd="0" presId="urn:microsoft.com/office/officeart/2005/8/layout/lProcess2"/>
    <dgm:cxn modelId="{D3784AF5-C1F3-4858-AC31-53B29AC1BEFB}" type="presParOf" srcId="{E4D9028B-6C84-4333-ADED-155672B480AE}" destId="{20FC6B35-10A2-4788-9A30-DDB22A131870}" srcOrd="0" destOrd="0" presId="urn:microsoft.com/office/officeart/2005/8/layout/lProcess2"/>
    <dgm:cxn modelId="{27C834EE-B9ED-48A3-8064-3184136FEBDF}" type="presParOf" srcId="{20FC6B35-10A2-4788-9A30-DDB22A131870}" destId="{21EB8D31-98D8-416C-93BB-B6F05C992088}" srcOrd="0" destOrd="0" presId="urn:microsoft.com/office/officeart/2005/8/layout/lProcess2"/>
    <dgm:cxn modelId="{F413C014-E15D-419B-9BCB-FED9A2F8F273}" type="presParOf" srcId="{20FC6B35-10A2-4788-9A30-DDB22A131870}" destId="{B85AD798-EDD2-456B-BA2D-4B696C4BF446}" srcOrd="1" destOrd="0" presId="urn:microsoft.com/office/officeart/2005/8/layout/lProcess2"/>
    <dgm:cxn modelId="{8EA721C1-534B-49C3-ACF6-5C12E9CAABC5}" type="presParOf" srcId="{20FC6B35-10A2-4788-9A30-DDB22A131870}" destId="{F78AC74F-4482-4B30-A698-E726C05E4A9D}" srcOrd="2" destOrd="0" presId="urn:microsoft.com/office/officeart/2005/8/layout/lProcess2"/>
    <dgm:cxn modelId="{CA26FF7B-0290-449E-99B6-0CCA1A6C5070}" type="presParOf" srcId="{20FC6B35-10A2-4788-9A30-DDB22A131870}" destId="{02D6C42E-C7E9-4374-9D6B-3F2479B2EB61}" srcOrd="3" destOrd="0" presId="urn:microsoft.com/office/officeart/2005/8/layout/lProcess2"/>
    <dgm:cxn modelId="{6684242B-92DE-4A36-B44F-8824C65C1AE4}" type="presParOf" srcId="{20FC6B35-10A2-4788-9A30-DDB22A131870}" destId="{A3A46DE9-F9A3-46EF-9C6A-E22AC84D23CF}" srcOrd="4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s-SV" sz="12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Limitantes</a:t>
          </a:r>
          <a:endParaRPr lang="es-SV" sz="1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/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/>
        </a:p>
      </dgm:t>
    </dgm:pt>
    <dgm:pt modelId="{1ED40C5C-4DBD-4CA2-B3F7-A4BF76017004}">
      <dgm:prSet phldrT="[Texto]" custT="1"/>
      <dgm:spPr>
        <a:ln>
          <a:noFill/>
        </a:ln>
      </dgm:spPr>
      <dgm:t>
        <a:bodyPr/>
        <a:lstStyle/>
        <a:p>
          <a:r>
            <a:rPr lang="es-SV" sz="1050" b="0" dirty="0" smtClean="0"/>
            <a:t>Solo permite autoliquidar contra las importaciones.</a:t>
          </a:r>
          <a:endParaRPr lang="es-SV" sz="1050" b="1" dirty="0"/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/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/>
        </a:p>
      </dgm:t>
    </dgm:pt>
    <dgm:pt modelId="{C4A31296-BA1A-4789-AAA2-2737C042A82C}">
      <dgm:prSet phldrT="[Texto]" custT="1"/>
      <dgm:spPr>
        <a:ln>
          <a:noFill/>
        </a:ln>
      </dgm:spPr>
      <dgm:t>
        <a:bodyPr/>
        <a:lstStyle/>
        <a:p>
          <a:r>
            <a:rPr lang="es-SV" sz="1050" dirty="0" smtClean="0"/>
            <a:t>Necesarios 2 procesos: Autoliquidación del IVA y </a:t>
          </a:r>
          <a:r>
            <a:rPr lang="es-SV" sz="1050" dirty="0" err="1" smtClean="0"/>
            <a:t>acreditamiento</a:t>
          </a:r>
          <a:r>
            <a:rPr lang="es-SV" sz="1050" dirty="0" smtClean="0"/>
            <a:t>.</a:t>
          </a:r>
          <a:endParaRPr lang="es-SV" sz="1050" b="1" dirty="0"/>
        </a:p>
      </dgm:t>
    </dgm:pt>
    <dgm:pt modelId="{8A9E479F-3589-4F98-BB85-90D430F911F4}" type="parTrans" cxnId="{DAEB5685-FBBB-4B49-B9C0-10BE1246F903}">
      <dgm:prSet/>
      <dgm:spPr/>
      <dgm:t>
        <a:bodyPr/>
        <a:lstStyle/>
        <a:p>
          <a:endParaRPr lang="es-SV"/>
        </a:p>
      </dgm:t>
    </dgm:pt>
    <dgm:pt modelId="{9279B553-3263-4612-A723-40044BACAAFF}" type="sibTrans" cxnId="{DAEB5685-FBBB-4B49-B9C0-10BE1246F903}">
      <dgm:prSet/>
      <dgm:spPr/>
      <dgm:t>
        <a:bodyPr/>
        <a:lstStyle/>
        <a:p>
          <a:endParaRPr lang="es-SV"/>
        </a:p>
      </dgm:t>
    </dgm:pt>
    <dgm:pt modelId="{7C13EE6B-DD93-46F4-BE28-B5DD9FFD8592}">
      <dgm:prSet phldrT="[Texto]" custT="1"/>
      <dgm:spPr>
        <a:ln>
          <a:noFill/>
        </a:ln>
      </dgm:spPr>
      <dgm:t>
        <a:bodyPr/>
        <a:lstStyle/>
        <a:p>
          <a:r>
            <a:rPr lang="es-SV" sz="1050" b="0" dirty="0" smtClean="0"/>
            <a:t>La medida solo beneficia al 70% de los exportadores.</a:t>
          </a:r>
          <a:endParaRPr lang="es-SV" sz="1050" b="0" dirty="0"/>
        </a:p>
      </dgm:t>
    </dgm:pt>
    <dgm:pt modelId="{5D7A9A0C-E824-463F-B926-F1621BF45CD8}" type="parTrans" cxnId="{EF3EA54C-B83B-42C7-AF6A-1ED57594DA20}">
      <dgm:prSet/>
      <dgm:spPr/>
      <dgm:t>
        <a:bodyPr/>
        <a:lstStyle/>
        <a:p>
          <a:endParaRPr lang="es-SV"/>
        </a:p>
      </dgm:t>
    </dgm:pt>
    <dgm:pt modelId="{25B5F907-E19C-48F2-B31A-0FEDB4AB93E8}" type="sibTrans" cxnId="{EF3EA54C-B83B-42C7-AF6A-1ED57594DA20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0" presStyleCnt="1" custLinFactNeighborX="-78716" custLinFactNeighborY="-31112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0" presStyleCnt="1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B2079069-165C-4002-8115-0269B65A04F6}" type="pres">
      <dgm:prSet presAssocID="{C4A31296-BA1A-4789-AAA2-2737C042A82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7B842B76-1178-401D-B218-D1648FD27893}" type="pres">
      <dgm:prSet presAssocID="{C4A31296-BA1A-4789-AAA2-2737C042A82C}" presName="aSpace2" presStyleCnt="0"/>
      <dgm:spPr/>
    </dgm:pt>
    <dgm:pt modelId="{DB614F71-FBE1-4CCE-B490-9492815978C4}" type="pres">
      <dgm:prSet presAssocID="{7C13EE6B-DD93-46F4-BE28-B5DD9FFD859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2CA9734F-9343-487E-9C02-83B95565096F}" type="presOf" srcId="{FC422B4D-F583-4090-BEAB-118E51E0AC45}" destId="{C72B502E-6809-49A6-8DF2-C01E98327B36}" srcOrd="0" destOrd="0" presId="urn:microsoft.com/office/officeart/2005/8/layout/lProcess2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E5D3140A-621B-4A67-9086-85314EADDCDF}" type="presOf" srcId="{1ED40C5C-4DBD-4CA2-B3F7-A4BF76017004}" destId="{164B0FE0-937A-4B30-9B99-3456A866DB4B}" srcOrd="0" destOrd="0" presId="urn:microsoft.com/office/officeart/2005/8/layout/lProcess2"/>
    <dgm:cxn modelId="{6CD5625D-2BF1-426C-B839-17BA2288E13C}" type="presOf" srcId="{21264BA0-39AB-4E51-AA76-62EDB6E370AC}" destId="{436FEC5B-17C8-4258-A015-E8C7057FCC35}" srcOrd="1" destOrd="0" presId="urn:microsoft.com/office/officeart/2005/8/layout/lProcess2"/>
    <dgm:cxn modelId="{16864E45-A218-48E3-95A5-598F518BE3CD}" srcId="{FC422B4D-F583-4090-BEAB-118E51E0AC45}" destId="{21264BA0-39AB-4E51-AA76-62EDB6E370AC}" srcOrd="0" destOrd="0" parTransId="{04DB4182-D87C-410F-B574-E3A2DADEF470}" sibTransId="{3C663065-CAA3-4966-95D0-3ACBBFA7B4F9}"/>
    <dgm:cxn modelId="{EF3EA54C-B83B-42C7-AF6A-1ED57594DA20}" srcId="{21264BA0-39AB-4E51-AA76-62EDB6E370AC}" destId="{7C13EE6B-DD93-46F4-BE28-B5DD9FFD8592}" srcOrd="2" destOrd="0" parTransId="{5D7A9A0C-E824-463F-B926-F1621BF45CD8}" sibTransId="{25B5F907-E19C-48F2-B31A-0FEDB4AB93E8}"/>
    <dgm:cxn modelId="{DAEB5685-FBBB-4B49-B9C0-10BE1246F903}" srcId="{21264BA0-39AB-4E51-AA76-62EDB6E370AC}" destId="{C4A31296-BA1A-4789-AAA2-2737C042A82C}" srcOrd="1" destOrd="0" parTransId="{8A9E479F-3589-4F98-BB85-90D430F911F4}" sibTransId="{9279B553-3263-4612-A723-40044BACAAFF}"/>
    <dgm:cxn modelId="{6587ED76-F7AE-492E-9391-FD82108D7ACD}" type="presOf" srcId="{7C13EE6B-DD93-46F4-BE28-B5DD9FFD8592}" destId="{DB614F71-FBE1-4CCE-B490-9492815978C4}" srcOrd="0" destOrd="0" presId="urn:microsoft.com/office/officeart/2005/8/layout/lProcess2"/>
    <dgm:cxn modelId="{FF0D42AE-53F0-4E2A-920D-34E6F5E035A0}" type="presOf" srcId="{21264BA0-39AB-4E51-AA76-62EDB6E370AC}" destId="{9853ACAE-D552-44FA-A713-7CBECB4EDA6B}" srcOrd="0" destOrd="0" presId="urn:microsoft.com/office/officeart/2005/8/layout/lProcess2"/>
    <dgm:cxn modelId="{A7E5F253-91E1-4419-8216-3766525C37B5}" type="presOf" srcId="{C4A31296-BA1A-4789-AAA2-2737C042A82C}" destId="{B2079069-165C-4002-8115-0269B65A04F6}" srcOrd="0" destOrd="0" presId="urn:microsoft.com/office/officeart/2005/8/layout/lProcess2"/>
    <dgm:cxn modelId="{08486388-C78D-4C9E-8614-B0DE37091A21}" type="presParOf" srcId="{C72B502E-6809-49A6-8DF2-C01E98327B36}" destId="{0CDBCB0C-BC50-429D-9B7E-469CD466F23E}" srcOrd="0" destOrd="0" presId="urn:microsoft.com/office/officeart/2005/8/layout/lProcess2"/>
    <dgm:cxn modelId="{B7FB8A7C-A92F-47CB-B831-E4B6FC79E8F3}" type="presParOf" srcId="{0CDBCB0C-BC50-429D-9B7E-469CD466F23E}" destId="{9853ACAE-D552-44FA-A713-7CBECB4EDA6B}" srcOrd="0" destOrd="0" presId="urn:microsoft.com/office/officeart/2005/8/layout/lProcess2"/>
    <dgm:cxn modelId="{09DA5BCF-C12F-4D28-9377-5996DA33C31D}" type="presParOf" srcId="{0CDBCB0C-BC50-429D-9B7E-469CD466F23E}" destId="{436FEC5B-17C8-4258-A015-E8C7057FCC35}" srcOrd="1" destOrd="0" presId="urn:microsoft.com/office/officeart/2005/8/layout/lProcess2"/>
    <dgm:cxn modelId="{A4B4D433-3EC2-4510-933B-629109235DFD}" type="presParOf" srcId="{0CDBCB0C-BC50-429D-9B7E-469CD466F23E}" destId="{C4572BF6-43ED-49C4-844D-066CFB587952}" srcOrd="2" destOrd="0" presId="urn:microsoft.com/office/officeart/2005/8/layout/lProcess2"/>
    <dgm:cxn modelId="{2FB93943-86A0-4B9E-97BD-1EE4FF392ABC}" type="presParOf" srcId="{C4572BF6-43ED-49C4-844D-066CFB587952}" destId="{BE51F245-8FE5-487F-9A69-9A0240FF7447}" srcOrd="0" destOrd="0" presId="urn:microsoft.com/office/officeart/2005/8/layout/lProcess2"/>
    <dgm:cxn modelId="{E6FE1C62-B29B-4D87-909F-2EF4BAC9E0B6}" type="presParOf" srcId="{BE51F245-8FE5-487F-9A69-9A0240FF7447}" destId="{164B0FE0-937A-4B30-9B99-3456A866DB4B}" srcOrd="0" destOrd="0" presId="urn:microsoft.com/office/officeart/2005/8/layout/lProcess2"/>
    <dgm:cxn modelId="{822B9863-CD3E-4911-8563-C6995D2F7862}" type="presParOf" srcId="{BE51F245-8FE5-487F-9A69-9A0240FF7447}" destId="{CE557E04-6224-41FC-A48E-7266EA8A1BE6}" srcOrd="1" destOrd="0" presId="urn:microsoft.com/office/officeart/2005/8/layout/lProcess2"/>
    <dgm:cxn modelId="{E11BFFD1-23D8-46DB-88A5-1F2EF8C44BCB}" type="presParOf" srcId="{BE51F245-8FE5-487F-9A69-9A0240FF7447}" destId="{B2079069-165C-4002-8115-0269B65A04F6}" srcOrd="2" destOrd="0" presId="urn:microsoft.com/office/officeart/2005/8/layout/lProcess2"/>
    <dgm:cxn modelId="{FC3FCF21-018B-4D1F-9C9E-C170A825D68F}" type="presParOf" srcId="{BE51F245-8FE5-487F-9A69-9A0240FF7447}" destId="{7B842B76-1178-401D-B218-D1648FD27893}" srcOrd="3" destOrd="0" presId="urn:microsoft.com/office/officeart/2005/8/layout/lProcess2"/>
    <dgm:cxn modelId="{C2C36BC7-83A5-4F40-9AE1-BB2CAD030A1B}" type="presParOf" srcId="{BE51F245-8FE5-487F-9A69-9A0240FF7447}" destId="{DB614F71-FBE1-4CCE-B490-9492815978C4}" srcOrd="4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422B4D-F583-4090-BEAB-118E51E0AC45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SV"/>
        </a:p>
      </dgm:t>
    </dgm:pt>
    <dgm:pt modelId="{21264BA0-39AB-4E51-AA76-62EDB6E370AC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s-SV" sz="14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Art.2 </a:t>
          </a:r>
        </a:p>
        <a:p>
          <a:pPr>
            <a:spcAft>
              <a:spcPct val="35000"/>
            </a:spcAft>
          </a:pPr>
          <a:r>
            <a:rPr lang="es-SV" sz="12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Sujetos obligados</a:t>
          </a:r>
          <a:endParaRPr lang="es-SV" sz="1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04DB4182-D87C-410F-B574-E3A2DADEF470}" type="parTrans" cxnId="{16864E45-A218-48E3-95A5-598F518BE3CD}">
      <dgm:prSet/>
      <dgm:spPr/>
      <dgm:t>
        <a:bodyPr/>
        <a:lstStyle/>
        <a:p>
          <a:endParaRPr lang="es-SV"/>
        </a:p>
      </dgm:t>
    </dgm:pt>
    <dgm:pt modelId="{3C663065-CAA3-4966-95D0-3ACBBFA7B4F9}" type="sibTrans" cxnId="{16864E45-A218-48E3-95A5-598F518BE3CD}">
      <dgm:prSet/>
      <dgm:spPr/>
      <dgm:t>
        <a:bodyPr/>
        <a:lstStyle/>
        <a:p>
          <a:endParaRPr lang="es-SV"/>
        </a:p>
      </dgm:t>
    </dgm:pt>
    <dgm:pt modelId="{1ED40C5C-4DBD-4CA2-B3F7-A4BF76017004}">
      <dgm:prSet phldrT="[Texto]" custT="1"/>
      <dgm:spPr>
        <a:ln>
          <a:noFill/>
        </a:ln>
      </dgm:spPr>
      <dgm:t>
        <a:bodyPr/>
        <a:lstStyle/>
        <a:p>
          <a:r>
            <a:rPr lang="es-MX" sz="1050" b="1" dirty="0" smtClean="0"/>
            <a:t>Entidad  Nacional o </a:t>
          </a:r>
          <a:r>
            <a:rPr lang="es-MX" sz="1050" b="1" i="0" dirty="0" smtClean="0"/>
            <a:t>extranjera</a:t>
          </a:r>
          <a:r>
            <a:rPr lang="es-MX" sz="1050" b="1" dirty="0" smtClean="0"/>
            <a:t> que sea supervisada por las SSF</a:t>
          </a:r>
          <a:endParaRPr lang="es-SV" sz="1050" b="1" dirty="0"/>
        </a:p>
      </dgm:t>
    </dgm:pt>
    <dgm:pt modelId="{F268C72D-7C33-4DF8-B23C-E2B1D8798EEB}" type="parTrans" cxnId="{BF588479-34B6-4065-B76B-ED0A78244047}">
      <dgm:prSet/>
      <dgm:spPr/>
      <dgm:t>
        <a:bodyPr/>
        <a:lstStyle/>
        <a:p>
          <a:endParaRPr lang="es-SV"/>
        </a:p>
      </dgm:t>
    </dgm:pt>
    <dgm:pt modelId="{032D9398-B001-4DA3-8E5C-A3806CF01C7B}" type="sibTrans" cxnId="{BF588479-34B6-4065-B76B-ED0A78244047}">
      <dgm:prSet/>
      <dgm:spPr/>
      <dgm:t>
        <a:bodyPr/>
        <a:lstStyle/>
        <a:p>
          <a:endParaRPr lang="es-SV"/>
        </a:p>
      </dgm:t>
    </dgm:pt>
    <dgm:pt modelId="{5572D376-5BCD-4EB0-AA75-69576B384D16}">
      <dgm:prSet phldrT="[Texto]" custT="1"/>
      <dgm:spPr>
        <a:ln>
          <a:noFill/>
        </a:ln>
      </dgm:spPr>
      <dgm:t>
        <a:bodyPr/>
        <a:lstStyle/>
        <a:p>
          <a:r>
            <a:rPr lang="es-SV" sz="1000" b="1" dirty="0" smtClean="0"/>
            <a:t>Inversionista nacional o internacional</a:t>
          </a:r>
          <a:endParaRPr lang="es-SV" sz="1000" b="1" dirty="0"/>
        </a:p>
      </dgm:t>
    </dgm:pt>
    <dgm:pt modelId="{76972D31-7116-426B-A0CA-2BF8B00C84B4}" type="parTrans" cxnId="{461B01CD-9D6C-4861-9C65-4A41E7565749}">
      <dgm:prSet/>
      <dgm:spPr/>
      <dgm:t>
        <a:bodyPr/>
        <a:lstStyle/>
        <a:p>
          <a:endParaRPr lang="es-SV"/>
        </a:p>
      </dgm:t>
    </dgm:pt>
    <dgm:pt modelId="{C017E38B-76AA-466F-B0EA-01FC4933BBAC}" type="sibTrans" cxnId="{461B01CD-9D6C-4861-9C65-4A41E7565749}">
      <dgm:prSet/>
      <dgm:spPr/>
      <dgm:t>
        <a:bodyPr/>
        <a:lstStyle/>
        <a:p>
          <a:endParaRPr lang="es-SV"/>
        </a:p>
      </dgm:t>
    </dgm:pt>
    <dgm:pt modelId="{4F0D7CBB-DA6A-4541-A5F7-86E6969FEBBB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4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Art. 9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Obligación de informar</a:t>
          </a:r>
          <a:endParaRPr lang="es-SV" sz="12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63FC208-F911-4224-8758-4118429EA4BA}" type="parTrans" cxnId="{AB32276A-90E8-4892-9DA8-577EB17A16EA}">
      <dgm:prSet/>
      <dgm:spPr/>
      <dgm:t>
        <a:bodyPr/>
        <a:lstStyle/>
        <a:p>
          <a:endParaRPr lang="es-SV"/>
        </a:p>
      </dgm:t>
    </dgm:pt>
    <dgm:pt modelId="{15C67144-F08C-4ED1-ABBA-48D7227FFBB2}" type="sibTrans" cxnId="{AB32276A-90E8-4892-9DA8-577EB17A16EA}">
      <dgm:prSet/>
      <dgm:spPr/>
      <dgm:t>
        <a:bodyPr/>
        <a:lstStyle/>
        <a:p>
          <a:endParaRPr lang="es-SV"/>
        </a:p>
      </dgm:t>
    </dgm:pt>
    <dgm:pt modelId="{6F742E64-5836-4F85-A4CD-E8B41279196F}">
      <dgm:prSet phldrT="[Texto]" custT="1"/>
      <dgm:spPr>
        <a:ln>
          <a:noFill/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000" b="1" dirty="0" smtClean="0"/>
            <a:t>Operaciones financieras por cualquier otro medio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s-ES" sz="1000" b="1" dirty="0" smtClean="0"/>
            <a:t> ≥ USD 25 Mil</a:t>
          </a:r>
          <a:endParaRPr lang="es-SV" sz="1000" b="1" dirty="0"/>
        </a:p>
      </dgm:t>
    </dgm:pt>
    <dgm:pt modelId="{A0789AA3-BA3E-4A43-A624-8397CA5C3203}" type="parTrans" cxnId="{59909505-FF68-4F59-9E64-DEB6C4A9AD12}">
      <dgm:prSet/>
      <dgm:spPr/>
      <dgm:t>
        <a:bodyPr/>
        <a:lstStyle/>
        <a:p>
          <a:endParaRPr lang="es-SV"/>
        </a:p>
      </dgm:t>
    </dgm:pt>
    <dgm:pt modelId="{59E3235C-7784-4200-8D91-8C6A391930D5}" type="sibTrans" cxnId="{59909505-FF68-4F59-9E64-DEB6C4A9AD12}">
      <dgm:prSet/>
      <dgm:spPr/>
      <dgm:t>
        <a:bodyPr/>
        <a:lstStyle/>
        <a:p>
          <a:endParaRPr lang="es-SV"/>
        </a:p>
      </dgm:t>
    </dgm:pt>
    <dgm:pt modelId="{5FDE6248-6CCB-43AB-BFC6-C4BFC8E146DB}">
      <dgm:prSet phldrT="[Texto]" custT="1"/>
      <dgm:spPr>
        <a:ln>
          <a:noFill/>
        </a:ln>
      </dgm:spPr>
      <dgm:t>
        <a:bodyPr/>
        <a:lstStyle/>
        <a:p>
          <a:r>
            <a:rPr lang="es-SV" sz="1000" b="1" dirty="0" smtClean="0"/>
            <a:t>Sea sospechosa o no</a:t>
          </a:r>
          <a:endParaRPr lang="es-SV" sz="1000" b="1" dirty="0"/>
        </a:p>
      </dgm:t>
    </dgm:pt>
    <dgm:pt modelId="{C3E345D1-E405-4A0B-B951-8EC20A639591}" type="parTrans" cxnId="{DD803CF0-A5B1-403D-AA1E-3D79AC4784F6}">
      <dgm:prSet/>
      <dgm:spPr/>
      <dgm:t>
        <a:bodyPr/>
        <a:lstStyle/>
        <a:p>
          <a:endParaRPr lang="es-SV"/>
        </a:p>
      </dgm:t>
    </dgm:pt>
    <dgm:pt modelId="{B4A91955-A0C9-48DC-8D49-52804F1EBE92}" type="sibTrans" cxnId="{DD803CF0-A5B1-403D-AA1E-3D79AC4784F6}">
      <dgm:prSet/>
      <dgm:spPr/>
      <dgm:t>
        <a:bodyPr/>
        <a:lstStyle/>
        <a:p>
          <a:endParaRPr lang="es-SV"/>
        </a:p>
      </dgm:t>
    </dgm:pt>
    <dgm:pt modelId="{21634AC1-3B19-4824-BFE3-541571AFA65C}">
      <dgm:prSet custT="1"/>
      <dgm:spPr>
        <a:ln>
          <a:noFill/>
        </a:ln>
      </dgm:spPr>
      <dgm:t>
        <a:bodyPr/>
        <a:lstStyle/>
        <a:p>
          <a:r>
            <a:rPr lang="es-ES" sz="1000" b="1" dirty="0" smtClean="0"/>
            <a:t>Transacciones  monetarias </a:t>
          </a:r>
          <a:r>
            <a:rPr lang="es-ES" sz="1000" b="1" dirty="0" smtClean="0">
              <a:latin typeface="Calibri" panose="020F0502020204030204" pitchFamily="34" charset="0"/>
            </a:rPr>
            <a:t>&gt;</a:t>
          </a:r>
          <a:r>
            <a:rPr lang="es-ES" sz="1000" b="1" dirty="0" smtClean="0"/>
            <a:t> a USD 10 Mil en efectivo</a:t>
          </a:r>
          <a:endParaRPr lang="es-SV" sz="1000" b="1" dirty="0"/>
        </a:p>
      </dgm:t>
    </dgm:pt>
    <dgm:pt modelId="{182F756D-9BEA-4D33-BAE6-BEE5A5B03DC3}" type="parTrans" cxnId="{026546C6-1857-4C69-94C1-EA43AB1168F7}">
      <dgm:prSet/>
      <dgm:spPr/>
      <dgm:t>
        <a:bodyPr/>
        <a:lstStyle/>
        <a:p>
          <a:endParaRPr lang="es-SV"/>
        </a:p>
      </dgm:t>
    </dgm:pt>
    <dgm:pt modelId="{F31AE25C-A260-40AF-A4DC-829587A938F3}" type="sibTrans" cxnId="{026546C6-1857-4C69-94C1-EA43AB1168F7}">
      <dgm:prSet/>
      <dgm:spPr/>
      <dgm:t>
        <a:bodyPr/>
        <a:lstStyle/>
        <a:p>
          <a:endParaRPr lang="es-SV"/>
        </a:p>
      </dgm:t>
    </dgm:pt>
    <dgm:pt modelId="{16490F68-A5CA-4978-AEC0-6846D495B321}">
      <dgm:prSet phldrT="[Texto]" custT="1"/>
      <dgm:spPr>
        <a:ln>
          <a:noFill/>
        </a:ln>
      </dgm:spPr>
      <dgm:t>
        <a:bodyPr/>
        <a:lstStyle/>
        <a:p>
          <a:r>
            <a:rPr lang="es-SV" sz="900" b="1" dirty="0" smtClean="0"/>
            <a:t>Cualquier Institución Privada o de Economía Mixta, y Sociedades Mercantiles</a:t>
          </a:r>
          <a:endParaRPr lang="es-SV" sz="900" b="1" dirty="0"/>
        </a:p>
      </dgm:t>
    </dgm:pt>
    <dgm:pt modelId="{200AF535-1175-4D0A-AA61-D29CA981BBDE}" type="parTrans" cxnId="{ED3846D5-BD38-44D7-80EC-5C075B807CAF}">
      <dgm:prSet/>
      <dgm:spPr/>
      <dgm:t>
        <a:bodyPr/>
        <a:lstStyle/>
        <a:p>
          <a:endParaRPr lang="es-SV"/>
        </a:p>
      </dgm:t>
    </dgm:pt>
    <dgm:pt modelId="{E1A08084-F860-4B01-9293-577AF49C2016}" type="sibTrans" cxnId="{ED3846D5-BD38-44D7-80EC-5C075B807CAF}">
      <dgm:prSet/>
      <dgm:spPr/>
      <dgm:t>
        <a:bodyPr/>
        <a:lstStyle/>
        <a:p>
          <a:endParaRPr lang="es-SV"/>
        </a:p>
      </dgm:t>
    </dgm:pt>
    <dgm:pt modelId="{793999D1-AA50-4776-8784-3497191D149A}">
      <dgm:prSet phldrT="[Texto]" custT="1"/>
      <dgm:spPr>
        <a:ln>
          <a:noFill/>
        </a:ln>
      </dgm:spPr>
      <dgm:t>
        <a:bodyPr/>
        <a:lstStyle/>
        <a:p>
          <a:r>
            <a:rPr lang="es-SV" sz="1000" b="1" dirty="0" smtClean="0"/>
            <a:t>Notarios, Contadores y Auditores</a:t>
          </a:r>
          <a:endParaRPr lang="es-SV" sz="1000" b="1" dirty="0"/>
        </a:p>
      </dgm:t>
    </dgm:pt>
    <dgm:pt modelId="{61E03B19-6533-4A6C-8F23-CCDA2F0E557C}" type="parTrans" cxnId="{ACC18E67-30A7-41D7-A99F-A196403FC4A0}">
      <dgm:prSet/>
      <dgm:spPr/>
      <dgm:t>
        <a:bodyPr/>
        <a:lstStyle/>
        <a:p>
          <a:endParaRPr lang="es-SV"/>
        </a:p>
      </dgm:t>
    </dgm:pt>
    <dgm:pt modelId="{9E1EA6A6-D277-4177-A23C-3AB8483A5FA8}" type="sibTrans" cxnId="{ACC18E67-30A7-41D7-A99F-A196403FC4A0}">
      <dgm:prSet/>
      <dgm:spPr/>
      <dgm:t>
        <a:bodyPr/>
        <a:lstStyle/>
        <a:p>
          <a:endParaRPr lang="es-SV"/>
        </a:p>
      </dgm:t>
    </dgm:pt>
    <dgm:pt modelId="{C72B502E-6809-49A6-8DF2-C01E98327B36}" type="pres">
      <dgm:prSet presAssocID="{FC422B4D-F583-4090-BEAB-118E51E0AC4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SV"/>
        </a:p>
      </dgm:t>
    </dgm:pt>
    <dgm:pt modelId="{0CDBCB0C-BC50-429D-9B7E-469CD466F23E}" type="pres">
      <dgm:prSet presAssocID="{21264BA0-39AB-4E51-AA76-62EDB6E370AC}" presName="compNode" presStyleCnt="0"/>
      <dgm:spPr/>
      <dgm:t>
        <a:bodyPr/>
        <a:lstStyle/>
        <a:p>
          <a:endParaRPr lang="es-ES_tradnl"/>
        </a:p>
      </dgm:t>
    </dgm:pt>
    <dgm:pt modelId="{9853ACAE-D552-44FA-A713-7CBECB4EDA6B}" type="pres">
      <dgm:prSet presAssocID="{21264BA0-39AB-4E51-AA76-62EDB6E370AC}" presName="aNode" presStyleLbl="bgShp" presStyleIdx="0" presStyleCnt="2" custLinFactNeighborX="-78716" custLinFactNeighborY="-31112"/>
      <dgm:spPr/>
      <dgm:t>
        <a:bodyPr/>
        <a:lstStyle/>
        <a:p>
          <a:endParaRPr lang="es-SV"/>
        </a:p>
      </dgm:t>
    </dgm:pt>
    <dgm:pt modelId="{436FEC5B-17C8-4258-A015-E8C7057FCC35}" type="pres">
      <dgm:prSet presAssocID="{21264BA0-39AB-4E51-AA76-62EDB6E370AC}" presName="textNode" presStyleLbl="bgShp" presStyleIdx="0" presStyleCnt="2"/>
      <dgm:spPr/>
      <dgm:t>
        <a:bodyPr/>
        <a:lstStyle/>
        <a:p>
          <a:endParaRPr lang="es-SV"/>
        </a:p>
      </dgm:t>
    </dgm:pt>
    <dgm:pt modelId="{C4572BF6-43ED-49C4-844D-066CFB587952}" type="pres">
      <dgm:prSet presAssocID="{21264BA0-39AB-4E51-AA76-62EDB6E370AC}" presName="compChildNode" presStyleCnt="0"/>
      <dgm:spPr/>
      <dgm:t>
        <a:bodyPr/>
        <a:lstStyle/>
        <a:p>
          <a:endParaRPr lang="es-ES_tradnl"/>
        </a:p>
      </dgm:t>
    </dgm:pt>
    <dgm:pt modelId="{BE51F245-8FE5-487F-9A69-9A0240FF7447}" type="pres">
      <dgm:prSet presAssocID="{21264BA0-39AB-4E51-AA76-62EDB6E370AC}" presName="theInnerList" presStyleCnt="0"/>
      <dgm:spPr/>
      <dgm:t>
        <a:bodyPr/>
        <a:lstStyle/>
        <a:p>
          <a:endParaRPr lang="es-ES_tradnl"/>
        </a:p>
      </dgm:t>
    </dgm:pt>
    <dgm:pt modelId="{164B0FE0-937A-4B30-9B99-3456A866DB4B}" type="pres">
      <dgm:prSet presAssocID="{1ED40C5C-4DBD-4CA2-B3F7-A4BF76017004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CE557E04-6224-41FC-A48E-7266EA8A1BE6}" type="pres">
      <dgm:prSet presAssocID="{1ED40C5C-4DBD-4CA2-B3F7-A4BF76017004}" presName="aSpace2" presStyleCnt="0"/>
      <dgm:spPr/>
      <dgm:t>
        <a:bodyPr/>
        <a:lstStyle/>
        <a:p>
          <a:endParaRPr lang="es-ES_tradnl"/>
        </a:p>
      </dgm:t>
    </dgm:pt>
    <dgm:pt modelId="{64BD5ED7-7551-45CB-ABB0-BEE6996F7A0A}" type="pres">
      <dgm:prSet presAssocID="{5572D376-5BCD-4EB0-AA75-69576B384D16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7C25F2AA-DB72-44B9-8FB3-91F2B8E1476F}" type="pres">
      <dgm:prSet presAssocID="{5572D376-5BCD-4EB0-AA75-69576B384D16}" presName="aSpace2" presStyleCnt="0"/>
      <dgm:spPr/>
      <dgm:t>
        <a:bodyPr/>
        <a:lstStyle/>
        <a:p>
          <a:endParaRPr lang="es-ES_tradnl"/>
        </a:p>
      </dgm:t>
    </dgm:pt>
    <dgm:pt modelId="{3B143FE1-AE16-4F4B-8D8F-16BAD2FAD33D}" type="pres">
      <dgm:prSet presAssocID="{16490F68-A5CA-4978-AEC0-6846D495B321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E2EC0006-F2F7-4EE6-B619-BF6983FCB631}" type="pres">
      <dgm:prSet presAssocID="{16490F68-A5CA-4978-AEC0-6846D495B321}" presName="aSpace2" presStyleCnt="0"/>
      <dgm:spPr/>
      <dgm:t>
        <a:bodyPr/>
        <a:lstStyle/>
        <a:p>
          <a:endParaRPr lang="es-ES_tradnl"/>
        </a:p>
      </dgm:t>
    </dgm:pt>
    <dgm:pt modelId="{99124741-1C6D-4294-A32C-8DA6065BB57C}" type="pres">
      <dgm:prSet presAssocID="{793999D1-AA50-4776-8784-3497191D149A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08A5788D-B754-4BBE-BF29-5BCF693F1A12}" type="pres">
      <dgm:prSet presAssocID="{21264BA0-39AB-4E51-AA76-62EDB6E370AC}" presName="aSpace" presStyleCnt="0"/>
      <dgm:spPr/>
      <dgm:t>
        <a:bodyPr/>
        <a:lstStyle/>
        <a:p>
          <a:endParaRPr lang="es-ES_tradnl"/>
        </a:p>
      </dgm:t>
    </dgm:pt>
    <dgm:pt modelId="{B968CB90-134C-41D6-B730-A26D34E5378D}" type="pres">
      <dgm:prSet presAssocID="{4F0D7CBB-DA6A-4541-A5F7-86E6969FEBBB}" presName="compNode" presStyleCnt="0"/>
      <dgm:spPr/>
      <dgm:t>
        <a:bodyPr/>
        <a:lstStyle/>
        <a:p>
          <a:endParaRPr lang="es-ES_tradnl"/>
        </a:p>
      </dgm:t>
    </dgm:pt>
    <dgm:pt modelId="{9EA14FC4-8A5C-4255-B136-03266F5616CA}" type="pres">
      <dgm:prSet presAssocID="{4F0D7CBB-DA6A-4541-A5F7-86E6969FEBBB}" presName="aNode" presStyleLbl="bgShp" presStyleIdx="1" presStyleCnt="2"/>
      <dgm:spPr/>
      <dgm:t>
        <a:bodyPr/>
        <a:lstStyle/>
        <a:p>
          <a:endParaRPr lang="es-SV"/>
        </a:p>
      </dgm:t>
    </dgm:pt>
    <dgm:pt modelId="{4FDAE707-4313-47BD-B20E-5C21FD3C4D25}" type="pres">
      <dgm:prSet presAssocID="{4F0D7CBB-DA6A-4541-A5F7-86E6969FEBBB}" presName="textNode" presStyleLbl="bgShp" presStyleIdx="1" presStyleCnt="2"/>
      <dgm:spPr/>
      <dgm:t>
        <a:bodyPr/>
        <a:lstStyle/>
        <a:p>
          <a:endParaRPr lang="es-SV"/>
        </a:p>
      </dgm:t>
    </dgm:pt>
    <dgm:pt modelId="{E4D9028B-6C84-4333-ADED-155672B480AE}" type="pres">
      <dgm:prSet presAssocID="{4F0D7CBB-DA6A-4541-A5F7-86E6969FEBBB}" presName="compChildNode" presStyleCnt="0"/>
      <dgm:spPr/>
      <dgm:t>
        <a:bodyPr/>
        <a:lstStyle/>
        <a:p>
          <a:endParaRPr lang="es-ES_tradnl"/>
        </a:p>
      </dgm:t>
    </dgm:pt>
    <dgm:pt modelId="{20FC6B35-10A2-4788-9A30-DDB22A131870}" type="pres">
      <dgm:prSet presAssocID="{4F0D7CBB-DA6A-4541-A5F7-86E6969FEBBB}" presName="theInnerList" presStyleCnt="0"/>
      <dgm:spPr/>
      <dgm:t>
        <a:bodyPr/>
        <a:lstStyle/>
        <a:p>
          <a:endParaRPr lang="es-ES_tradnl"/>
        </a:p>
      </dgm:t>
    </dgm:pt>
    <dgm:pt modelId="{750A734B-5009-41E8-BA07-C9BEFD955906}" type="pres">
      <dgm:prSet presAssocID="{21634AC1-3B19-4824-BFE3-541571AFA65C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931359D-50C1-4484-8A54-E425A5EEB6B0}" type="pres">
      <dgm:prSet presAssocID="{21634AC1-3B19-4824-BFE3-541571AFA65C}" presName="aSpace2" presStyleCnt="0"/>
      <dgm:spPr/>
      <dgm:t>
        <a:bodyPr/>
        <a:lstStyle/>
        <a:p>
          <a:endParaRPr lang="es-ES_tradnl"/>
        </a:p>
      </dgm:t>
    </dgm:pt>
    <dgm:pt modelId="{21EB8D31-98D8-416C-93BB-B6F05C992088}" type="pres">
      <dgm:prSet presAssocID="{6F742E64-5836-4F85-A4CD-E8B41279196F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B85AD798-EDD2-456B-BA2D-4B696C4BF446}" type="pres">
      <dgm:prSet presAssocID="{6F742E64-5836-4F85-A4CD-E8B41279196F}" presName="aSpace2" presStyleCnt="0"/>
      <dgm:spPr/>
      <dgm:t>
        <a:bodyPr/>
        <a:lstStyle/>
        <a:p>
          <a:endParaRPr lang="es-ES_tradnl"/>
        </a:p>
      </dgm:t>
    </dgm:pt>
    <dgm:pt modelId="{F78AC74F-4482-4B30-A698-E726C05E4A9D}" type="pres">
      <dgm:prSet presAssocID="{5FDE6248-6CCB-43AB-BFC6-C4BFC8E146DB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</dgm:ptLst>
  <dgm:cxnLst>
    <dgm:cxn modelId="{026546C6-1857-4C69-94C1-EA43AB1168F7}" srcId="{4F0D7CBB-DA6A-4541-A5F7-86E6969FEBBB}" destId="{21634AC1-3B19-4824-BFE3-541571AFA65C}" srcOrd="0" destOrd="0" parTransId="{182F756D-9BEA-4D33-BAE6-BEE5A5B03DC3}" sibTransId="{F31AE25C-A260-40AF-A4DC-829587A938F3}"/>
    <dgm:cxn modelId="{59909505-FF68-4F59-9E64-DEB6C4A9AD12}" srcId="{4F0D7CBB-DA6A-4541-A5F7-86E6969FEBBB}" destId="{6F742E64-5836-4F85-A4CD-E8B41279196F}" srcOrd="1" destOrd="0" parTransId="{A0789AA3-BA3E-4A43-A624-8397CA5C3203}" sibTransId="{59E3235C-7784-4200-8D91-8C6A391930D5}"/>
    <dgm:cxn modelId="{ACC18E67-30A7-41D7-A99F-A196403FC4A0}" srcId="{21264BA0-39AB-4E51-AA76-62EDB6E370AC}" destId="{793999D1-AA50-4776-8784-3497191D149A}" srcOrd="3" destOrd="0" parTransId="{61E03B19-6533-4A6C-8F23-CCDA2F0E557C}" sibTransId="{9E1EA6A6-D277-4177-A23C-3AB8483A5FA8}"/>
    <dgm:cxn modelId="{EBF86525-1BB1-3549-8FA8-D0E7EFAEC8B0}" type="presOf" srcId="{16490F68-A5CA-4978-AEC0-6846D495B321}" destId="{3B143FE1-AE16-4F4B-8D8F-16BAD2FAD33D}" srcOrd="0" destOrd="0" presId="urn:microsoft.com/office/officeart/2005/8/layout/lProcess2"/>
    <dgm:cxn modelId="{CC831E40-B75C-024A-9275-354577548241}" type="presOf" srcId="{793999D1-AA50-4776-8784-3497191D149A}" destId="{99124741-1C6D-4294-A32C-8DA6065BB57C}" srcOrd="0" destOrd="0" presId="urn:microsoft.com/office/officeart/2005/8/layout/lProcess2"/>
    <dgm:cxn modelId="{9DA893CD-E66F-3D48-A05A-55599EFF197E}" type="presOf" srcId="{21264BA0-39AB-4E51-AA76-62EDB6E370AC}" destId="{9853ACAE-D552-44FA-A713-7CBECB4EDA6B}" srcOrd="0" destOrd="0" presId="urn:microsoft.com/office/officeart/2005/8/layout/lProcess2"/>
    <dgm:cxn modelId="{53F5EFA9-2527-C048-945D-0571B3BE2C59}" type="presOf" srcId="{5FDE6248-6CCB-43AB-BFC6-C4BFC8E146DB}" destId="{F78AC74F-4482-4B30-A698-E726C05E4A9D}" srcOrd="0" destOrd="0" presId="urn:microsoft.com/office/officeart/2005/8/layout/lProcess2"/>
    <dgm:cxn modelId="{A0688765-745F-444B-8EE9-83E324E10465}" type="presOf" srcId="{FC422B4D-F583-4090-BEAB-118E51E0AC45}" destId="{C72B502E-6809-49A6-8DF2-C01E98327B36}" srcOrd="0" destOrd="0" presId="urn:microsoft.com/office/officeart/2005/8/layout/lProcess2"/>
    <dgm:cxn modelId="{ED3846D5-BD38-44D7-80EC-5C075B807CAF}" srcId="{21264BA0-39AB-4E51-AA76-62EDB6E370AC}" destId="{16490F68-A5CA-4978-AEC0-6846D495B321}" srcOrd="2" destOrd="0" parTransId="{200AF535-1175-4D0A-AA61-D29CA981BBDE}" sibTransId="{E1A08084-F860-4B01-9293-577AF49C2016}"/>
    <dgm:cxn modelId="{BF588479-34B6-4065-B76B-ED0A78244047}" srcId="{21264BA0-39AB-4E51-AA76-62EDB6E370AC}" destId="{1ED40C5C-4DBD-4CA2-B3F7-A4BF76017004}" srcOrd="0" destOrd="0" parTransId="{F268C72D-7C33-4DF8-B23C-E2B1D8798EEB}" sibTransId="{032D9398-B001-4DA3-8E5C-A3806CF01C7B}"/>
    <dgm:cxn modelId="{29287AA6-0367-AE48-AEC0-701EA0E5D22B}" type="presOf" srcId="{4F0D7CBB-DA6A-4541-A5F7-86E6969FEBBB}" destId="{9EA14FC4-8A5C-4255-B136-03266F5616CA}" srcOrd="0" destOrd="0" presId="urn:microsoft.com/office/officeart/2005/8/layout/lProcess2"/>
    <dgm:cxn modelId="{1EBB7DEC-9D84-B140-B96C-59AB0956FF88}" type="presOf" srcId="{21634AC1-3B19-4824-BFE3-541571AFA65C}" destId="{750A734B-5009-41E8-BA07-C9BEFD955906}" srcOrd="0" destOrd="0" presId="urn:microsoft.com/office/officeart/2005/8/layout/lProcess2"/>
    <dgm:cxn modelId="{347A7472-FAA1-5649-A43A-C3EE7603C28F}" type="presOf" srcId="{21264BA0-39AB-4E51-AA76-62EDB6E370AC}" destId="{436FEC5B-17C8-4258-A015-E8C7057FCC35}" srcOrd="1" destOrd="0" presId="urn:microsoft.com/office/officeart/2005/8/layout/lProcess2"/>
    <dgm:cxn modelId="{C20B4CFF-9F6E-474F-8095-843C09F79118}" type="presOf" srcId="{6F742E64-5836-4F85-A4CD-E8B41279196F}" destId="{21EB8D31-98D8-416C-93BB-B6F05C992088}" srcOrd="0" destOrd="0" presId="urn:microsoft.com/office/officeart/2005/8/layout/lProcess2"/>
    <dgm:cxn modelId="{DD803CF0-A5B1-403D-AA1E-3D79AC4784F6}" srcId="{4F0D7CBB-DA6A-4541-A5F7-86E6969FEBBB}" destId="{5FDE6248-6CCB-43AB-BFC6-C4BFC8E146DB}" srcOrd="2" destOrd="0" parTransId="{C3E345D1-E405-4A0B-B951-8EC20A639591}" sibTransId="{B4A91955-A0C9-48DC-8D49-52804F1EBE92}"/>
    <dgm:cxn modelId="{1909E3F6-0C65-C240-AA13-EF4A76D718C8}" type="presOf" srcId="{5572D376-5BCD-4EB0-AA75-69576B384D16}" destId="{64BD5ED7-7551-45CB-ABB0-BEE6996F7A0A}" srcOrd="0" destOrd="0" presId="urn:microsoft.com/office/officeart/2005/8/layout/lProcess2"/>
    <dgm:cxn modelId="{461B01CD-9D6C-4861-9C65-4A41E7565749}" srcId="{21264BA0-39AB-4E51-AA76-62EDB6E370AC}" destId="{5572D376-5BCD-4EB0-AA75-69576B384D16}" srcOrd="1" destOrd="0" parTransId="{76972D31-7116-426B-A0CA-2BF8B00C84B4}" sibTransId="{C017E38B-76AA-466F-B0EA-01FC4933BBAC}"/>
    <dgm:cxn modelId="{16864E45-A218-48E3-95A5-598F518BE3CD}" srcId="{FC422B4D-F583-4090-BEAB-118E51E0AC45}" destId="{21264BA0-39AB-4E51-AA76-62EDB6E370AC}" srcOrd="0" destOrd="0" parTransId="{04DB4182-D87C-410F-B574-E3A2DADEF470}" sibTransId="{3C663065-CAA3-4966-95D0-3ACBBFA7B4F9}"/>
    <dgm:cxn modelId="{633AC6BA-FCB1-D244-B70A-65996BF878B5}" type="presOf" srcId="{4F0D7CBB-DA6A-4541-A5F7-86E6969FEBBB}" destId="{4FDAE707-4313-47BD-B20E-5C21FD3C4D25}" srcOrd="1" destOrd="0" presId="urn:microsoft.com/office/officeart/2005/8/layout/lProcess2"/>
    <dgm:cxn modelId="{AB32276A-90E8-4892-9DA8-577EB17A16EA}" srcId="{FC422B4D-F583-4090-BEAB-118E51E0AC45}" destId="{4F0D7CBB-DA6A-4541-A5F7-86E6969FEBBB}" srcOrd="1" destOrd="0" parTransId="{363FC208-F911-4224-8758-4118429EA4BA}" sibTransId="{15C67144-F08C-4ED1-ABBA-48D7227FFBB2}"/>
    <dgm:cxn modelId="{055D39AC-50C6-3F4D-A5E3-6765EF2C3396}" type="presOf" srcId="{1ED40C5C-4DBD-4CA2-B3F7-A4BF76017004}" destId="{164B0FE0-937A-4B30-9B99-3456A866DB4B}" srcOrd="0" destOrd="0" presId="urn:microsoft.com/office/officeart/2005/8/layout/lProcess2"/>
    <dgm:cxn modelId="{FB328008-56BD-0645-9D24-FA57834414C9}" type="presParOf" srcId="{C72B502E-6809-49A6-8DF2-C01E98327B36}" destId="{0CDBCB0C-BC50-429D-9B7E-469CD466F23E}" srcOrd="0" destOrd="0" presId="urn:microsoft.com/office/officeart/2005/8/layout/lProcess2"/>
    <dgm:cxn modelId="{BC7DFDBA-E41B-CF4A-B275-E14127780008}" type="presParOf" srcId="{0CDBCB0C-BC50-429D-9B7E-469CD466F23E}" destId="{9853ACAE-D552-44FA-A713-7CBECB4EDA6B}" srcOrd="0" destOrd="0" presId="urn:microsoft.com/office/officeart/2005/8/layout/lProcess2"/>
    <dgm:cxn modelId="{88D23101-0C3C-6746-8081-AC07B2381E9D}" type="presParOf" srcId="{0CDBCB0C-BC50-429D-9B7E-469CD466F23E}" destId="{436FEC5B-17C8-4258-A015-E8C7057FCC35}" srcOrd="1" destOrd="0" presId="urn:microsoft.com/office/officeart/2005/8/layout/lProcess2"/>
    <dgm:cxn modelId="{0DD38F4E-C76E-1F49-A7C1-DA50767CD2FF}" type="presParOf" srcId="{0CDBCB0C-BC50-429D-9B7E-469CD466F23E}" destId="{C4572BF6-43ED-49C4-844D-066CFB587952}" srcOrd="2" destOrd="0" presId="urn:microsoft.com/office/officeart/2005/8/layout/lProcess2"/>
    <dgm:cxn modelId="{9DF4AC32-2A3A-0C4C-B698-5AE64174040D}" type="presParOf" srcId="{C4572BF6-43ED-49C4-844D-066CFB587952}" destId="{BE51F245-8FE5-487F-9A69-9A0240FF7447}" srcOrd="0" destOrd="0" presId="urn:microsoft.com/office/officeart/2005/8/layout/lProcess2"/>
    <dgm:cxn modelId="{645407A7-D289-AC44-97C9-EFE779CB9397}" type="presParOf" srcId="{BE51F245-8FE5-487F-9A69-9A0240FF7447}" destId="{164B0FE0-937A-4B30-9B99-3456A866DB4B}" srcOrd="0" destOrd="0" presId="urn:microsoft.com/office/officeart/2005/8/layout/lProcess2"/>
    <dgm:cxn modelId="{CEF44429-3708-FD42-9E71-93FC37F2495A}" type="presParOf" srcId="{BE51F245-8FE5-487F-9A69-9A0240FF7447}" destId="{CE557E04-6224-41FC-A48E-7266EA8A1BE6}" srcOrd="1" destOrd="0" presId="urn:microsoft.com/office/officeart/2005/8/layout/lProcess2"/>
    <dgm:cxn modelId="{343EFCF4-9F40-CB4A-A8FC-3CBFA53EFDDB}" type="presParOf" srcId="{BE51F245-8FE5-487F-9A69-9A0240FF7447}" destId="{64BD5ED7-7551-45CB-ABB0-BEE6996F7A0A}" srcOrd="2" destOrd="0" presId="urn:microsoft.com/office/officeart/2005/8/layout/lProcess2"/>
    <dgm:cxn modelId="{FE24A81A-7536-0146-8D70-85F7CA367E3B}" type="presParOf" srcId="{BE51F245-8FE5-487F-9A69-9A0240FF7447}" destId="{7C25F2AA-DB72-44B9-8FB3-91F2B8E1476F}" srcOrd="3" destOrd="0" presId="urn:microsoft.com/office/officeart/2005/8/layout/lProcess2"/>
    <dgm:cxn modelId="{DD27E09F-6EC4-EF45-BACB-708219F48B70}" type="presParOf" srcId="{BE51F245-8FE5-487F-9A69-9A0240FF7447}" destId="{3B143FE1-AE16-4F4B-8D8F-16BAD2FAD33D}" srcOrd="4" destOrd="0" presId="urn:microsoft.com/office/officeart/2005/8/layout/lProcess2"/>
    <dgm:cxn modelId="{659B916B-848E-224D-91D3-3BF2A059A808}" type="presParOf" srcId="{BE51F245-8FE5-487F-9A69-9A0240FF7447}" destId="{E2EC0006-F2F7-4EE6-B619-BF6983FCB631}" srcOrd="5" destOrd="0" presId="urn:microsoft.com/office/officeart/2005/8/layout/lProcess2"/>
    <dgm:cxn modelId="{FA858126-F752-DF40-83B9-88F0A9636E45}" type="presParOf" srcId="{BE51F245-8FE5-487F-9A69-9A0240FF7447}" destId="{99124741-1C6D-4294-A32C-8DA6065BB57C}" srcOrd="6" destOrd="0" presId="urn:microsoft.com/office/officeart/2005/8/layout/lProcess2"/>
    <dgm:cxn modelId="{48B64B2B-9F0D-AC43-BBF9-81930E23906E}" type="presParOf" srcId="{C72B502E-6809-49A6-8DF2-C01E98327B36}" destId="{08A5788D-B754-4BBE-BF29-5BCF693F1A12}" srcOrd="1" destOrd="0" presId="urn:microsoft.com/office/officeart/2005/8/layout/lProcess2"/>
    <dgm:cxn modelId="{85648500-E80B-DF49-BA4A-9F287CCD1A8C}" type="presParOf" srcId="{C72B502E-6809-49A6-8DF2-C01E98327B36}" destId="{B968CB90-134C-41D6-B730-A26D34E5378D}" srcOrd="2" destOrd="0" presId="urn:microsoft.com/office/officeart/2005/8/layout/lProcess2"/>
    <dgm:cxn modelId="{A03F0436-B811-6D40-AE74-68E7EAB8DBD2}" type="presParOf" srcId="{B968CB90-134C-41D6-B730-A26D34E5378D}" destId="{9EA14FC4-8A5C-4255-B136-03266F5616CA}" srcOrd="0" destOrd="0" presId="urn:microsoft.com/office/officeart/2005/8/layout/lProcess2"/>
    <dgm:cxn modelId="{25B1660C-1196-8D47-A259-B724BCBE39B4}" type="presParOf" srcId="{B968CB90-134C-41D6-B730-A26D34E5378D}" destId="{4FDAE707-4313-47BD-B20E-5C21FD3C4D25}" srcOrd="1" destOrd="0" presId="urn:microsoft.com/office/officeart/2005/8/layout/lProcess2"/>
    <dgm:cxn modelId="{0EA82C35-7205-CC40-BBFC-B698C015FBB4}" type="presParOf" srcId="{B968CB90-134C-41D6-B730-A26D34E5378D}" destId="{E4D9028B-6C84-4333-ADED-155672B480AE}" srcOrd="2" destOrd="0" presId="urn:microsoft.com/office/officeart/2005/8/layout/lProcess2"/>
    <dgm:cxn modelId="{BA97DD3C-6E6E-AF4B-B06C-83819592E295}" type="presParOf" srcId="{E4D9028B-6C84-4333-ADED-155672B480AE}" destId="{20FC6B35-10A2-4788-9A30-DDB22A131870}" srcOrd="0" destOrd="0" presId="urn:microsoft.com/office/officeart/2005/8/layout/lProcess2"/>
    <dgm:cxn modelId="{F1D7A974-F3E5-FC4F-98A5-096A38FEDE92}" type="presParOf" srcId="{20FC6B35-10A2-4788-9A30-DDB22A131870}" destId="{750A734B-5009-41E8-BA07-C9BEFD955906}" srcOrd="0" destOrd="0" presId="urn:microsoft.com/office/officeart/2005/8/layout/lProcess2"/>
    <dgm:cxn modelId="{BC3C0258-8D66-414A-96E3-78B2F1791BBF}" type="presParOf" srcId="{20FC6B35-10A2-4788-9A30-DDB22A131870}" destId="{B931359D-50C1-4484-8A54-E425A5EEB6B0}" srcOrd="1" destOrd="0" presId="urn:microsoft.com/office/officeart/2005/8/layout/lProcess2"/>
    <dgm:cxn modelId="{EE3879E8-E066-2A49-9C06-0CD935E9A345}" type="presParOf" srcId="{20FC6B35-10A2-4788-9A30-DDB22A131870}" destId="{21EB8D31-98D8-416C-93BB-B6F05C992088}" srcOrd="2" destOrd="0" presId="urn:microsoft.com/office/officeart/2005/8/layout/lProcess2"/>
    <dgm:cxn modelId="{4281B7D4-0EA6-684C-88AC-23374B75A037}" type="presParOf" srcId="{20FC6B35-10A2-4788-9A30-DDB22A131870}" destId="{B85AD798-EDD2-456B-BA2D-4B696C4BF446}" srcOrd="3" destOrd="0" presId="urn:microsoft.com/office/officeart/2005/8/layout/lProcess2"/>
    <dgm:cxn modelId="{D521B080-51DF-0B49-8F18-CB9080E61EBB}" type="presParOf" srcId="{20FC6B35-10A2-4788-9A30-DDB22A131870}" destId="{F78AC74F-4482-4B30-A698-E726C05E4A9D}" srcOrd="4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920367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227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412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648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298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548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0443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548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965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95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56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685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3547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621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136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1902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74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0941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368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0635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2312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0873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7968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5680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56804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144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1400">
                <a:highlight>
                  <a:srgbClr val="FFCD00"/>
                </a:highlight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9pPr>
          </a:lstStyle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-6025" y="2571761"/>
            <a:ext cx="19844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5"/>
          <p:cNvSpPr/>
          <p:nvPr/>
        </p:nvSpPr>
        <p:spPr>
          <a:xfrm>
            <a:off x="1117950" y="228825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5898975" y="2571750"/>
            <a:ext cx="32510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51CF1133-3259-4C45-BABA-5B62D9C6F78D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6588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7" r:id="rId3"/>
    <p:sldLayoutId id="2147483659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g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jpeg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8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7.jpeg"/><Relationship Id="rId4" Type="http://schemas.openxmlformats.org/officeDocument/2006/relationships/diagramData" Target="../diagrams/data3.xml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20.png"/><Relationship Id="rId4" Type="http://schemas.openxmlformats.org/officeDocument/2006/relationships/diagramData" Target="../diagrams/data4.xml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diagramDrawing" Target="../diagrams/drawing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11" Type="http://schemas.openxmlformats.org/officeDocument/2006/relationships/diagramQuickStyle" Target="../diagrams/quickStyle6.xml"/><Relationship Id="rId5" Type="http://schemas.openxmlformats.org/officeDocument/2006/relationships/diagramQuickStyle" Target="../diagrams/quickStyle5.xml"/><Relationship Id="rId10" Type="http://schemas.openxmlformats.org/officeDocument/2006/relationships/diagramLayout" Target="../diagrams/layout6.xml"/><Relationship Id="rId4" Type="http://schemas.openxmlformats.org/officeDocument/2006/relationships/diagramLayout" Target="../diagrams/layout5.xml"/><Relationship Id="rId9" Type="http://schemas.openxmlformats.org/officeDocument/2006/relationships/diagramData" Target="../diagrams/data6.xml"/><Relationship Id="rId1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jp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40.png"/><Relationship Id="rId4" Type="http://schemas.openxmlformats.org/officeDocument/2006/relationships/diagramData" Target="../diagrams/data7.xml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3"/>
          <a:stretch/>
        </p:blipFill>
        <p:spPr>
          <a:xfrm>
            <a:off x="0" y="0"/>
            <a:ext cx="9126908" cy="42672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856672" y="2443942"/>
            <a:ext cx="5768572" cy="1561411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SV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</a:t>
            </a:r>
            <a:r>
              <a:rPr lang="es-SV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ituación </a:t>
            </a:r>
            <a:r>
              <a:rPr lang="es-SV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s-SV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perspectiva empresarial para El </a:t>
            </a:r>
            <a:r>
              <a:rPr lang="es-SV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Salvador </a:t>
            </a:r>
            <a:r>
              <a:rPr lang="es-SV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2016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23913" y="4475625"/>
            <a:ext cx="3984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Presentación elaborada por Gold </a:t>
            </a:r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Service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El Salvador. </a:t>
            </a:r>
            <a:r>
              <a: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Enero 2016</a:t>
            </a:r>
            <a:endParaRPr lang="es-SV" sz="12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7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63" r="2939" b="2546"/>
          <a:stretch/>
        </p:blipFill>
        <p:spPr>
          <a:xfrm>
            <a:off x="1343970" y="988915"/>
            <a:ext cx="6261787" cy="3965171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4808"/>
            <a:ext cx="8537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PRONÓSTICO </a:t>
            </a:r>
          </a:p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CRECIMIENTO ECONÓMICO AMÉRICA LATINA</a:t>
            </a:r>
          </a:p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2015 – 2016 </a:t>
            </a:r>
            <a:r>
              <a:rPr lang="es-SV" sz="1500" b="1" dirty="0">
                <a:solidFill>
                  <a:schemeClr val="bg1"/>
                </a:solidFill>
              </a:rPr>
              <a:t>CEPAL</a:t>
            </a:r>
            <a:endParaRPr lang="es-SV" sz="1500" b="1" dirty="0" smtClean="0">
              <a:solidFill>
                <a:schemeClr val="bg1"/>
              </a:solidFill>
            </a:endParaRPr>
          </a:p>
          <a:p>
            <a:pPr algn="ctr"/>
            <a:endParaRPr lang="es-SV" sz="1100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 derecha 4"/>
          <p:cNvSpPr/>
          <p:nvPr/>
        </p:nvSpPr>
        <p:spPr>
          <a:xfrm>
            <a:off x="1911927" y="3079866"/>
            <a:ext cx="266008" cy="141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15" name="Flecha derecha 14"/>
          <p:cNvSpPr/>
          <p:nvPr/>
        </p:nvSpPr>
        <p:spPr>
          <a:xfrm>
            <a:off x="4957156" y="3136670"/>
            <a:ext cx="266008" cy="141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" name="Flecha derecha 7"/>
          <p:cNvSpPr/>
          <p:nvPr/>
        </p:nvSpPr>
        <p:spPr>
          <a:xfrm>
            <a:off x="1778923" y="1847116"/>
            <a:ext cx="266008" cy="14131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9" name="Flecha derecha 8"/>
          <p:cNvSpPr/>
          <p:nvPr/>
        </p:nvSpPr>
        <p:spPr>
          <a:xfrm>
            <a:off x="4733904" y="1826118"/>
            <a:ext cx="266008" cy="14131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042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185105"/>
            <a:ext cx="853706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PROYECCIONES COMPARATIVAS DE CRECIMIENTO ECONÓMICO </a:t>
            </a:r>
          </a:p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2015-2016 CEPAL &amp; FMI</a:t>
            </a:r>
          </a:p>
          <a:p>
            <a:pPr algn="ctr"/>
            <a:endParaRPr lang="es-SV" sz="1100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282850"/>
              </p:ext>
            </p:extLst>
          </p:nvPr>
        </p:nvGraphicFramePr>
        <p:xfrm>
          <a:off x="-116378" y="11572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0108082"/>
              </p:ext>
            </p:extLst>
          </p:nvPr>
        </p:nvGraphicFramePr>
        <p:xfrm>
          <a:off x="4330931" y="114294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Flecha abajo 1"/>
          <p:cNvSpPr/>
          <p:nvPr/>
        </p:nvSpPr>
        <p:spPr>
          <a:xfrm rot="10800000">
            <a:off x="1403498" y="3710763"/>
            <a:ext cx="404037" cy="531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11" name="Flecha abajo 10"/>
          <p:cNvSpPr/>
          <p:nvPr/>
        </p:nvSpPr>
        <p:spPr>
          <a:xfrm rot="10800000">
            <a:off x="5773479" y="3634605"/>
            <a:ext cx="404037" cy="531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3" name="2 CuadroTexto"/>
          <p:cNvSpPr txBox="1"/>
          <p:nvPr/>
        </p:nvSpPr>
        <p:spPr>
          <a:xfrm>
            <a:off x="5636436" y="4325240"/>
            <a:ext cx="678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000" b="1" dirty="0" smtClean="0"/>
              <a:t>2.6 BCR</a:t>
            </a:r>
            <a:endParaRPr lang="es-SV" sz="1000" b="1" dirty="0"/>
          </a:p>
        </p:txBody>
      </p:sp>
    </p:spTree>
    <p:extLst>
      <p:ext uri="{BB962C8B-B14F-4D97-AF65-F5344CB8AC3E}">
        <p14:creationId xmlns:p14="http://schemas.microsoft.com/office/powerpoint/2010/main" val="194508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36629"/>
            <a:ext cx="85370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PERSPECTIVAS ECONÓMICAS AMÉRICA LATINA Y EL CARIBE</a:t>
            </a:r>
          </a:p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2016</a:t>
            </a:r>
          </a:p>
          <a:p>
            <a:pPr algn="ctr"/>
            <a:endParaRPr lang="es-SV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459081033"/>
              </p:ext>
            </p:extLst>
          </p:nvPr>
        </p:nvGraphicFramePr>
        <p:xfrm>
          <a:off x="664844" y="1282686"/>
          <a:ext cx="4285097" cy="3467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72" y="1184398"/>
            <a:ext cx="1303256" cy="10817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36" y="1162799"/>
            <a:ext cx="1100121" cy="1124899"/>
          </a:xfrm>
          <a:prstGeom prst="rect">
            <a:avLst/>
          </a:prstGeom>
        </p:spPr>
      </p:pic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2524071304"/>
              </p:ext>
            </p:extLst>
          </p:nvPr>
        </p:nvGraphicFramePr>
        <p:xfrm>
          <a:off x="6276329" y="1282686"/>
          <a:ext cx="2030964" cy="3364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09" y="1282686"/>
            <a:ext cx="9144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2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853" y="1428926"/>
            <a:ext cx="6543675" cy="3019425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b="1" dirty="0">
                <a:solidFill>
                  <a:schemeClr val="bg1"/>
                </a:solidFill>
                <a:ea typeface="Arial"/>
                <a:cs typeface="Arial"/>
              </a:rPr>
              <a:t>FORO </a:t>
            </a:r>
            <a:r>
              <a:rPr lang="es-ES" sz="1500" b="1" dirty="0" smtClean="0">
                <a:solidFill>
                  <a:schemeClr val="bg1"/>
                </a:solidFill>
                <a:ea typeface="Arial"/>
                <a:cs typeface="Arial"/>
              </a:rPr>
              <a:t>ECONÓMICO </a:t>
            </a:r>
            <a:r>
              <a:rPr lang="es-ES" sz="1500" b="1" dirty="0">
                <a:solidFill>
                  <a:schemeClr val="bg1"/>
                </a:solidFill>
                <a:ea typeface="Arial"/>
                <a:cs typeface="Arial"/>
              </a:rPr>
              <a:t>MUNDIAL</a:t>
            </a:r>
          </a:p>
          <a:p>
            <a:pPr algn="ctr"/>
            <a:r>
              <a:rPr lang="es-ES" sz="1500" b="1" dirty="0" smtClean="0">
                <a:solidFill>
                  <a:schemeClr val="bg1"/>
                </a:solidFill>
                <a:ea typeface="Arial"/>
                <a:cs typeface="Arial"/>
              </a:rPr>
              <a:t>DOING BUSINESS</a:t>
            </a:r>
            <a:endParaRPr lang="es-ES_tradnl" sz="1500" b="1" dirty="0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648236" y="1061591"/>
            <a:ext cx="44983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SV" b="1" dirty="0"/>
              <a:t>El Salvador sube al puesto 86 para hacer negocios</a:t>
            </a:r>
          </a:p>
        </p:txBody>
      </p:sp>
      <p:pic>
        <p:nvPicPr>
          <p:cNvPr id="12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26" y="4144695"/>
            <a:ext cx="899061" cy="685725"/>
          </a:xfrm>
          <a:prstGeom prst="rect">
            <a:avLst/>
          </a:prstGeom>
          <a:noFill/>
          <a:extLst/>
        </p:spPr>
      </p:pic>
      <p:sp>
        <p:nvSpPr>
          <p:cNvPr id="6" name="CuadroTexto 5"/>
          <p:cNvSpPr txBox="1"/>
          <p:nvPr/>
        </p:nvSpPr>
        <p:spPr>
          <a:xfrm>
            <a:off x="576801" y="4279808"/>
            <a:ext cx="1063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050" dirty="0" smtClean="0"/>
              <a:t>189</a:t>
            </a:r>
          </a:p>
          <a:p>
            <a:pPr algn="ctr"/>
            <a:r>
              <a:rPr lang="es-SV" sz="1050" dirty="0" smtClean="0"/>
              <a:t> países</a:t>
            </a:r>
            <a:endParaRPr lang="es-SV" sz="1050" dirty="0"/>
          </a:p>
        </p:txBody>
      </p:sp>
    </p:spTree>
    <p:extLst>
      <p:ext uri="{BB962C8B-B14F-4D97-AF65-F5344CB8AC3E}">
        <p14:creationId xmlns:p14="http://schemas.microsoft.com/office/powerpoint/2010/main" val="26815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FORO </a:t>
            </a:r>
            <a:r>
              <a:rPr lang="es-ES" sz="1500" b="1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ECONÓMICO </a:t>
            </a:r>
            <a:r>
              <a:rPr lang="es-ES" sz="15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MUNDIAL</a:t>
            </a:r>
          </a:p>
          <a:p>
            <a:pPr algn="ctr"/>
            <a:r>
              <a:rPr lang="es-ES" sz="15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ÍNDICE DE COMPETITIVIDAD</a:t>
            </a:r>
            <a:endParaRPr lang="es-ES_tradnl" sz="15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16" y="1445827"/>
            <a:ext cx="6610350" cy="3162300"/>
          </a:xfrm>
          <a:prstGeom prst="rect">
            <a:avLst/>
          </a:prstGeom>
        </p:spPr>
      </p:pic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648236" y="1061591"/>
            <a:ext cx="42306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SV" b="1" dirty="0">
                <a:solidFill>
                  <a:srgbClr val="1A1816"/>
                </a:solidFill>
                <a:latin typeface="+mn-lt"/>
              </a:rPr>
              <a:t>El Salvador cae en el ranking de competitividad</a:t>
            </a:r>
          </a:p>
        </p:txBody>
      </p:sp>
      <p:pic>
        <p:nvPicPr>
          <p:cNvPr id="12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26" y="4144695"/>
            <a:ext cx="899061" cy="685725"/>
          </a:xfrm>
          <a:prstGeom prst="rect">
            <a:avLst/>
          </a:prstGeom>
          <a:noFill/>
          <a:extLst/>
        </p:spPr>
      </p:pic>
      <p:sp>
        <p:nvSpPr>
          <p:cNvPr id="6" name="CuadroTexto 5"/>
          <p:cNvSpPr txBox="1"/>
          <p:nvPr/>
        </p:nvSpPr>
        <p:spPr>
          <a:xfrm>
            <a:off x="576801" y="4279808"/>
            <a:ext cx="1063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050" dirty="0" smtClean="0"/>
              <a:t>142</a:t>
            </a:r>
          </a:p>
          <a:p>
            <a:pPr algn="ctr"/>
            <a:r>
              <a:rPr lang="es-SV" sz="1050" dirty="0" smtClean="0"/>
              <a:t> países</a:t>
            </a:r>
            <a:endParaRPr lang="es-SV" sz="1050" dirty="0"/>
          </a:p>
        </p:txBody>
      </p:sp>
    </p:spTree>
    <p:extLst>
      <p:ext uri="{BB962C8B-B14F-4D97-AF65-F5344CB8AC3E}">
        <p14:creationId xmlns:p14="http://schemas.microsoft.com/office/powerpoint/2010/main" val="32434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500" b="1" dirty="0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FARIAS\Desktop\Presentación Cámara de Comercio\PIC\X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" y="1298585"/>
            <a:ext cx="3938587" cy="328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728718" y="374576"/>
            <a:ext cx="23295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500" b="1" dirty="0">
                <a:solidFill>
                  <a:schemeClr val="bg1"/>
                </a:solidFill>
              </a:rPr>
              <a:t>CONSUMO INTERNO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103582" y="394860"/>
            <a:ext cx="23295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500" b="1" dirty="0" smtClean="0">
                <a:solidFill>
                  <a:schemeClr val="bg1"/>
                </a:solidFill>
              </a:rPr>
              <a:t>SECTOR EXTERNO</a:t>
            </a:r>
            <a:endParaRPr lang="es-SV" sz="1500" b="1" dirty="0">
              <a:solidFill>
                <a:schemeClr val="bg1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4569691" y="130629"/>
            <a:ext cx="0" cy="718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8" t="3354" r="7052" b="30809"/>
          <a:stretch/>
        </p:blipFill>
        <p:spPr bwMode="auto">
          <a:xfrm>
            <a:off x="4616508" y="1102642"/>
            <a:ext cx="4248249" cy="312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C:\Users\FARIAS\Desktop\Presentación Cámara de Comercio\PIC\recarga.jpg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25252" r="9365" b="28200"/>
          <a:stretch/>
        </p:blipFill>
        <p:spPr bwMode="auto">
          <a:xfrm>
            <a:off x="4887497" y="4146791"/>
            <a:ext cx="1034332" cy="60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772260" y="4276848"/>
            <a:ext cx="150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b="1" dirty="0" smtClean="0"/>
              <a:t>USD 5.4 mm</a:t>
            </a:r>
            <a:endParaRPr lang="es-SV" b="1" dirty="0"/>
          </a:p>
        </p:txBody>
      </p:sp>
    </p:spTree>
    <p:extLst>
      <p:ext uri="{BB962C8B-B14F-4D97-AF65-F5344CB8AC3E}">
        <p14:creationId xmlns:p14="http://schemas.microsoft.com/office/powerpoint/2010/main" val="413888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8317"/>
            <a:ext cx="9144000" cy="4287716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-78317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/>
          <p:cNvSpPr txBox="1"/>
          <p:nvPr/>
        </p:nvSpPr>
        <p:spPr>
          <a:xfrm>
            <a:off x="939799" y="3247569"/>
            <a:ext cx="7810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 junio de 2015, La Sala de lo Constitucional admitió una demanda por el procedimiento de aprobación de las reformas fiscales del 31/04/14 en la Asamblea Legislativa </a:t>
            </a:r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939799" y="1868600"/>
            <a:ext cx="5471391" cy="116046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Reformas legales y reglamentarias ocurridas en </a:t>
            </a:r>
            <a:r>
              <a:rPr lang="es-E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2014-2015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4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228079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PRECIOS DE </a:t>
            </a:r>
            <a:r>
              <a:rPr lang="es-SV" sz="1500" b="1" dirty="0" smtClean="0">
                <a:solidFill>
                  <a:schemeClr val="bg1"/>
                </a:solidFill>
              </a:rPr>
              <a:t>TRANSFERENCIA</a:t>
            </a:r>
            <a:endParaRPr lang="es-SV" sz="1500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Más 20"/>
          <p:cNvSpPr/>
          <p:nvPr/>
        </p:nvSpPr>
        <p:spPr>
          <a:xfrm>
            <a:off x="5446700" y="2915589"/>
            <a:ext cx="290178" cy="276018"/>
          </a:xfrm>
          <a:prstGeom prst="mathPlus">
            <a:avLst/>
          </a:prstGeom>
          <a:solidFill>
            <a:srgbClr val="011790"/>
          </a:solidFill>
          <a:ln>
            <a:solidFill>
              <a:srgbClr val="011790"/>
            </a:solidFill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graphicFrame>
        <p:nvGraphicFramePr>
          <p:cNvPr id="31" name="Diagrama 30"/>
          <p:cNvGraphicFramePr/>
          <p:nvPr>
            <p:extLst>
              <p:ext uri="{D42A27DB-BD31-4B8C-83A1-F6EECF244321}">
                <p14:modId xmlns:p14="http://schemas.microsoft.com/office/powerpoint/2010/main" val="91144974"/>
              </p:ext>
            </p:extLst>
          </p:nvPr>
        </p:nvGraphicFramePr>
        <p:xfrm>
          <a:off x="5769252" y="1952283"/>
          <a:ext cx="3205954" cy="2330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2" name="Imagen 31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172" y="1202287"/>
            <a:ext cx="608250" cy="58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3" name="Conector recto 32"/>
          <p:cNvCxnSpPr/>
          <p:nvPr/>
        </p:nvCxnSpPr>
        <p:spPr>
          <a:xfrm>
            <a:off x="3078471" y="1601542"/>
            <a:ext cx="8745" cy="2802399"/>
          </a:xfrm>
          <a:prstGeom prst="line">
            <a:avLst/>
          </a:prstGeom>
          <a:ln w="12700">
            <a:solidFill>
              <a:srgbClr val="0117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" y="2341585"/>
            <a:ext cx="1987658" cy="1500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Rectángulo 34"/>
          <p:cNvSpPr/>
          <p:nvPr/>
        </p:nvSpPr>
        <p:spPr>
          <a:xfrm>
            <a:off x="305902" y="3951603"/>
            <a:ext cx="2646329" cy="58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55650">
              <a:spcBef>
                <a:spcPct val="0"/>
              </a:spcBef>
            </a:pP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Traslada la carga de la prueba a los contribuyentes para demostrar la</a:t>
            </a:r>
          </a:p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aplicación de precios de mercado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301159" y="1494460"/>
            <a:ext cx="2651072" cy="576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/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Incorpora la metodología </a:t>
            </a:r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OCDE para </a:t>
            </a: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determinar </a:t>
            </a:r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precios </a:t>
            </a: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operaciones con partes relacionadas</a:t>
            </a:r>
          </a:p>
          <a:p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418136" y="2566930"/>
            <a:ext cx="996190" cy="8796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100" b="1" dirty="0" smtClean="0">
                <a:solidFill>
                  <a:schemeClr val="tx1"/>
                </a:solidFill>
              </a:rPr>
              <a:t>Método </a:t>
            </a:r>
            <a:r>
              <a:rPr lang="es-ES" sz="1100" b="1" dirty="0" smtClean="0">
                <a:solidFill>
                  <a:schemeClr val="tx1"/>
                </a:solidFill>
              </a:rPr>
              <a:t>de precio de mercado</a:t>
            </a:r>
            <a:endParaRPr lang="es-ES_tradnl" sz="1100" b="1" dirty="0">
              <a:solidFill>
                <a:schemeClr val="tx1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27" y="2356564"/>
            <a:ext cx="1151946" cy="13823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  <p:sp>
        <p:nvSpPr>
          <p:cNvPr id="18" name="CuadroTexto 17"/>
          <p:cNvSpPr txBox="1"/>
          <p:nvPr/>
        </p:nvSpPr>
        <p:spPr>
          <a:xfrm>
            <a:off x="3471442" y="3268570"/>
            <a:ext cx="1006864" cy="2769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s-SV" sz="1200" b="1" dirty="0" smtClean="0"/>
              <a:t>Art. 199-B</a:t>
            </a:r>
            <a:endParaRPr lang="es-SV" sz="1200" b="1" dirty="0"/>
          </a:p>
        </p:txBody>
      </p:sp>
      <p:pic>
        <p:nvPicPr>
          <p:cNvPr id="16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17" y="3223027"/>
            <a:ext cx="899061" cy="685725"/>
          </a:xfrm>
          <a:prstGeom prst="rect">
            <a:avLst/>
          </a:prstGeom>
          <a:noFill/>
          <a:extLst/>
        </p:spPr>
      </p:pic>
      <p:sp>
        <p:nvSpPr>
          <p:cNvPr id="2" name="CuadroTexto 1"/>
          <p:cNvSpPr txBox="1"/>
          <p:nvPr/>
        </p:nvSpPr>
        <p:spPr>
          <a:xfrm>
            <a:off x="4813307" y="3407069"/>
            <a:ext cx="931435" cy="435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dirty="0" smtClean="0">
                <a:latin typeface="Calibri" panose="020F0502020204030204" pitchFamily="34" charset="0"/>
              </a:rPr>
              <a:t>Análisis de Comparabilidad</a:t>
            </a:r>
          </a:p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90266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1504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PRECIOS </a:t>
            </a:r>
            <a:r>
              <a:rPr lang="es-SV" sz="1500" b="1">
                <a:solidFill>
                  <a:schemeClr val="bg1"/>
                </a:solidFill>
              </a:rPr>
              <a:t>DE </a:t>
            </a:r>
            <a:r>
              <a:rPr lang="es-SV" sz="1500" b="1" smtClean="0">
                <a:solidFill>
                  <a:schemeClr val="bg1"/>
                </a:solidFill>
              </a:rPr>
              <a:t>TRANSFERENCIA</a:t>
            </a:r>
            <a:endParaRPr lang="es-SV" sz="1500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1211077" y="4488921"/>
            <a:ext cx="140789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SV" b="1" dirty="0"/>
              <a:t>Vigente para 2016</a:t>
            </a:r>
          </a:p>
        </p:txBody>
      </p:sp>
      <p:graphicFrame>
        <p:nvGraphicFramePr>
          <p:cNvPr id="20" name="Diagrama 19"/>
          <p:cNvGraphicFramePr/>
          <p:nvPr>
            <p:extLst>
              <p:ext uri="{D42A27DB-BD31-4B8C-83A1-F6EECF244321}">
                <p14:modId xmlns:p14="http://schemas.microsoft.com/office/powerpoint/2010/main" val="1352344100"/>
              </p:ext>
            </p:extLst>
          </p:nvPr>
        </p:nvGraphicFramePr>
        <p:xfrm>
          <a:off x="3840480" y="1188721"/>
          <a:ext cx="4864607" cy="3199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Imagen 21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2407" y="3363870"/>
            <a:ext cx="1066166" cy="82784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346" y="1130940"/>
            <a:ext cx="2800732" cy="348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3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15040"/>
            <a:ext cx="85370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FACULTAD PARA OBTENER </a:t>
            </a:r>
            <a:r>
              <a:rPr lang="es-SV" sz="1500" b="1" dirty="0" smtClean="0">
                <a:solidFill>
                  <a:schemeClr val="bg1"/>
                </a:solidFill>
              </a:rPr>
              <a:t>INFORMACIÓN</a:t>
            </a:r>
            <a:r>
              <a:rPr lang="es-SV" sz="1500" b="1" dirty="0">
                <a:solidFill>
                  <a:schemeClr val="bg1"/>
                </a:solidFill>
              </a:rPr>
              <a:t>, Y </a:t>
            </a:r>
            <a:r>
              <a:rPr lang="es-SV" sz="1500" b="1" dirty="0" smtClean="0">
                <a:solidFill>
                  <a:schemeClr val="bg1"/>
                </a:solidFill>
              </a:rPr>
              <a:t>OBLIGACIÓN </a:t>
            </a:r>
            <a:r>
              <a:rPr lang="es-SV" sz="1500" b="1" dirty="0">
                <a:solidFill>
                  <a:schemeClr val="bg1"/>
                </a:solidFill>
              </a:rPr>
              <a:t>DE INFORMAR  </a:t>
            </a:r>
          </a:p>
          <a:p>
            <a:pPr algn="ctr"/>
            <a:r>
              <a:rPr lang="es-SV" sz="1100" dirty="0">
                <a:solidFill>
                  <a:schemeClr val="bg1"/>
                </a:solidFill>
              </a:rPr>
              <a:t>ES miembro 185ª del Foro Global sobre la transparencia y el intercambio de información con fines fiscales en 2011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932669" y="4134308"/>
            <a:ext cx="3413088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b="1" dirty="0"/>
              <a:t>Intercambio de información fiscal con Administraciones Tributarias de </a:t>
            </a:r>
            <a:r>
              <a:rPr lang="es-ES" b="1" dirty="0" smtClean="0"/>
              <a:t>Jurisdicciones Extranjeras</a:t>
            </a:r>
            <a:r>
              <a:rPr lang="es-ES" b="1" dirty="0"/>
              <a:t>. </a:t>
            </a:r>
            <a:r>
              <a:rPr lang="es-SV" b="1" dirty="0"/>
              <a:t>Art. 62-A inciso 2º </a:t>
            </a:r>
            <a:r>
              <a:rPr lang="es-SV" b="1" dirty="0" smtClean="0"/>
              <a:t>CT</a:t>
            </a:r>
            <a:endParaRPr lang="es-SV" b="1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4936579" y="1572153"/>
            <a:ext cx="3119428" cy="1146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</a:rPr>
              <a:t>“La AT podrá intercambiar información de carácter fiscal con AT de jurisdicciones </a:t>
            </a:r>
            <a:r>
              <a:rPr lang="es-ES_tradnl" sz="1100" dirty="0" smtClean="0">
                <a:solidFill>
                  <a:schemeClr val="tx1"/>
                </a:solidFill>
              </a:rPr>
              <a:t>Extranjeras</a:t>
            </a:r>
            <a:r>
              <a:rPr lang="es-ES_tradnl" sz="1100" dirty="0">
                <a:solidFill>
                  <a:schemeClr val="tx1"/>
                </a:solidFill>
              </a:rPr>
              <a:t>” </a:t>
            </a:r>
            <a:endParaRPr lang="es-ES_tradnl" sz="1100" dirty="0" smtClean="0">
              <a:solidFill>
                <a:schemeClr val="tx1"/>
              </a:solidFill>
            </a:endParaRPr>
          </a:p>
          <a:p>
            <a:pPr algn="ctr"/>
            <a:endParaRPr lang="es-ES_tradnl" sz="1100" dirty="0">
              <a:solidFill>
                <a:schemeClr val="tx1"/>
              </a:solidFill>
            </a:endParaRPr>
          </a:p>
          <a:p>
            <a:pPr algn="ctr"/>
            <a:r>
              <a:rPr lang="es-ES_tradnl" sz="1100" dirty="0" smtClean="0">
                <a:solidFill>
                  <a:schemeClr val="tx1"/>
                </a:solidFill>
              </a:rPr>
              <a:t>Podrá </a:t>
            </a:r>
            <a:r>
              <a:rPr lang="es-ES_tradnl" sz="1100" dirty="0">
                <a:solidFill>
                  <a:schemeClr val="tx1"/>
                </a:solidFill>
              </a:rPr>
              <a:t>suscribir </a:t>
            </a:r>
            <a:r>
              <a:rPr lang="es-ES_tradnl" sz="1100" dirty="0" smtClean="0">
                <a:solidFill>
                  <a:schemeClr val="tx1"/>
                </a:solidFill>
              </a:rPr>
              <a:t>CDI.</a:t>
            </a:r>
            <a:endParaRPr lang="es-ES_tradnl" sz="11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4936579" y="2832313"/>
            <a:ext cx="3119428" cy="1146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</a:rPr>
              <a:t>Esta disposición constituye un régimen especial, que se aplicará con preferencia a cualesquiera </a:t>
            </a:r>
            <a:r>
              <a:rPr lang="es-ES_tradnl" sz="1100" dirty="0" smtClean="0">
                <a:solidFill>
                  <a:schemeClr val="tx1"/>
                </a:solidFill>
              </a:rPr>
              <a:t>Leyes </a:t>
            </a:r>
            <a:r>
              <a:rPr lang="es-ES_tradnl" sz="1100" dirty="0">
                <a:solidFill>
                  <a:schemeClr val="tx1"/>
                </a:solidFill>
              </a:rPr>
              <a:t>o </a:t>
            </a:r>
            <a:r>
              <a:rPr lang="es-ES_tradnl" sz="1100" dirty="0" smtClean="0">
                <a:solidFill>
                  <a:schemeClr val="tx1"/>
                </a:solidFill>
              </a:rPr>
              <a:t>Reglamentos</a:t>
            </a:r>
            <a:r>
              <a:rPr lang="es-ES_tradnl" sz="1100" dirty="0">
                <a:solidFill>
                  <a:schemeClr val="tx1"/>
                </a:solidFill>
              </a:rPr>
              <a:t>, a menos que expresamente se haga extensiva la reserva a la AT.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69" y="1653359"/>
            <a:ext cx="3328810" cy="2357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038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33" y="2983452"/>
            <a:ext cx="1861916" cy="18870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95" y="2977306"/>
            <a:ext cx="1937907" cy="1007712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221212"/>
            <a:ext cx="8537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ANTECEDENTES DE INTERCAMBIOS DE </a:t>
            </a:r>
            <a:r>
              <a:rPr lang="es-SV" sz="1500" b="1" dirty="0" smtClean="0">
                <a:solidFill>
                  <a:schemeClr val="bg1"/>
                </a:solidFill>
              </a:rPr>
              <a:t>INFORMACIÓN</a:t>
            </a:r>
            <a:endParaRPr lang="es-SV" sz="1500" b="1" dirty="0">
              <a:solidFill>
                <a:schemeClr val="bg1"/>
              </a:solidFill>
            </a:endParaRPr>
          </a:p>
          <a:p>
            <a:pPr algn="ctr"/>
            <a:r>
              <a:rPr lang="es-SV" sz="1500" b="1" dirty="0">
                <a:solidFill>
                  <a:schemeClr val="bg1"/>
                </a:solidFill>
              </a:rPr>
              <a:t>CONVENIOS EL SALVADOR – SICA (2006)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3763215" y="3214723"/>
            <a:ext cx="1629617" cy="144655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b="1" dirty="0"/>
              <a:t>Art. 8 </a:t>
            </a:r>
          </a:p>
          <a:p>
            <a:r>
              <a:rPr lang="es-ES" dirty="0"/>
              <a:t>Obtener y brindar Información de operaciones, comerciales, financieras, industriales, propiedad intelectual.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3568090" y="1313252"/>
            <a:ext cx="2129567" cy="16943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asistencia mutua y cooperación técnica entre las administraciones tributarias y aduaneras de </a:t>
            </a:r>
            <a:r>
              <a:rPr lang="es-ES_tradnl" sz="1200" dirty="0" smtClean="0">
                <a:solidFill>
                  <a:schemeClr val="tx1"/>
                </a:solidFill>
              </a:rPr>
              <a:t>C.A.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6194494" y="1292542"/>
            <a:ext cx="2129567" cy="16943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compatibilización de los tributos internos aplicables al comercio entre los estados parte de la unión aduanera </a:t>
            </a:r>
            <a:r>
              <a:rPr lang="es-ES_tradnl" sz="1200" dirty="0" smtClean="0">
                <a:solidFill>
                  <a:schemeClr val="tx1"/>
                </a:solidFill>
              </a:rPr>
              <a:t>centroamericana.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941917" y="3182729"/>
            <a:ext cx="263471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b="1" dirty="0"/>
              <a:t>Art. 25 numeral 4)</a:t>
            </a:r>
          </a:p>
          <a:p>
            <a:r>
              <a:rPr lang="es-ES" dirty="0"/>
              <a:t>Intercambiar información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661" y="1978429"/>
            <a:ext cx="3144011" cy="2049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96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ángulo redondeado 23"/>
          <p:cNvSpPr/>
          <p:nvPr/>
        </p:nvSpPr>
        <p:spPr>
          <a:xfrm>
            <a:off x="5167983" y="1529975"/>
            <a:ext cx="3001396" cy="23444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La opinión efectuada sobre </a:t>
            </a:r>
            <a:r>
              <a:rPr lang="es-ES_tradnl" sz="1200" dirty="0" smtClean="0">
                <a:solidFill>
                  <a:schemeClr val="tx1"/>
                </a:solidFill>
              </a:rPr>
              <a:t>ES, </a:t>
            </a:r>
            <a:r>
              <a:rPr lang="es-ES_tradnl" sz="1200" dirty="0">
                <a:solidFill>
                  <a:schemeClr val="tx1"/>
                </a:solidFill>
              </a:rPr>
              <a:t>destaca que la Administración Tributaria, cuenta con facultades suficientes para acceder a la información y para el intercambio de la misma, resguardando los derechos y garantías que esto </a:t>
            </a:r>
            <a:r>
              <a:rPr lang="es-ES_tradnl" sz="1200" dirty="0" smtClean="0">
                <a:solidFill>
                  <a:schemeClr val="tx1"/>
                </a:solidFill>
              </a:rPr>
              <a:t>implica.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2" name="CuadroTexto 10"/>
          <p:cNvSpPr txBox="1"/>
          <p:nvPr/>
        </p:nvSpPr>
        <p:spPr>
          <a:xfrm>
            <a:off x="5218112" y="214625"/>
            <a:ext cx="2901137" cy="565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dirty="0" smtClean="0">
                <a:solidFill>
                  <a:schemeClr val="bg1"/>
                </a:solidFill>
              </a:rPr>
              <a:t>CONVENIOS EL SALVADOR CON OCDE. FEBRERO 2015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66823" y="128219"/>
            <a:ext cx="3676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 smtClean="0">
                <a:solidFill>
                  <a:schemeClr val="bg1"/>
                </a:solidFill>
              </a:rPr>
              <a:t>FACULTAD PARA OBTENER INFORMACIÓN, Y OBLIGACIÓN</a:t>
            </a:r>
          </a:p>
          <a:p>
            <a:pPr algn="ctr"/>
            <a:r>
              <a:rPr lang="es-SV" dirty="0" smtClean="0">
                <a:solidFill>
                  <a:schemeClr val="bg1"/>
                </a:solidFill>
              </a:rPr>
              <a:t>DE INFORMAR</a:t>
            </a:r>
            <a:endParaRPr lang="es-SV" b="1" dirty="0" smtClean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  <p:cxnSp>
        <p:nvCxnSpPr>
          <p:cNvPr id="15" name="13 Conector recto"/>
          <p:cNvCxnSpPr/>
          <p:nvPr/>
        </p:nvCxnSpPr>
        <p:spPr>
          <a:xfrm>
            <a:off x="4572000" y="96363"/>
            <a:ext cx="0" cy="77052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474" y="1167984"/>
            <a:ext cx="2355494" cy="340761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18" name="CuadroTexto 17"/>
          <p:cNvSpPr txBox="1"/>
          <p:nvPr/>
        </p:nvSpPr>
        <p:spPr>
          <a:xfrm>
            <a:off x="2646778" y="3473258"/>
            <a:ext cx="1273084" cy="1277273"/>
          </a:xfrm>
          <a:prstGeom prst="rect">
            <a:avLst/>
          </a:prstGeom>
          <a:solidFill>
            <a:srgbClr val="F5E177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 aprobó la Fase I sobre Transparencia e Intercambio de Información para efectos fiscales</a:t>
            </a:r>
            <a:r>
              <a:rPr lang="es-SV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12" y="1924762"/>
            <a:ext cx="442090" cy="44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0"/>
          <p:cNvSpPr txBox="1"/>
          <p:nvPr/>
        </p:nvSpPr>
        <p:spPr>
          <a:xfrm>
            <a:off x="5218112" y="269111"/>
            <a:ext cx="2901137" cy="565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dirty="0" smtClean="0">
                <a:solidFill>
                  <a:schemeClr val="bg1"/>
                </a:solidFill>
              </a:rPr>
              <a:t>CONVENIOS EL SALVADOR CON OCDE. JUNIO 2015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66823" y="128219"/>
            <a:ext cx="3676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solidFill>
                  <a:schemeClr val="bg1"/>
                </a:solidFill>
              </a:rPr>
              <a:t>FACULTAD PARA OBTENER </a:t>
            </a:r>
            <a:r>
              <a:rPr lang="es-SV" dirty="0" smtClean="0">
                <a:solidFill>
                  <a:schemeClr val="bg1"/>
                </a:solidFill>
              </a:rPr>
              <a:t>INFORMACIÓN</a:t>
            </a:r>
            <a:r>
              <a:rPr lang="es-SV" dirty="0">
                <a:solidFill>
                  <a:schemeClr val="bg1"/>
                </a:solidFill>
              </a:rPr>
              <a:t>, </a:t>
            </a:r>
            <a:r>
              <a:rPr lang="es-SV" dirty="0" smtClean="0">
                <a:solidFill>
                  <a:schemeClr val="bg1"/>
                </a:solidFill>
              </a:rPr>
              <a:t>Y OBLIGACIÓN</a:t>
            </a:r>
          </a:p>
          <a:p>
            <a:pPr algn="ctr"/>
            <a:r>
              <a:rPr lang="es-SV" dirty="0" smtClean="0">
                <a:solidFill>
                  <a:schemeClr val="bg1"/>
                </a:solidFill>
              </a:rPr>
              <a:t>DE </a:t>
            </a:r>
            <a:r>
              <a:rPr lang="es-SV" dirty="0">
                <a:solidFill>
                  <a:schemeClr val="bg1"/>
                </a:solidFill>
              </a:rPr>
              <a:t>INFORMAR</a:t>
            </a:r>
          </a:p>
        </p:txBody>
      </p:sp>
      <p:cxnSp>
        <p:nvCxnSpPr>
          <p:cNvPr id="15" name="13 Conector recto"/>
          <p:cNvCxnSpPr/>
          <p:nvPr/>
        </p:nvCxnSpPr>
        <p:spPr>
          <a:xfrm>
            <a:off x="4572000" y="96363"/>
            <a:ext cx="0" cy="77052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821" y="1429005"/>
            <a:ext cx="2123406" cy="2603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832892" y="4195863"/>
            <a:ext cx="3169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izq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- derecha) Francisco Galindo, Embajador de ES en Francia; William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Danvers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Srio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Gral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Adjunto de la OCDE. De pie, Carlos Cáceres, Ministro de Hacienda de ES; y Ángel Gurria,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Srio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Gral. de la OCDE.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4779120" y="1747704"/>
            <a:ext cx="373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SV" sz="1100" b="1" dirty="0" smtClean="0">
                <a:solidFill>
                  <a:srgbClr val="6F3211"/>
                </a:solidFill>
              </a:rPr>
              <a:t>Implica limitaciones al secreto bancario, y obligación de intercambiar de información tributaria.</a:t>
            </a:r>
            <a:endParaRPr lang="es-SV" sz="1100" b="1" dirty="0">
              <a:solidFill>
                <a:srgbClr val="6F3211"/>
              </a:solidFill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79121" y="1238236"/>
            <a:ext cx="37387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1100" b="1" dirty="0"/>
              <a:t>Convenio Multilateral sobre Asistencia Administrativa Mutua en Materia Fiscal</a:t>
            </a:r>
            <a:endParaRPr lang="es-SV" sz="1100" dirty="0"/>
          </a:p>
        </p:txBody>
      </p:sp>
      <p:sp>
        <p:nvSpPr>
          <p:cNvPr id="50" name="Rectángulo redondeado 49"/>
          <p:cNvSpPr/>
          <p:nvPr/>
        </p:nvSpPr>
        <p:spPr>
          <a:xfrm>
            <a:off x="5029035" y="2371521"/>
            <a:ext cx="1710351" cy="824974"/>
          </a:xfrm>
          <a:prstGeom prst="roundRect">
            <a:avLst/>
          </a:prstGeom>
          <a:solidFill>
            <a:srgbClr val="F7E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SV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Intercambio de información </a:t>
            </a: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automática</a:t>
            </a:r>
            <a:r>
              <a:rPr lang="es-SV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, el cual tuvo como referente el </a:t>
            </a: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FATCA.</a:t>
            </a:r>
            <a:endParaRPr lang="es-SV" sz="10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Rectángulo redondeado 50"/>
          <p:cNvSpPr/>
          <p:nvPr/>
        </p:nvSpPr>
        <p:spPr>
          <a:xfrm>
            <a:off x="6854012" y="2375787"/>
            <a:ext cx="1697108" cy="820708"/>
          </a:xfrm>
          <a:prstGeom prst="roundRect">
            <a:avLst/>
          </a:prstGeom>
          <a:solidFill>
            <a:srgbClr val="F7E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SV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No es necesario suscribir Convenios </a:t>
            </a: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bilaterales.</a:t>
            </a:r>
            <a:endParaRPr lang="es-SV" sz="10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Rectángulo redondeado 51"/>
          <p:cNvSpPr/>
          <p:nvPr/>
        </p:nvSpPr>
        <p:spPr>
          <a:xfrm>
            <a:off x="5011968" y="3277775"/>
            <a:ext cx="1710351" cy="834821"/>
          </a:xfrm>
          <a:prstGeom prst="roundRect">
            <a:avLst/>
          </a:prstGeom>
          <a:solidFill>
            <a:srgbClr val="F7E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SV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Inspecciones tributarias simultáneas en diferentes </a:t>
            </a: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jurisdicciones.</a:t>
            </a:r>
            <a:endParaRPr lang="es-SV" sz="10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Rectángulo redondeado 52"/>
          <p:cNvSpPr/>
          <p:nvPr/>
        </p:nvSpPr>
        <p:spPr>
          <a:xfrm>
            <a:off x="6836945" y="3281285"/>
            <a:ext cx="1714175" cy="831311"/>
          </a:xfrm>
          <a:prstGeom prst="roundRect">
            <a:avLst/>
          </a:prstGeom>
          <a:solidFill>
            <a:srgbClr val="F7E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SV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Asistencia en el cobro de las deudas </a:t>
            </a: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tributarias.</a:t>
            </a:r>
            <a:endParaRPr lang="es-SV" sz="10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1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5" y="1605893"/>
            <a:ext cx="3636039" cy="2424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146249"/>
            <a:ext cx="85370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EXTINCIÓN </a:t>
            </a:r>
            <a:r>
              <a:rPr lang="es-SV" sz="1500" b="1" dirty="0">
                <a:solidFill>
                  <a:schemeClr val="bg1"/>
                </a:solidFill>
              </a:rPr>
              <a:t>DE LA DEUDA TRIBUTARIA: LA </a:t>
            </a:r>
            <a:r>
              <a:rPr lang="es-SV" sz="1500" b="1" dirty="0" smtClean="0">
                <a:solidFill>
                  <a:schemeClr val="bg1"/>
                </a:solidFill>
              </a:rPr>
              <a:t>PRESCIPCIÓN</a:t>
            </a:r>
            <a:endParaRPr lang="es-SV" sz="1500" b="1" dirty="0">
              <a:solidFill>
                <a:schemeClr val="bg1"/>
              </a:solidFill>
            </a:endParaRPr>
          </a:p>
          <a:p>
            <a:pPr algn="ctr"/>
            <a:r>
              <a:rPr lang="es-SV" sz="1100" dirty="0">
                <a:solidFill>
                  <a:schemeClr val="bg1"/>
                </a:solidFill>
              </a:rPr>
              <a:t>Las acciones y derechos de la AT para exigir el cumplimiento de la </a:t>
            </a:r>
            <a:r>
              <a:rPr lang="es-SV" sz="1100" dirty="0" smtClean="0">
                <a:solidFill>
                  <a:schemeClr val="bg1"/>
                </a:solidFill>
              </a:rPr>
              <a:t>obligación</a:t>
            </a:r>
          </a:p>
          <a:p>
            <a:pPr algn="ctr"/>
            <a:r>
              <a:rPr lang="es-SV" sz="1100" dirty="0" smtClean="0">
                <a:solidFill>
                  <a:schemeClr val="bg1"/>
                </a:solidFill>
              </a:rPr>
              <a:t>tributaria sustantiva,el </a:t>
            </a:r>
            <a:r>
              <a:rPr lang="es-SV" sz="1100" dirty="0">
                <a:solidFill>
                  <a:schemeClr val="bg1"/>
                </a:solidFill>
              </a:rPr>
              <a:t>cobro de las multas y demás accesorios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1078784" y="4186741"/>
            <a:ext cx="2634719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dirty="0"/>
              <a:t>Art. 82 </a:t>
            </a:r>
            <a:r>
              <a:rPr lang="es-ES" dirty="0" smtClean="0"/>
              <a:t>incisos </a:t>
            </a:r>
            <a:r>
              <a:rPr lang="es-ES" dirty="0"/>
              <a:t>4º y 5º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4569691" y="1398842"/>
            <a:ext cx="1971675" cy="13550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</a:rPr>
              <a:t>La prescripción requiere alegación de parte </a:t>
            </a:r>
            <a:r>
              <a:rPr lang="es-ES_tradnl" sz="1100" dirty="0" smtClean="0">
                <a:solidFill>
                  <a:schemeClr val="tx1"/>
                </a:solidFill>
              </a:rPr>
              <a:t>interesada.</a:t>
            </a:r>
            <a:endParaRPr lang="es-ES_tradnl" sz="11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5673378" y="2935831"/>
            <a:ext cx="1990606" cy="12935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</a:rPr>
              <a:t>Son aplicables las causales de interrupción del plazo de la prescripción reguladas en materia </a:t>
            </a:r>
            <a:r>
              <a:rPr lang="es-ES_tradnl" sz="1100" dirty="0" smtClean="0">
                <a:solidFill>
                  <a:schemeClr val="tx1"/>
                </a:solidFill>
              </a:rPr>
              <a:t>civil.</a:t>
            </a:r>
            <a:endParaRPr lang="es-ES_tradnl" sz="1100" dirty="0">
              <a:solidFill>
                <a:schemeClr val="tx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91" y="3761705"/>
            <a:ext cx="958033" cy="688457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6594932" y="1396452"/>
            <a:ext cx="1971675" cy="13598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</a:rPr>
              <a:t>Se suspende el plazo al interponerse recurso, hasta que la resolución o la sentencia tenga la autoridad de la cosa </a:t>
            </a:r>
            <a:r>
              <a:rPr lang="es-ES_tradnl" sz="1100" dirty="0" smtClean="0">
                <a:solidFill>
                  <a:schemeClr val="tx1"/>
                </a:solidFill>
              </a:rPr>
              <a:t>juzgada.</a:t>
            </a:r>
            <a:endParaRPr lang="es-ES_tradnl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4" y="1950129"/>
            <a:ext cx="3333750" cy="1905000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9584" y="110948"/>
            <a:ext cx="85370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CADUCIDAD</a:t>
            </a:r>
            <a:endParaRPr lang="es-SV" sz="1100" dirty="0" smtClean="0">
              <a:solidFill>
                <a:schemeClr val="bg1"/>
              </a:solidFill>
            </a:endParaRPr>
          </a:p>
          <a:p>
            <a:pPr algn="ctr"/>
            <a:r>
              <a:rPr lang="es-SV" sz="1100" dirty="0">
                <a:solidFill>
                  <a:schemeClr val="bg1"/>
                </a:solidFill>
              </a:rPr>
              <a:t>Plazo de la AT para ejercer su poder fiscalizador y </a:t>
            </a:r>
            <a:r>
              <a:rPr lang="es-SV" sz="1100" dirty="0" smtClean="0">
                <a:solidFill>
                  <a:schemeClr val="bg1"/>
                </a:solidFill>
              </a:rPr>
              <a:t>sancionatoria,</a:t>
            </a:r>
          </a:p>
          <a:p>
            <a:pPr algn="ctr"/>
            <a:r>
              <a:rPr lang="es-SV" sz="1100" dirty="0" smtClean="0">
                <a:solidFill>
                  <a:schemeClr val="bg1"/>
                </a:solidFill>
              </a:rPr>
              <a:t>no </a:t>
            </a:r>
            <a:r>
              <a:rPr lang="es-SV" sz="1100" dirty="0">
                <a:solidFill>
                  <a:schemeClr val="bg1"/>
                </a:solidFill>
              </a:rPr>
              <a:t>siendo necesaria la alegación ni declaración de la autoridad administrativa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6076918" y="2449931"/>
            <a:ext cx="2462597" cy="362501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16" name="Rectángulo 15"/>
          <p:cNvSpPr/>
          <p:nvPr/>
        </p:nvSpPr>
        <p:spPr>
          <a:xfrm>
            <a:off x="4255556" y="2449931"/>
            <a:ext cx="2474555" cy="305758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cxnSp>
        <p:nvCxnSpPr>
          <p:cNvPr id="29" name="Conector recto 28"/>
          <p:cNvCxnSpPr/>
          <p:nvPr/>
        </p:nvCxnSpPr>
        <p:spPr>
          <a:xfrm flipV="1">
            <a:off x="3727071" y="2562393"/>
            <a:ext cx="5119577" cy="424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3315621" y="2568492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2013</a:t>
            </a:r>
            <a:endParaRPr lang="es-SV" sz="9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1" name="Conector recto 30"/>
          <p:cNvCxnSpPr/>
          <p:nvPr/>
        </p:nvCxnSpPr>
        <p:spPr>
          <a:xfrm>
            <a:off x="4815531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4323964" y="2551005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2014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3" name="Conector recto 32"/>
          <p:cNvCxnSpPr/>
          <p:nvPr/>
        </p:nvCxnSpPr>
        <p:spPr>
          <a:xfrm>
            <a:off x="5570377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5108895" y="2552966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2015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5" name="Conector recto 34"/>
          <p:cNvCxnSpPr/>
          <p:nvPr/>
        </p:nvCxnSpPr>
        <p:spPr>
          <a:xfrm>
            <a:off x="6453762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6039096" y="2545772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2016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7" name="Conector recto 36"/>
          <p:cNvCxnSpPr/>
          <p:nvPr/>
        </p:nvCxnSpPr>
        <p:spPr>
          <a:xfrm>
            <a:off x="7223058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8071428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CuadroTexto 38"/>
          <p:cNvSpPr txBox="1"/>
          <p:nvPr/>
        </p:nvSpPr>
        <p:spPr>
          <a:xfrm>
            <a:off x="6861553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2017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8355080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2019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633068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2018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2" name="Cerrar llave 41"/>
          <p:cNvSpPr/>
          <p:nvPr/>
        </p:nvSpPr>
        <p:spPr>
          <a:xfrm rot="5400000">
            <a:off x="3441489" y="2681808"/>
            <a:ext cx="194895" cy="602990"/>
          </a:xfrm>
          <a:prstGeom prst="rightBrace">
            <a:avLst/>
          </a:prstGeom>
          <a:ln w="190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3" name="CuadroTexto 42"/>
          <p:cNvSpPr txBox="1"/>
          <p:nvPr/>
        </p:nvSpPr>
        <p:spPr>
          <a:xfrm>
            <a:off x="3205076" y="3047139"/>
            <a:ext cx="69021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Período a Fiscalizar ISR</a:t>
            </a:r>
            <a:endParaRPr lang="es-SV" sz="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4136764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48" name="Cerrar llave 47"/>
          <p:cNvSpPr/>
          <p:nvPr/>
        </p:nvSpPr>
        <p:spPr>
          <a:xfrm rot="5400000">
            <a:off x="4040815" y="2724724"/>
            <a:ext cx="202182" cy="524445"/>
          </a:xfrm>
          <a:prstGeom prst="rightBrace">
            <a:avLst/>
          </a:prstGeom>
          <a:ln w="190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9" name="CuadroTexto 48"/>
          <p:cNvSpPr txBox="1"/>
          <p:nvPr/>
        </p:nvSpPr>
        <p:spPr>
          <a:xfrm>
            <a:off x="3745579" y="3073029"/>
            <a:ext cx="90871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Fecha Presentación</a:t>
            </a:r>
            <a:endParaRPr lang="es-SV" sz="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Cerrar llave 50"/>
          <p:cNvSpPr/>
          <p:nvPr/>
        </p:nvSpPr>
        <p:spPr>
          <a:xfrm rot="16200000">
            <a:off x="5404418" y="1908874"/>
            <a:ext cx="194895" cy="711406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53" name="CuadroTexto 52"/>
          <p:cNvSpPr txBox="1"/>
          <p:nvPr/>
        </p:nvSpPr>
        <p:spPr>
          <a:xfrm>
            <a:off x="4388150" y="2242636"/>
            <a:ext cx="709539" cy="21544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1</a:t>
            </a:r>
            <a:endParaRPr lang="es-SV" sz="800" b="1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168347" y="2250631"/>
            <a:ext cx="6780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2</a:t>
            </a:r>
            <a:endParaRPr lang="es-SV" sz="800" b="1" dirty="0"/>
          </a:p>
        </p:txBody>
      </p:sp>
      <p:sp>
        <p:nvSpPr>
          <p:cNvPr id="55" name="CuadroTexto 54"/>
          <p:cNvSpPr txBox="1"/>
          <p:nvPr/>
        </p:nvSpPr>
        <p:spPr>
          <a:xfrm>
            <a:off x="5904173" y="2241181"/>
            <a:ext cx="8111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3</a:t>
            </a:r>
            <a:endParaRPr lang="es-SV" sz="800" b="1" dirty="0"/>
          </a:p>
        </p:txBody>
      </p:sp>
      <p:cxnSp>
        <p:nvCxnSpPr>
          <p:cNvPr id="56" name="Conector recto de flecha 55"/>
          <p:cNvCxnSpPr/>
          <p:nvPr/>
        </p:nvCxnSpPr>
        <p:spPr>
          <a:xfrm flipV="1">
            <a:off x="6076918" y="2499122"/>
            <a:ext cx="1" cy="41616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7" name="CuadroTexto 56"/>
          <p:cNvSpPr txBox="1"/>
          <p:nvPr/>
        </p:nvSpPr>
        <p:spPr>
          <a:xfrm>
            <a:off x="5983039" y="2951474"/>
            <a:ext cx="47072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>
                <a:solidFill>
                  <a:srgbClr val="C00000"/>
                </a:solidFill>
              </a:rPr>
              <a:t>AGOSTO</a:t>
            </a:r>
            <a:endParaRPr lang="es-SV" sz="500" b="1" dirty="0">
              <a:solidFill>
                <a:srgbClr val="C00000"/>
              </a:solidFill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5857569" y="3064889"/>
            <a:ext cx="71694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600" b="1" dirty="0" smtClean="0">
                <a:solidFill>
                  <a:srgbClr val="FF0000"/>
                </a:solidFill>
              </a:rPr>
              <a:t>Notificación para fiscalizar</a:t>
            </a:r>
            <a:endParaRPr lang="es-SV" sz="600" b="1" dirty="0">
              <a:solidFill>
                <a:srgbClr val="FF0000"/>
              </a:solidFill>
            </a:endParaRPr>
          </a:p>
        </p:txBody>
      </p:sp>
      <p:cxnSp>
        <p:nvCxnSpPr>
          <p:cNvPr id="59" name="Conector recto 58"/>
          <p:cNvCxnSpPr/>
          <p:nvPr/>
        </p:nvCxnSpPr>
        <p:spPr>
          <a:xfrm>
            <a:off x="6961559" y="2449931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7641995" y="2453814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519283" y="2453815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2" name="Cerrar llave 61"/>
          <p:cNvSpPr/>
          <p:nvPr/>
        </p:nvSpPr>
        <p:spPr>
          <a:xfrm rot="5400000">
            <a:off x="6433216" y="2529168"/>
            <a:ext cx="194895" cy="820468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3" name="CuadroTexto 62"/>
          <p:cNvSpPr txBox="1"/>
          <p:nvPr/>
        </p:nvSpPr>
        <p:spPr>
          <a:xfrm>
            <a:off x="4901131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4" name="CuadroTexto 63"/>
          <p:cNvSpPr txBox="1"/>
          <p:nvPr/>
        </p:nvSpPr>
        <p:spPr>
          <a:xfrm>
            <a:off x="5601384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5" name="CuadroTexto 64"/>
          <p:cNvSpPr txBox="1"/>
          <p:nvPr/>
        </p:nvSpPr>
        <p:spPr>
          <a:xfrm>
            <a:off x="6556428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6" name="Cerrar llave 65"/>
          <p:cNvSpPr/>
          <p:nvPr/>
        </p:nvSpPr>
        <p:spPr>
          <a:xfrm rot="5400000">
            <a:off x="7307430" y="2529168"/>
            <a:ext cx="194895" cy="820468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7" name="Cerrar llave 66"/>
          <p:cNvSpPr/>
          <p:nvPr/>
        </p:nvSpPr>
        <p:spPr>
          <a:xfrm rot="5400000">
            <a:off x="8111736" y="2601786"/>
            <a:ext cx="194895" cy="660662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grpSp>
        <p:nvGrpSpPr>
          <p:cNvPr id="18" name="Grupo 33"/>
          <p:cNvGrpSpPr/>
          <p:nvPr/>
        </p:nvGrpSpPr>
        <p:grpSpPr>
          <a:xfrm>
            <a:off x="4107817" y="1604999"/>
            <a:ext cx="2493722" cy="493908"/>
            <a:chOff x="3265" y="1499037"/>
            <a:chExt cx="7922840" cy="1216801"/>
          </a:xfrm>
        </p:grpSpPr>
        <p:sp>
          <p:nvSpPr>
            <p:cNvPr id="25" name="Rectángulo redondeado 34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76200">
              <a:bevelT w="63500" h="25400"/>
              <a:extrusionClr>
                <a:srgbClr val="953735"/>
              </a:extrusion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ángulo 35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76200">
              <a:extrusionClr>
                <a:srgbClr val="953735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sz="900" b="1" kern="1200" dirty="0" smtClean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</a:rPr>
                <a:t>Plazo otorgado a la AT para Fiscalizar</a:t>
              </a:r>
            </a:p>
          </p:txBody>
        </p:sp>
      </p:grpSp>
      <p:grpSp>
        <p:nvGrpSpPr>
          <p:cNvPr id="19" name="Grupo 33"/>
          <p:cNvGrpSpPr/>
          <p:nvPr/>
        </p:nvGrpSpPr>
        <p:grpSpPr>
          <a:xfrm>
            <a:off x="6054171" y="3409036"/>
            <a:ext cx="2493722" cy="493908"/>
            <a:chOff x="3265" y="1499037"/>
            <a:chExt cx="7922840" cy="1216801"/>
          </a:xfrm>
        </p:grpSpPr>
        <p:sp>
          <p:nvSpPr>
            <p:cNvPr id="20" name="Rectángulo redondeado 34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76200">
              <a:bevelT w="63500" h="25400"/>
              <a:extrusionClr>
                <a:srgbClr val="953735"/>
              </a:extrusion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ángulo 35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76200">
              <a:extrusionClr>
                <a:srgbClr val="953735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sz="900" b="1" kern="1200" dirty="0" smtClean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Plazo otorgado a la AT para Fiscalizar con interrupción de la caducidad</a:t>
              </a:r>
            </a:p>
          </p:txBody>
        </p:sp>
      </p:grpSp>
      <p:sp>
        <p:nvSpPr>
          <p:cNvPr id="68" name="Cerrar llave 67"/>
          <p:cNvSpPr/>
          <p:nvPr/>
        </p:nvSpPr>
        <p:spPr>
          <a:xfrm rot="16200000">
            <a:off x="6207622" y="1855663"/>
            <a:ext cx="194895" cy="820468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9" name="Cerrar llave 68"/>
          <p:cNvSpPr/>
          <p:nvPr/>
        </p:nvSpPr>
        <p:spPr>
          <a:xfrm rot="16200000">
            <a:off x="4646407" y="1910057"/>
            <a:ext cx="194895" cy="711406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cxnSp>
        <p:nvCxnSpPr>
          <p:cNvPr id="71" name="Conector recto 70"/>
          <p:cNvCxnSpPr/>
          <p:nvPr/>
        </p:nvCxnSpPr>
        <p:spPr>
          <a:xfrm>
            <a:off x="3855942" y="2436771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10" y="997870"/>
            <a:ext cx="620160" cy="6201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71128" y="4107396"/>
            <a:ext cx="3562646" cy="6017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_tradnl" sz="1100" dirty="0">
                <a:solidFill>
                  <a:srgbClr val="002060"/>
                </a:solidFill>
              </a:rPr>
              <a:t>El cómputo del plazo de la caducidad, se interrumpirá desde la fecha de notificación del auto de designación de auditores hasta 3 años. </a:t>
            </a:r>
          </a:p>
          <a:p>
            <a:endParaRPr lang="es-SV" dirty="0"/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636" y="3687983"/>
            <a:ext cx="620160" cy="620160"/>
          </a:xfrm>
          <a:prstGeom prst="rect">
            <a:avLst/>
          </a:prstGeom>
        </p:spPr>
      </p:pic>
      <p:sp>
        <p:nvSpPr>
          <p:cNvPr id="72" name="Más 71"/>
          <p:cNvSpPr/>
          <p:nvPr/>
        </p:nvSpPr>
        <p:spPr>
          <a:xfrm>
            <a:off x="8588367" y="3826890"/>
            <a:ext cx="290178" cy="276018"/>
          </a:xfrm>
          <a:prstGeom prst="mathPlus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5574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15526"/>
            <a:ext cx="85370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DEDUCCIÓN DEL CRÉDITO FISCAL, IVA POR ACTIVIDAD EXPORTADORA</a:t>
            </a:r>
          </a:p>
          <a:p>
            <a:pPr algn="ctr"/>
            <a:endParaRPr lang="es-SV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979970503"/>
              </p:ext>
            </p:extLst>
          </p:nvPr>
        </p:nvGraphicFramePr>
        <p:xfrm>
          <a:off x="1534094" y="1285212"/>
          <a:ext cx="4285097" cy="3467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55" y="1142802"/>
            <a:ext cx="935278" cy="1112928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27753626"/>
              </p:ext>
            </p:extLst>
          </p:nvPr>
        </p:nvGraphicFramePr>
        <p:xfrm>
          <a:off x="5953531" y="1282686"/>
          <a:ext cx="2104729" cy="3467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6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6" r="1133" b="20784"/>
          <a:stretch/>
        </p:blipFill>
        <p:spPr>
          <a:xfrm>
            <a:off x="1" y="0"/>
            <a:ext cx="9144000" cy="428492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354002" y="2833488"/>
            <a:ext cx="5471391" cy="116046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LO QUE VIENE EN 2016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99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429" y="1086435"/>
            <a:ext cx="4891721" cy="3480276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228079"/>
            <a:ext cx="85370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FIRMA ELECTRÓNICA</a:t>
            </a:r>
          </a:p>
          <a:p>
            <a:pPr algn="ctr"/>
            <a:r>
              <a:rPr lang="es-SV" sz="1000" b="1" dirty="0">
                <a:solidFill>
                  <a:schemeClr val="bg1"/>
                </a:solidFill>
              </a:rPr>
              <a:t>(vigencia </a:t>
            </a:r>
            <a:r>
              <a:rPr lang="es-SV" sz="1000" b="1" dirty="0" smtClean="0">
                <a:solidFill>
                  <a:schemeClr val="bg1"/>
                </a:solidFill>
              </a:rPr>
              <a:t>a partir del </a:t>
            </a:r>
            <a:r>
              <a:rPr lang="es-SV" sz="1000" b="1" dirty="0">
                <a:solidFill>
                  <a:schemeClr val="bg1"/>
                </a:solidFill>
              </a:rPr>
              <a:t>23 de abril de 2016)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9" y="1251690"/>
            <a:ext cx="234315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3464321" y="1426189"/>
            <a:ext cx="19649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SV" sz="1100" b="1" dirty="0" smtClean="0">
                <a:latin typeface="+mn-lt"/>
              </a:rPr>
              <a:t>Equipara el valor al </a:t>
            </a:r>
            <a:r>
              <a:rPr lang="es-SV" sz="1100" b="1" dirty="0">
                <a:latin typeface="+mn-lt"/>
              </a:rPr>
              <a:t>de la firma </a:t>
            </a:r>
            <a:r>
              <a:rPr lang="es-SV" sz="1100" b="1" dirty="0" smtClean="0">
                <a:latin typeface="+mn-lt"/>
              </a:rPr>
              <a:t>autógrafa.</a:t>
            </a:r>
          </a:p>
          <a:p>
            <a:pPr algn="just"/>
            <a:endParaRPr lang="es-SV" sz="1100" b="1" dirty="0">
              <a:latin typeface="+mn-lt"/>
            </a:endParaRPr>
          </a:p>
          <a:p>
            <a:pPr algn="just"/>
            <a:r>
              <a:rPr lang="es-SV" sz="1100" b="1" dirty="0" smtClean="0">
                <a:latin typeface="+mn-lt"/>
              </a:rPr>
              <a:t>Equivalencia de los </a:t>
            </a:r>
            <a:r>
              <a:rPr lang="es-SV" sz="1100" b="1" dirty="0">
                <a:latin typeface="+mn-lt"/>
              </a:rPr>
              <a:t>documentos </a:t>
            </a:r>
            <a:r>
              <a:rPr lang="es-SV" sz="1100" b="1" dirty="0" smtClean="0">
                <a:latin typeface="+mn-lt"/>
              </a:rPr>
              <a:t>electrónicos</a:t>
            </a:r>
            <a:endParaRPr lang="es-SV" sz="1100" b="1" dirty="0">
              <a:latin typeface="+mn-lt"/>
            </a:endParaRPr>
          </a:p>
          <a:p>
            <a:pPr algn="just"/>
            <a:r>
              <a:rPr lang="es-SV" sz="1100" b="1" dirty="0">
                <a:latin typeface="+mn-lt"/>
              </a:rPr>
              <a:t>con los documentos </a:t>
            </a:r>
            <a:r>
              <a:rPr lang="es-SV" sz="1100" b="1" dirty="0" smtClean="0">
                <a:latin typeface="+mn-lt"/>
              </a:rPr>
              <a:t>tradicionales.</a:t>
            </a:r>
          </a:p>
          <a:p>
            <a:pPr algn="just"/>
            <a:endParaRPr lang="es-SV" sz="1100" b="1" dirty="0">
              <a:latin typeface="+mn-lt"/>
            </a:endParaRPr>
          </a:p>
          <a:p>
            <a:pPr algn="just"/>
            <a:r>
              <a:rPr lang="es-SV" sz="1100" b="1" dirty="0" smtClean="0"/>
              <a:t>Estándares internacionales </a:t>
            </a:r>
            <a:r>
              <a:rPr lang="es-SV" sz="1100" b="1" dirty="0"/>
              <a:t>fijados por la Ley Modelo de la CNUDMI </a:t>
            </a:r>
            <a:r>
              <a:rPr lang="es-SV" sz="1100" b="1" dirty="0" smtClean="0"/>
              <a:t>.</a:t>
            </a:r>
          </a:p>
          <a:p>
            <a:pPr algn="just"/>
            <a:endParaRPr lang="es-SV" sz="1100" b="1" dirty="0">
              <a:latin typeface="+mn-lt"/>
            </a:endParaRPr>
          </a:p>
          <a:p>
            <a:pPr algn="just"/>
            <a:r>
              <a:rPr lang="es-SV" sz="1100" b="1" dirty="0" smtClean="0">
                <a:latin typeface="+mn-lt"/>
              </a:rPr>
              <a:t>Sólo la firma electrónica certificada tendrá valor jurídico.</a:t>
            </a:r>
            <a:endParaRPr lang="es-SV" sz="1100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870780" y="1407974"/>
            <a:ext cx="1874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sz="1200" b="1" dirty="0" smtClean="0">
                <a:latin typeface="+mn-lt"/>
              </a:rPr>
              <a:t>Comercio electrónico</a:t>
            </a:r>
            <a:endParaRPr lang="es-SV" sz="1200" b="1" dirty="0">
              <a:latin typeface="+mn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870780" y="1781541"/>
            <a:ext cx="1874444" cy="171161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s-SV" sz="1200" b="1" dirty="0" smtClean="0">
                <a:latin typeface="+mn-lt"/>
              </a:rPr>
              <a:t>Gobierno electrónico:</a:t>
            </a:r>
          </a:p>
          <a:p>
            <a:r>
              <a:rPr lang="es-SV" sz="1200" dirty="0" smtClean="0">
                <a:latin typeface="+mn-lt"/>
              </a:rPr>
              <a:t>Gestión </a:t>
            </a:r>
            <a:r>
              <a:rPr lang="es-SV" sz="1200" dirty="0">
                <a:latin typeface="+mn-lt"/>
              </a:rPr>
              <a:t>pública y la automatización y digitalización de los servicios públicos</a:t>
            </a:r>
            <a:endParaRPr lang="es-SV" sz="1200" dirty="0" smtClean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latin typeface="+mn-lt"/>
              </a:rPr>
              <a:t>Ciudadano</a:t>
            </a:r>
          </a:p>
          <a:p>
            <a:pPr marL="171450" indent="-171450">
              <a:buFontTx/>
              <a:buChar char="-"/>
            </a:pPr>
            <a:r>
              <a:rPr lang="es-SV" sz="1200" dirty="0" smtClean="0">
                <a:latin typeface="+mn-lt"/>
              </a:rPr>
              <a:t>Empresa</a:t>
            </a:r>
          </a:p>
          <a:p>
            <a:pPr marL="171450" indent="-171450">
              <a:buFontTx/>
              <a:buChar char="-"/>
            </a:pPr>
            <a:r>
              <a:rPr lang="es-SV" sz="1200" dirty="0" smtClean="0">
                <a:latin typeface="+mn-lt"/>
              </a:rPr>
              <a:t>Empleado</a:t>
            </a:r>
          </a:p>
          <a:p>
            <a:pPr marL="171450" indent="-171450">
              <a:buFontTx/>
              <a:buChar char="-"/>
            </a:pPr>
            <a:r>
              <a:rPr lang="es-SV" sz="1200" dirty="0" smtClean="0">
                <a:latin typeface="+mn-lt"/>
              </a:rPr>
              <a:t>Gobierno</a:t>
            </a:r>
          </a:p>
          <a:p>
            <a:endParaRPr lang="es-SV" sz="1200" b="1" dirty="0">
              <a:latin typeface="+mn-lt"/>
            </a:endParaRPr>
          </a:p>
          <a:p>
            <a:endParaRPr lang="es-SV" sz="1200" b="1" dirty="0" smtClean="0">
              <a:latin typeface="+mn-lt"/>
            </a:endParaRPr>
          </a:p>
          <a:p>
            <a:endParaRPr lang="es-SV" sz="1200" b="1" dirty="0"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1159" y="472814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SV" sz="800" dirty="0">
                <a:latin typeface="Verdana" panose="020B0604030504040204" pitchFamily="34" charset="0"/>
              </a:rPr>
              <a:t>(CNUDMI</a:t>
            </a:r>
            <a:r>
              <a:rPr lang="es-SV" sz="800" dirty="0" smtClean="0">
                <a:latin typeface="Verdana" panose="020B0604030504040204" pitchFamily="34" charset="0"/>
              </a:rPr>
              <a:t>): Comisión </a:t>
            </a:r>
            <a:r>
              <a:rPr lang="es-SV" sz="800" dirty="0">
                <a:latin typeface="Verdana" panose="020B0604030504040204" pitchFamily="34" charset="0"/>
              </a:rPr>
              <a:t>de las Naciones Unidas para el Derecho Mercantil </a:t>
            </a:r>
            <a:r>
              <a:rPr lang="es-SV" sz="800" dirty="0" smtClean="0">
                <a:latin typeface="Verdana" panose="020B0604030504040204" pitchFamily="34" charset="0"/>
              </a:rPr>
              <a:t>Internacional</a:t>
            </a:r>
            <a:endParaRPr lang="es-SV" sz="800" dirty="0"/>
          </a:p>
        </p:txBody>
      </p:sp>
    </p:spTree>
    <p:extLst>
      <p:ext uri="{BB962C8B-B14F-4D97-AF65-F5344CB8AC3E}">
        <p14:creationId xmlns:p14="http://schemas.microsoft.com/office/powerpoint/2010/main" val="230735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/>
          <p:nvPr/>
        </p:nvSpPr>
        <p:spPr>
          <a:xfrm>
            <a:off x="5789925" y="1105160"/>
            <a:ext cx="2381596" cy="19589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2998927" y="1109355"/>
            <a:ext cx="2381596" cy="19589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130224"/>
            <a:ext cx="8537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REEMBOLSO DE LOS DERECHOS ARANCELARIOS A LA IMPORTACIÓN, EN EL MARCO DEL ACUERDO DE ASOCIACIÓN ENTRE C.A Y UE</a:t>
            </a:r>
          </a:p>
          <a:p>
            <a:pPr algn="ctr"/>
            <a:r>
              <a:rPr lang="es-SV" sz="1000" b="1" dirty="0" smtClean="0">
                <a:solidFill>
                  <a:schemeClr val="bg1"/>
                </a:solidFill>
              </a:rPr>
              <a:t>(VIGENTE A PARTIR DEL 1 DE DICIEMBRE DE 2015)</a:t>
            </a:r>
            <a:endParaRPr lang="es-SV" sz="1000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142321" y="1299140"/>
            <a:ext cx="20948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200" dirty="0" smtClean="0"/>
              <a:t>Reembolso </a:t>
            </a:r>
            <a:r>
              <a:rPr lang="es-SV" sz="1200" dirty="0"/>
              <a:t>de </a:t>
            </a:r>
            <a:r>
              <a:rPr lang="es-SV" sz="1200" dirty="0" smtClean="0"/>
              <a:t>aranceles </a:t>
            </a:r>
            <a:r>
              <a:rPr lang="es-SV" sz="1200" dirty="0"/>
              <a:t>pagados por </a:t>
            </a:r>
            <a:r>
              <a:rPr lang="es-SV" sz="1200" dirty="0" smtClean="0"/>
              <a:t>importaciones de la UE si </a:t>
            </a:r>
            <a:r>
              <a:rPr lang="es-SV" sz="1200" dirty="0"/>
              <a:t>dichos productos son exportados a otros países de </a:t>
            </a:r>
            <a:r>
              <a:rPr lang="es-SV" sz="1200" dirty="0" smtClean="0"/>
              <a:t>C.A, en </a:t>
            </a:r>
            <a:r>
              <a:rPr lang="es-SV" sz="1200" dirty="0"/>
              <a:t>la parte que corresponda a la mercancía que sea </a:t>
            </a:r>
            <a:r>
              <a:rPr lang="es-SV" sz="1200" dirty="0" smtClean="0"/>
              <a:t>exportada.</a:t>
            </a:r>
            <a:endParaRPr lang="es-SV" sz="1200" dirty="0"/>
          </a:p>
        </p:txBody>
      </p:sp>
      <p:sp>
        <p:nvSpPr>
          <p:cNvPr id="6" name="Rectángulo 5"/>
          <p:cNvSpPr/>
          <p:nvPr/>
        </p:nvSpPr>
        <p:spPr>
          <a:xfrm>
            <a:off x="5964257" y="1301902"/>
            <a:ext cx="2123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es que realice un único pago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Derechos Arancelarios a la Importación en el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1er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 de importación, cuando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mercancías sean exportadas hacia otro país de la región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</a:t>
            </a:r>
            <a:endParaRPr lang="es-SV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497879" y="3260852"/>
            <a:ext cx="2019299" cy="1627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200" dirty="0">
              <a:solidFill>
                <a:schemeClr val="tx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392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43" y="3241261"/>
            <a:ext cx="3048000" cy="126682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555721" y="3474295"/>
            <a:ext cx="190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200" dirty="0" smtClean="0"/>
              <a:t>Para </a:t>
            </a:r>
            <a:r>
              <a:rPr lang="es-SV" sz="1200" dirty="0"/>
              <a:t>poder solicitar el reembolso la mercancía no debe haber sido objeto de transformación, modificación o alteración alguna.</a:t>
            </a:r>
          </a:p>
        </p:txBody>
      </p:sp>
    </p:spTree>
    <p:extLst>
      <p:ext uri="{BB962C8B-B14F-4D97-AF65-F5344CB8AC3E}">
        <p14:creationId xmlns:p14="http://schemas.microsoft.com/office/powerpoint/2010/main" val="246331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251175"/>
            <a:ext cx="85370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REFORMAS LEY DE LAVADO DE DINERO Y ACTIVOS (10/12/15)</a:t>
            </a:r>
          </a:p>
          <a:p>
            <a:pPr algn="ctr"/>
            <a:r>
              <a:rPr lang="es-SV" sz="1100" dirty="0">
                <a:solidFill>
                  <a:schemeClr val="bg1"/>
                </a:solidFill>
              </a:rPr>
              <a:t>(Vigencia a partir del 01/01/16)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260"/>
          <a:stretch/>
        </p:blipFill>
        <p:spPr>
          <a:xfrm>
            <a:off x="735841" y="1207212"/>
            <a:ext cx="3582667" cy="2985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9" name="Rectángulo 68"/>
          <p:cNvSpPr/>
          <p:nvPr/>
        </p:nvSpPr>
        <p:spPr>
          <a:xfrm>
            <a:off x="594273" y="4519029"/>
            <a:ext cx="2243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5650">
              <a:spcBef>
                <a:spcPct val="0"/>
              </a:spcBef>
            </a:pPr>
            <a:r>
              <a:rPr lang="es-SV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 APNFDs: Actividades y Profesiones No-Financieras Designadas .</a:t>
            </a:r>
            <a:r>
              <a:rPr lang="es-ES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Ingresos Brutos ≥ </a:t>
            </a:r>
            <a:r>
              <a:rPr lang="es-ES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USD 1,212,438 </a:t>
            </a:r>
            <a:r>
              <a:rPr lang="es-ES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 + 50 empleados</a:t>
            </a:r>
            <a:endParaRPr lang="es-SV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301159" y="4232808"/>
            <a:ext cx="1537855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SV" sz="1000" dirty="0"/>
              <a:t>Fuente: FGR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789771" y="4488051"/>
            <a:ext cx="178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5650">
              <a:spcBef>
                <a:spcPct val="0"/>
              </a:spcBef>
            </a:pPr>
            <a:r>
              <a:rPr lang="es-SV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** </a:t>
            </a:r>
            <a:r>
              <a:rPr lang="es-SV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 de H </a:t>
            </a:r>
            <a:r>
              <a:rPr lang="es-SV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22/11/15</a:t>
            </a:r>
          </a:p>
          <a:p>
            <a:pPr algn="ctr" defTabSz="755650">
              <a:spcBef>
                <a:spcPct val="0"/>
              </a:spcBef>
            </a:pPr>
            <a:r>
              <a:rPr lang="es-SV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Grandes Contribuyentes :    816 </a:t>
            </a:r>
          </a:p>
          <a:p>
            <a:pPr algn="ctr" defTabSz="755650">
              <a:spcBef>
                <a:spcPct val="0"/>
              </a:spcBef>
            </a:pPr>
            <a:r>
              <a:rPr lang="es-SV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Mediano Contribuyente   : 2,272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4841855" y="2841105"/>
            <a:ext cx="383145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es-SV" sz="11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Amplía plazo para acreditarse UIF</a:t>
            </a:r>
          </a:p>
          <a:p>
            <a:pPr algn="ctr"/>
            <a:r>
              <a:rPr lang="es-SV" sz="11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Plazo para registrarse sitio web FGR 31/03/16  </a:t>
            </a:r>
            <a:endParaRPr lang="es-SV" sz="1100" b="1" dirty="0"/>
          </a:p>
        </p:txBody>
      </p:sp>
      <p:pic>
        <p:nvPicPr>
          <p:cNvPr id="73" name="Imagen 7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7665" y="1274786"/>
            <a:ext cx="2379665" cy="1397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4" name="Rectángulo 73"/>
          <p:cNvSpPr/>
          <p:nvPr/>
        </p:nvSpPr>
        <p:spPr>
          <a:xfrm>
            <a:off x="4841854" y="3343793"/>
            <a:ext cx="383145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SV" sz="11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Instituciones supervisadas por SSF:</a:t>
            </a:r>
          </a:p>
          <a:p>
            <a:pPr algn="ctr"/>
            <a:r>
              <a:rPr lang="es-SV" sz="11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Oficial de Cumplimiento.</a:t>
            </a:r>
            <a:endParaRPr lang="es-SV" sz="1100" b="1" dirty="0"/>
          </a:p>
        </p:txBody>
      </p:sp>
      <p:sp>
        <p:nvSpPr>
          <p:cNvPr id="75" name="Rectángulo 74"/>
          <p:cNvSpPr/>
          <p:nvPr/>
        </p:nvSpPr>
        <p:spPr>
          <a:xfrm>
            <a:off x="4841854" y="3885244"/>
            <a:ext cx="3817807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SV" sz="11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Otras Instituciones: Persona Asignada.</a:t>
            </a:r>
            <a:endParaRPr lang="es-SV" sz="1100" b="1" dirty="0"/>
          </a:p>
        </p:txBody>
      </p:sp>
    </p:spTree>
    <p:extLst>
      <p:ext uri="{BB962C8B-B14F-4D97-AF65-F5344CB8AC3E}">
        <p14:creationId xmlns:p14="http://schemas.microsoft.com/office/powerpoint/2010/main" val="112111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36629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chemeClr val="bg1"/>
                </a:solidFill>
              </a:rPr>
              <a:t>LEY DE LAVADO DE DINERO Y ACTIVOS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237619184"/>
              </p:ext>
            </p:extLst>
          </p:nvPr>
        </p:nvGraphicFramePr>
        <p:xfrm>
          <a:off x="968828" y="1365411"/>
          <a:ext cx="4285097" cy="3467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Imagen 15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59" y="1360240"/>
            <a:ext cx="1149391" cy="75567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985" y="1982031"/>
            <a:ext cx="2530626" cy="167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uadroTexto 17"/>
          <p:cNvSpPr txBox="1"/>
          <p:nvPr/>
        </p:nvSpPr>
        <p:spPr>
          <a:xfrm>
            <a:off x="6136851" y="2942219"/>
            <a:ext cx="16308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100" b="1" dirty="0" smtClean="0">
                <a:solidFill>
                  <a:srgbClr val="E7727F"/>
                </a:solidFill>
              </a:rPr>
              <a:t>Art</a:t>
            </a:r>
            <a:r>
              <a:rPr lang="es-SV" sz="1100" b="1" dirty="0">
                <a:solidFill>
                  <a:srgbClr val="E7727F"/>
                </a:solidFill>
              </a:rPr>
              <a:t>. </a:t>
            </a:r>
            <a:r>
              <a:rPr lang="es-SV" sz="1100" b="1" dirty="0" smtClean="0">
                <a:solidFill>
                  <a:srgbClr val="E7727F"/>
                </a:solidFill>
              </a:rPr>
              <a:t>9-B </a:t>
            </a:r>
          </a:p>
          <a:p>
            <a:r>
              <a:rPr lang="es-SV" sz="1100" b="1" dirty="0" smtClean="0">
                <a:solidFill>
                  <a:srgbClr val="E7727F"/>
                </a:solidFill>
              </a:rPr>
              <a:t>Política </a:t>
            </a:r>
            <a:r>
              <a:rPr lang="es-SV" sz="1100" b="1" dirty="0">
                <a:solidFill>
                  <a:srgbClr val="E7727F"/>
                </a:solidFill>
              </a:rPr>
              <a:t>de “conozca a su cliente”</a:t>
            </a:r>
          </a:p>
        </p:txBody>
      </p:sp>
    </p:spTree>
    <p:extLst>
      <p:ext uri="{BB962C8B-B14F-4D97-AF65-F5344CB8AC3E}">
        <p14:creationId xmlns:p14="http://schemas.microsoft.com/office/powerpoint/2010/main" val="19721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6" y="3085278"/>
            <a:ext cx="2205632" cy="179828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6" y="1376593"/>
            <a:ext cx="2205632" cy="1798286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3468" y="315526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PROYECTO DE AUMENTO AL SALARIO MINIMO</a:t>
            </a:r>
            <a:endParaRPr lang="es-SV" sz="1500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734475" y="2074618"/>
            <a:ext cx="1857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b="1" dirty="0" smtClean="0">
                <a:solidFill>
                  <a:srgbClr val="002060"/>
                </a:solidFill>
              </a:rPr>
              <a:t>USD 300 </a:t>
            </a:r>
            <a:endParaRPr lang="es-SV" b="1" dirty="0">
              <a:solidFill>
                <a:srgbClr val="002060"/>
              </a:solidFill>
            </a:endParaRPr>
          </a:p>
          <a:p>
            <a:pPr algn="ctr"/>
            <a:r>
              <a:rPr lang="es-SV" b="1" dirty="0">
                <a:solidFill>
                  <a:srgbClr val="002060"/>
                </a:solidFill>
              </a:rPr>
              <a:t>zona urbana</a:t>
            </a:r>
            <a:endParaRPr lang="es-SV" dirty="0">
              <a:solidFill>
                <a:srgbClr val="002060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734474" y="3786706"/>
            <a:ext cx="1857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b="1" dirty="0" smtClean="0">
                <a:solidFill>
                  <a:srgbClr val="002060"/>
                </a:solidFill>
              </a:rPr>
              <a:t>USD 250</a:t>
            </a:r>
            <a:endParaRPr lang="es-SV" b="1" dirty="0">
              <a:solidFill>
                <a:srgbClr val="002060"/>
              </a:solidFill>
            </a:endParaRPr>
          </a:p>
          <a:p>
            <a:pPr algn="ctr"/>
            <a:r>
              <a:rPr lang="es-SV" b="1" dirty="0">
                <a:solidFill>
                  <a:srgbClr val="002060"/>
                </a:solidFill>
              </a:rPr>
              <a:t>zona </a:t>
            </a:r>
            <a:r>
              <a:rPr lang="es-SV" b="1" dirty="0" smtClean="0">
                <a:solidFill>
                  <a:srgbClr val="002060"/>
                </a:solidFill>
              </a:rPr>
              <a:t>rural</a:t>
            </a:r>
            <a:endParaRPr lang="es-SV" dirty="0">
              <a:solidFill>
                <a:srgbClr val="002060"/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42934"/>
              </p:ext>
            </p:extLst>
          </p:nvPr>
        </p:nvGraphicFramePr>
        <p:xfrm>
          <a:off x="3360548" y="1729833"/>
          <a:ext cx="4752094" cy="223531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69654"/>
                <a:gridCol w="1027480"/>
                <a:gridCol w="1027480"/>
                <a:gridCol w="1027480"/>
              </a:tblGrid>
              <a:tr h="447062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s-ES" sz="1100" b="1" u="none" strike="noStrike" dirty="0">
                          <a:effectLst/>
                        </a:rPr>
                        <a:t>Sector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s-ES" sz="1100" b="1" u="none" strike="noStrike" dirty="0">
                          <a:effectLst/>
                        </a:rPr>
                        <a:t>Propuesta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s-ES" sz="1100" b="1" u="none" strike="noStrike" dirty="0">
                          <a:effectLst/>
                        </a:rPr>
                        <a:t>Vigente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s-ES" sz="1100" b="1" u="none" strike="noStrike" dirty="0">
                          <a:effectLst/>
                        </a:rPr>
                        <a:t>Variación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4706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</a:rPr>
                        <a:t>Comercio y Servicio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300.00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251.70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48.30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4706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</a:rPr>
                        <a:t>Industria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300.00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246.60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53.40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4706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Maquila Textil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300.00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210.90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89.10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4706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 smtClean="0">
                          <a:effectLst/>
                        </a:rPr>
                        <a:t>Agropecuario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250.00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118.20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u="none" strike="noStrike" dirty="0" smtClean="0">
                          <a:effectLst/>
                        </a:rPr>
                        <a:t>USD</a:t>
                      </a:r>
                      <a:r>
                        <a:rPr lang="es-E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100" b="1" u="none" strike="noStrike" dirty="0" smtClean="0">
                          <a:effectLst/>
                        </a:rPr>
                        <a:t>131.80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75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3468" y="315526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GASTO EN SEGURIDAD PRIVADA</a:t>
            </a:r>
            <a:endParaRPr lang="es-SV" sz="1500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FARIAS\Desktop\Presentación Cámara de Comercio\PIC\SEGURID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97" y="1037143"/>
            <a:ext cx="2978150" cy="374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0" y="4777293"/>
            <a:ext cx="4062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SV" sz="1200" dirty="0" smtClean="0"/>
              <a:t>Fuente: Federación </a:t>
            </a:r>
            <a:r>
              <a:rPr lang="es-SV" sz="1200" dirty="0"/>
              <a:t>Panamericana de Seguridad Privada</a:t>
            </a:r>
          </a:p>
        </p:txBody>
      </p:sp>
      <p:sp>
        <p:nvSpPr>
          <p:cNvPr id="7" name="Rectángulo redondeado 11"/>
          <p:cNvSpPr/>
          <p:nvPr/>
        </p:nvSpPr>
        <p:spPr>
          <a:xfrm>
            <a:off x="4940303" y="1396451"/>
            <a:ext cx="2897411" cy="23046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600" dirty="0" smtClean="0">
                <a:solidFill>
                  <a:schemeClr val="tx1"/>
                </a:solidFill>
              </a:rPr>
              <a:t>En </a:t>
            </a:r>
            <a:r>
              <a:rPr lang="es-SV" sz="1600" dirty="0">
                <a:solidFill>
                  <a:schemeClr val="tx1"/>
                </a:solidFill>
              </a:rPr>
              <a:t>la región se invierten más de </a:t>
            </a:r>
            <a:r>
              <a:rPr lang="es-SV" sz="1600" dirty="0" smtClean="0">
                <a:solidFill>
                  <a:schemeClr val="tx1"/>
                </a:solidFill>
              </a:rPr>
              <a:t>USD1,500 </a:t>
            </a:r>
            <a:r>
              <a:rPr lang="es-SV" sz="1600" dirty="0">
                <a:solidFill>
                  <a:schemeClr val="tx1"/>
                </a:solidFill>
              </a:rPr>
              <a:t>millones anuales para pagar la planilla de más de 200.000 </a:t>
            </a:r>
            <a:r>
              <a:rPr lang="es-SV" sz="1600" dirty="0" smtClean="0">
                <a:solidFill>
                  <a:schemeClr val="tx1"/>
                </a:solidFill>
              </a:rPr>
              <a:t>guardias </a:t>
            </a:r>
            <a:r>
              <a:rPr lang="es-SV" sz="1600" dirty="0">
                <a:solidFill>
                  <a:schemeClr val="tx1"/>
                </a:solidFill>
              </a:rPr>
              <a:t>de seguridad privada.</a:t>
            </a:r>
            <a:endParaRPr lang="es-ES_tradnl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5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564" y="4255096"/>
            <a:ext cx="1073859" cy="819046"/>
          </a:xfrm>
          <a:prstGeom prst="rect">
            <a:avLst/>
          </a:prstGeom>
          <a:noFill/>
          <a:extLst/>
        </p:spPr>
      </p:pic>
      <p:sp>
        <p:nvSpPr>
          <p:cNvPr id="45" name="Rectángulo 44"/>
          <p:cNvSpPr/>
          <p:nvPr/>
        </p:nvSpPr>
        <p:spPr>
          <a:xfrm>
            <a:off x="-2309" y="-34696"/>
            <a:ext cx="9144000" cy="1023611"/>
          </a:xfrm>
          <a:prstGeom prst="rect">
            <a:avLst/>
          </a:prstGeom>
          <a:solidFill>
            <a:srgbClr val="011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0"/>
          <p:cNvSpPr txBox="1"/>
          <p:nvPr/>
        </p:nvSpPr>
        <p:spPr>
          <a:xfrm>
            <a:off x="301159" y="334198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chemeClr val="bg1"/>
                </a:solidFill>
              </a:rPr>
              <a:t>DEUDA SOBERANA EL SALVADOR</a:t>
            </a:r>
            <a:endParaRPr lang="es-SV" sz="1100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22"/>
          <p:cNvGrpSpPr/>
          <p:nvPr/>
        </p:nvGrpSpPr>
        <p:grpSpPr>
          <a:xfrm>
            <a:off x="668976" y="1357809"/>
            <a:ext cx="2334817" cy="471139"/>
            <a:chOff x="3265" y="1499037"/>
            <a:chExt cx="7922840" cy="1216801"/>
          </a:xfrm>
        </p:grpSpPr>
        <p:sp>
          <p:nvSpPr>
            <p:cNvPr id="32" name="Rectángulo redondeado 31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ctángulo 32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D61001"/>
                  </a:solidFill>
                  <a:latin typeface="+mj-lt"/>
                  <a:cs typeface="Times New Roman" panose="02020603050405020304" pitchFamily="18" charset="0"/>
                </a:rPr>
                <a:t>MOODY´S</a:t>
              </a:r>
              <a:endParaRPr lang="es-SV" b="1" kern="1200" dirty="0" smtClean="0">
                <a:solidFill>
                  <a:srgbClr val="D6100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1289901" y="2413675"/>
            <a:ext cx="14060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SV" sz="105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531" y="1930157"/>
            <a:ext cx="2247289" cy="225732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791575" y="2275366"/>
            <a:ext cx="1482672" cy="13777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2000" b="1" dirty="0" smtClean="0"/>
              <a:t>19/11/2015</a:t>
            </a:r>
          </a:p>
          <a:p>
            <a:pPr algn="ctr"/>
            <a:endParaRPr lang="es-SV" sz="800" b="1" dirty="0" smtClean="0"/>
          </a:p>
          <a:p>
            <a:pPr algn="ctr"/>
            <a:r>
              <a:rPr lang="es-SV" sz="2000" b="1" dirty="0" smtClean="0"/>
              <a:t>Ba3 </a:t>
            </a:r>
            <a:r>
              <a:rPr lang="es-SV" b="1" dirty="0" smtClean="0"/>
              <a:t>con perspectiva negativa. Bonos Basura</a:t>
            </a:r>
            <a:endParaRPr lang="es-SV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SV" sz="1050" b="1" dirty="0" smtClean="0"/>
          </a:p>
          <a:p>
            <a:endParaRPr lang="es-SV" sz="1050" dirty="0"/>
          </a:p>
        </p:txBody>
      </p:sp>
      <p:grpSp>
        <p:nvGrpSpPr>
          <p:cNvPr id="19" name="Grupo 32"/>
          <p:cNvGrpSpPr/>
          <p:nvPr/>
        </p:nvGrpSpPr>
        <p:grpSpPr>
          <a:xfrm>
            <a:off x="3362699" y="1365799"/>
            <a:ext cx="2337813" cy="463149"/>
            <a:chOff x="3265" y="1499037"/>
            <a:chExt cx="7922840" cy="1216801"/>
          </a:xfrm>
        </p:grpSpPr>
        <p:sp>
          <p:nvSpPr>
            <p:cNvPr id="30" name="Rectángulo redondeado 29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ctángulo 30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0000A0"/>
                  </a:solidFill>
                  <a:latin typeface="+mj-lt"/>
                  <a:cs typeface="Times New Roman" panose="02020603050405020304" pitchFamily="18" charset="0"/>
                </a:rPr>
                <a:t>STANDARD &amp; POOR'S</a:t>
              </a:r>
              <a:endParaRPr lang="es-SV" b="1" kern="1200" dirty="0" smtClean="0">
                <a:solidFill>
                  <a:srgbClr val="0000A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0" name="Imagen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782" y="1930157"/>
            <a:ext cx="2247287" cy="2257320"/>
          </a:xfrm>
          <a:prstGeom prst="rect">
            <a:avLst/>
          </a:prstGeom>
        </p:spPr>
      </p:pic>
      <p:grpSp>
        <p:nvGrpSpPr>
          <p:cNvPr id="25" name="Grupo 37"/>
          <p:cNvGrpSpPr/>
          <p:nvPr/>
        </p:nvGrpSpPr>
        <p:grpSpPr>
          <a:xfrm>
            <a:off x="6101390" y="1365799"/>
            <a:ext cx="2332449" cy="503434"/>
            <a:chOff x="7807307" y="1280552"/>
            <a:chExt cx="7922840" cy="1216801"/>
          </a:xfrm>
        </p:grpSpPr>
        <p:sp>
          <p:nvSpPr>
            <p:cNvPr id="28" name="Rectángulo redondeado 27"/>
            <p:cNvSpPr/>
            <p:nvPr/>
          </p:nvSpPr>
          <p:spPr>
            <a:xfrm>
              <a:off x="7807307" y="1280552"/>
              <a:ext cx="7922840" cy="1216801"/>
            </a:xfrm>
            <a:prstGeom prst="roundRect">
              <a:avLst/>
            </a:prstGeom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ángulo 28"/>
            <p:cNvSpPr/>
            <p:nvPr/>
          </p:nvSpPr>
          <p:spPr>
            <a:xfrm>
              <a:off x="7926105" y="1339359"/>
              <a:ext cx="7804042" cy="10980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023F40"/>
                  </a:solidFill>
                  <a:latin typeface="+mj-lt"/>
                  <a:cs typeface="Times New Roman" panose="02020603050405020304" pitchFamily="18" charset="0"/>
                </a:rPr>
                <a:t>FITCH</a:t>
              </a:r>
              <a:endParaRPr lang="es-SV" b="1" kern="1200" dirty="0" smtClean="0">
                <a:solidFill>
                  <a:srgbClr val="023F4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6" name="Imagen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960" y="1952965"/>
            <a:ext cx="2156282" cy="2165908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3605218" y="2052084"/>
            <a:ext cx="1482672" cy="1544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SV" sz="1050" b="1" dirty="0" smtClean="0"/>
          </a:p>
          <a:p>
            <a:endParaRPr lang="es-SV" sz="1050" b="1" dirty="0"/>
          </a:p>
          <a:p>
            <a:pPr algn="ctr"/>
            <a:r>
              <a:rPr lang="es-SV" sz="2000" b="1" dirty="0" smtClean="0"/>
              <a:t>22/12/2014</a:t>
            </a:r>
          </a:p>
          <a:p>
            <a:pPr algn="ctr"/>
            <a:r>
              <a:rPr lang="es-SV" sz="2000" b="1" dirty="0" smtClean="0"/>
              <a:t>B+</a:t>
            </a:r>
          </a:p>
          <a:p>
            <a:pPr algn="ctr"/>
            <a:r>
              <a:rPr lang="es-SV" b="1" dirty="0" smtClean="0"/>
              <a:t>Altamente Especulativa</a:t>
            </a:r>
            <a:endParaRPr lang="es-SV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SV" sz="1050" b="1" dirty="0" smtClean="0"/>
          </a:p>
          <a:p>
            <a:endParaRPr lang="es-SV" sz="105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320064" y="2048276"/>
            <a:ext cx="1482672" cy="15352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SV" sz="1050" b="1" dirty="0" smtClean="0"/>
          </a:p>
          <a:p>
            <a:endParaRPr lang="es-SV" sz="1050" b="1" dirty="0"/>
          </a:p>
          <a:p>
            <a:pPr algn="ctr"/>
            <a:r>
              <a:rPr lang="es-SV" sz="2000" b="1" dirty="0" smtClean="0"/>
              <a:t>09/07/15</a:t>
            </a:r>
          </a:p>
          <a:p>
            <a:pPr algn="ctr"/>
            <a:r>
              <a:rPr lang="es-SV" sz="2000" b="1" dirty="0" smtClean="0"/>
              <a:t>B+</a:t>
            </a:r>
          </a:p>
          <a:p>
            <a:pPr algn="ctr"/>
            <a:r>
              <a:rPr lang="es-SV" b="1" dirty="0"/>
              <a:t>Altamente </a:t>
            </a:r>
            <a:r>
              <a:rPr lang="es-SV" b="1" dirty="0" smtClean="0"/>
              <a:t>Especulativa</a:t>
            </a:r>
            <a:endParaRPr lang="es-SV" b="1" dirty="0"/>
          </a:p>
          <a:p>
            <a:pPr algn="ctr"/>
            <a:endParaRPr lang="es-SV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SV" sz="1050" b="1" dirty="0" smtClean="0"/>
          </a:p>
          <a:p>
            <a:endParaRPr lang="es-SV" sz="1050" dirty="0"/>
          </a:p>
        </p:txBody>
      </p:sp>
      <p:sp>
        <p:nvSpPr>
          <p:cNvPr id="2" name="Rectángulo 1"/>
          <p:cNvSpPr/>
          <p:nvPr/>
        </p:nvSpPr>
        <p:spPr>
          <a:xfrm>
            <a:off x="1922196" y="4403009"/>
            <a:ext cx="94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Deuda 58% PIB</a:t>
            </a:r>
            <a:endParaRPr lang="es-SV" b="1" dirty="0"/>
          </a:p>
        </p:txBody>
      </p:sp>
    </p:spTree>
    <p:extLst>
      <p:ext uri="{BB962C8B-B14F-4D97-AF65-F5344CB8AC3E}">
        <p14:creationId xmlns:p14="http://schemas.microsoft.com/office/powerpoint/2010/main" val="2059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n título.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270711"/>
            <a:ext cx="7886700" cy="583406"/>
          </a:xfrm>
        </p:spPr>
        <p:txBody>
          <a:bodyPr>
            <a:noAutofit/>
          </a:bodyPr>
          <a:lstStyle/>
          <a:p>
            <a:pPr algn="ctr"/>
            <a:r>
              <a:rPr lang="es-SV" sz="2400" dirty="0"/>
              <a:t>INDICADORES POSITIVOS</a:t>
            </a:r>
          </a:p>
        </p:txBody>
      </p:sp>
      <p:pic>
        <p:nvPicPr>
          <p:cNvPr id="4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4131" y="4349434"/>
            <a:ext cx="1856398" cy="7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4187992" y="1450807"/>
            <a:ext cx="822158" cy="822158"/>
          </a:xfrm>
          <a:prstGeom prst="ellipse">
            <a:avLst/>
          </a:prstGeom>
          <a:solidFill>
            <a:srgbClr val="1751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MX"/>
          </a:p>
        </p:txBody>
      </p:sp>
      <p:sp>
        <p:nvSpPr>
          <p:cNvPr id="10" name="Oval 9"/>
          <p:cNvSpPr/>
          <p:nvPr/>
        </p:nvSpPr>
        <p:spPr>
          <a:xfrm>
            <a:off x="1758679" y="1450806"/>
            <a:ext cx="822158" cy="822158"/>
          </a:xfrm>
          <a:prstGeom prst="ellipse">
            <a:avLst/>
          </a:prstGeom>
          <a:solidFill>
            <a:srgbClr val="1751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MX"/>
          </a:p>
        </p:txBody>
      </p:sp>
      <p:sp>
        <p:nvSpPr>
          <p:cNvPr id="11" name="Oval 10"/>
          <p:cNvSpPr/>
          <p:nvPr/>
        </p:nvSpPr>
        <p:spPr>
          <a:xfrm>
            <a:off x="6543537" y="1400676"/>
            <a:ext cx="822158" cy="822158"/>
          </a:xfrm>
          <a:prstGeom prst="ellipse">
            <a:avLst/>
          </a:prstGeom>
          <a:solidFill>
            <a:srgbClr val="1751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1157100" y="2512652"/>
            <a:ext cx="2035343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dirty="0" smtClean="0"/>
              <a:t>El 2015 muestra </a:t>
            </a:r>
            <a:r>
              <a:rPr lang="es-SV" dirty="0"/>
              <a:t>un mejor desempeño de la economía </a:t>
            </a:r>
            <a:r>
              <a:rPr lang="es-SV" dirty="0" smtClean="0"/>
              <a:t>a </a:t>
            </a:r>
            <a:r>
              <a:rPr lang="es-SV" dirty="0"/>
              <a:t>frente al promedio histórico de crecimiento </a:t>
            </a:r>
            <a:r>
              <a:rPr lang="es-SV" dirty="0" smtClean="0"/>
              <a:t>económico. </a:t>
            </a:r>
            <a:endParaRPr lang="es-SV" dirty="0"/>
          </a:p>
        </p:txBody>
      </p:sp>
      <p:sp>
        <p:nvSpPr>
          <p:cNvPr id="13" name="Rectangle 12"/>
          <p:cNvSpPr/>
          <p:nvPr/>
        </p:nvSpPr>
        <p:spPr>
          <a:xfrm>
            <a:off x="3448908" y="2512652"/>
            <a:ext cx="2321807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dirty="0"/>
              <a:t>El consumo </a:t>
            </a:r>
            <a:r>
              <a:rPr lang="es-SV" dirty="0" smtClean="0"/>
              <a:t>de los hogares, </a:t>
            </a:r>
            <a:r>
              <a:rPr lang="es-SV" dirty="0"/>
              <a:t>las exportaciones y la inversión privada impulsan el crecimiento </a:t>
            </a:r>
            <a:r>
              <a:rPr lang="es-SV" dirty="0" smtClean="0"/>
              <a:t>económico.</a:t>
            </a:r>
            <a:endParaRPr lang="es-SV" dirty="0"/>
          </a:p>
        </p:txBody>
      </p:sp>
      <p:sp>
        <p:nvSpPr>
          <p:cNvPr id="14" name="Rectangle 13"/>
          <p:cNvSpPr/>
          <p:nvPr/>
        </p:nvSpPr>
        <p:spPr>
          <a:xfrm>
            <a:off x="6138473" y="2512652"/>
            <a:ext cx="1784684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dirty="0"/>
              <a:t>F</a:t>
            </a:r>
            <a:r>
              <a:rPr lang="es-SV" dirty="0" smtClean="0"/>
              <a:t>ortalecimiento </a:t>
            </a:r>
            <a:r>
              <a:rPr lang="es-SV" dirty="0"/>
              <a:t>de la economía EEUU y los bajos precios del petróleo.</a:t>
            </a:r>
          </a:p>
          <a:p>
            <a:endParaRPr lang="es-SV" dirty="0"/>
          </a:p>
        </p:txBody>
      </p:sp>
      <p:sp>
        <p:nvSpPr>
          <p:cNvPr id="5" name="CuadroTexto 4"/>
          <p:cNvSpPr txBox="1"/>
          <p:nvPr/>
        </p:nvSpPr>
        <p:spPr>
          <a:xfrm>
            <a:off x="1817898" y="1635012"/>
            <a:ext cx="711164" cy="4644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noAutofit/>
          </a:bodyPr>
          <a:lstStyle/>
          <a:p>
            <a:pPr algn="ctr"/>
            <a:r>
              <a:rPr lang="es-ES" sz="2400" b="1" dirty="0">
                <a:solidFill>
                  <a:srgbClr val="FFFFFF"/>
                </a:solidFill>
              </a:rPr>
              <a:t>1</a:t>
            </a:r>
            <a:endParaRPr lang="es-SV" sz="2400" b="1" dirty="0">
              <a:solidFill>
                <a:srgbClr val="FFFFFF"/>
              </a:solidFill>
            </a:endParaRPr>
          </a:p>
        </p:txBody>
      </p:sp>
      <p:sp>
        <p:nvSpPr>
          <p:cNvPr id="16" name="CuadroTexto 4"/>
          <p:cNvSpPr txBox="1"/>
          <p:nvPr/>
        </p:nvSpPr>
        <p:spPr>
          <a:xfrm>
            <a:off x="4254230" y="1618970"/>
            <a:ext cx="711164" cy="4644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noAutofit/>
          </a:bodyPr>
          <a:lstStyle/>
          <a:p>
            <a:pPr algn="ctr"/>
            <a:r>
              <a:rPr lang="es-ES" sz="2400" b="1" dirty="0">
                <a:solidFill>
                  <a:srgbClr val="FFFFFF"/>
                </a:solidFill>
              </a:rPr>
              <a:t>2</a:t>
            </a:r>
            <a:endParaRPr lang="es-SV" sz="2400" b="1" dirty="0">
              <a:solidFill>
                <a:srgbClr val="FFFFFF"/>
              </a:solidFill>
            </a:endParaRPr>
          </a:p>
        </p:txBody>
      </p:sp>
      <p:sp>
        <p:nvSpPr>
          <p:cNvPr id="17" name="CuadroTexto 4"/>
          <p:cNvSpPr txBox="1"/>
          <p:nvPr/>
        </p:nvSpPr>
        <p:spPr>
          <a:xfrm>
            <a:off x="6602756" y="1588891"/>
            <a:ext cx="711164" cy="4644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noAutofit/>
          </a:bodyPr>
          <a:lstStyle/>
          <a:p>
            <a:pPr algn="ctr"/>
            <a:r>
              <a:rPr lang="es-ES" sz="2400" b="1" dirty="0">
                <a:solidFill>
                  <a:srgbClr val="FFFFFF"/>
                </a:solidFill>
              </a:rPr>
              <a:t>3</a:t>
            </a:r>
            <a:endParaRPr lang="es-SV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n título.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270711"/>
            <a:ext cx="7886700" cy="583406"/>
          </a:xfrm>
        </p:spPr>
        <p:txBody>
          <a:bodyPr>
            <a:noAutofit/>
          </a:bodyPr>
          <a:lstStyle/>
          <a:p>
            <a:pPr algn="ctr"/>
            <a:r>
              <a:rPr lang="es-SV" sz="2400" dirty="0"/>
              <a:t>INDICADORES NEGATIVOS</a:t>
            </a:r>
          </a:p>
        </p:txBody>
      </p:sp>
      <p:pic>
        <p:nvPicPr>
          <p:cNvPr id="4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4131" y="4349434"/>
            <a:ext cx="1856398" cy="7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82317" y="2512653"/>
            <a:ext cx="1925052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es-SV" sz="1200" dirty="0"/>
              <a:t>A</a:t>
            </a:r>
            <a:r>
              <a:rPr lang="es-SV" sz="1200" dirty="0" smtClean="0"/>
              <a:t>mbiente </a:t>
            </a:r>
            <a:r>
              <a:rPr lang="es-SV" sz="1200" dirty="0"/>
              <a:t>político </a:t>
            </a:r>
            <a:r>
              <a:rPr lang="es-SV" sz="1200" dirty="0" smtClean="0"/>
              <a:t>polarizado, el cual debilita </a:t>
            </a:r>
            <a:r>
              <a:rPr lang="es-SV" sz="1200" dirty="0"/>
              <a:t>la formulación de políticas públicas y las  perspectivas </a:t>
            </a:r>
            <a:r>
              <a:rPr lang="es-SV" sz="1200" dirty="0" smtClean="0"/>
              <a:t>para </a:t>
            </a:r>
            <a:r>
              <a:rPr lang="es-SV" sz="1200" dirty="0"/>
              <a:t>el crecimiento económico.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25003" y="1440781"/>
            <a:ext cx="6093995" cy="822158"/>
            <a:chOff x="1711158" y="1921042"/>
            <a:chExt cx="8125326" cy="1096210"/>
          </a:xfrm>
        </p:grpSpPr>
        <p:grpSp>
          <p:nvGrpSpPr>
            <p:cNvPr id="3" name="Group 2"/>
            <p:cNvGrpSpPr/>
            <p:nvPr/>
          </p:nvGrpSpPr>
          <p:grpSpPr>
            <a:xfrm>
              <a:off x="1711158" y="1921042"/>
              <a:ext cx="1096210" cy="1096210"/>
              <a:chOff x="2820737" y="1934410"/>
              <a:chExt cx="1096210" cy="1096210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820737" y="1934410"/>
                <a:ext cx="1096210" cy="1096210"/>
              </a:xfrm>
              <a:prstGeom prst="ellipse">
                <a:avLst/>
              </a:prstGeom>
              <a:solidFill>
                <a:srgbClr val="DA1B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" name="CuadroTexto 4"/>
              <p:cNvSpPr txBox="1"/>
              <p:nvPr/>
            </p:nvSpPr>
            <p:spPr>
              <a:xfrm>
                <a:off x="2899695" y="2180017"/>
                <a:ext cx="948219" cy="61924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s-ES" sz="2400" b="1" dirty="0">
                    <a:solidFill>
                      <a:srgbClr val="FFFFFF"/>
                    </a:solidFill>
                  </a:rPr>
                  <a:t>1</a:t>
                </a:r>
                <a:endParaRPr lang="es-SV" sz="24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054197" y="1921042"/>
              <a:ext cx="1096210" cy="1096210"/>
              <a:chOff x="5583990" y="1934410"/>
              <a:chExt cx="1096210" cy="1096210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5583990" y="1934410"/>
                <a:ext cx="1096210" cy="1096210"/>
              </a:xfrm>
              <a:prstGeom prst="ellipse">
                <a:avLst/>
              </a:prstGeom>
              <a:solidFill>
                <a:srgbClr val="DA1B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CuadroTexto 4"/>
              <p:cNvSpPr txBox="1"/>
              <p:nvPr/>
            </p:nvSpPr>
            <p:spPr>
              <a:xfrm>
                <a:off x="5672306" y="2158627"/>
                <a:ext cx="948219" cy="61924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s-ES" sz="2400" b="1" dirty="0">
                    <a:solidFill>
                      <a:srgbClr val="FFFFFF"/>
                    </a:solidFill>
                  </a:rPr>
                  <a:t>2</a:t>
                </a:r>
                <a:endParaRPr lang="es-SV" sz="24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397236" y="1921042"/>
              <a:ext cx="1096210" cy="1096210"/>
              <a:chOff x="8347243" y="1867568"/>
              <a:chExt cx="1096210" cy="1096210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8347243" y="1867568"/>
                <a:ext cx="1096210" cy="1096210"/>
              </a:xfrm>
              <a:prstGeom prst="ellipse">
                <a:avLst/>
              </a:prstGeom>
              <a:solidFill>
                <a:srgbClr val="DA1B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7" name="CuadroTexto 4"/>
              <p:cNvSpPr txBox="1"/>
              <p:nvPr/>
            </p:nvSpPr>
            <p:spPr>
              <a:xfrm>
                <a:off x="8426200" y="2118522"/>
                <a:ext cx="948219" cy="61924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s-ES" sz="2400" b="1" dirty="0">
                    <a:solidFill>
                      <a:srgbClr val="FFFFFF"/>
                    </a:solidFill>
                  </a:rPr>
                  <a:t>3</a:t>
                </a:r>
                <a:endParaRPr lang="es-SV" sz="24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740274" y="1921042"/>
              <a:ext cx="1096210" cy="1096210"/>
              <a:chOff x="8347243" y="1867568"/>
              <a:chExt cx="1096210" cy="109621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8347243" y="1867568"/>
                <a:ext cx="1096210" cy="1096210"/>
              </a:xfrm>
              <a:prstGeom prst="ellipse">
                <a:avLst/>
              </a:prstGeom>
              <a:solidFill>
                <a:srgbClr val="DA1B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20" name="CuadroTexto 4"/>
              <p:cNvSpPr txBox="1"/>
              <p:nvPr/>
            </p:nvSpPr>
            <p:spPr>
              <a:xfrm>
                <a:off x="8426200" y="2118522"/>
                <a:ext cx="948219" cy="61924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s-ES" sz="2400" b="1" dirty="0">
                    <a:solidFill>
                      <a:srgbClr val="FFFFFF"/>
                    </a:solidFill>
                  </a:rPr>
                  <a:t>4</a:t>
                </a:r>
                <a:endParaRPr lang="es-SV" sz="2400" b="1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2831433" y="2512653"/>
            <a:ext cx="168040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sz="1200" dirty="0" smtClean="0"/>
              <a:t>Endeudamiento Público.</a:t>
            </a:r>
            <a:endParaRPr lang="es-SV" sz="1200" dirty="0"/>
          </a:p>
        </p:txBody>
      </p:sp>
      <p:sp>
        <p:nvSpPr>
          <p:cNvPr id="22" name="Rectangle 21"/>
          <p:cNvSpPr/>
          <p:nvPr/>
        </p:nvSpPr>
        <p:spPr>
          <a:xfrm>
            <a:off x="4666249" y="2512652"/>
            <a:ext cx="158014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sz="1200" dirty="0" smtClean="0"/>
              <a:t>Aumento y creación de nuevos impuestos.</a:t>
            </a:r>
            <a:endParaRPr lang="es-SV" sz="1200" dirty="0"/>
          </a:p>
        </p:txBody>
      </p:sp>
      <p:sp>
        <p:nvSpPr>
          <p:cNvPr id="23" name="Rectangle 22"/>
          <p:cNvSpPr/>
          <p:nvPr/>
        </p:nvSpPr>
        <p:spPr>
          <a:xfrm>
            <a:off x="6440907" y="2512653"/>
            <a:ext cx="150996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es-SV" sz="1200" dirty="0" smtClean="0"/>
              <a:t>Baja inversión extrajera directa.</a:t>
            </a:r>
            <a:endParaRPr lang="es-SV" sz="1200" dirty="0"/>
          </a:p>
        </p:txBody>
      </p:sp>
      <p:sp>
        <p:nvSpPr>
          <p:cNvPr id="24" name="Rectangle 20"/>
          <p:cNvSpPr/>
          <p:nvPr/>
        </p:nvSpPr>
        <p:spPr>
          <a:xfrm>
            <a:off x="2908159" y="3134412"/>
            <a:ext cx="168040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sz="1200" dirty="0" smtClean="0"/>
              <a:t>Posibilidad de nuevos impuestos.</a:t>
            </a:r>
            <a:endParaRPr lang="es-SV" sz="1200" dirty="0"/>
          </a:p>
        </p:txBody>
      </p:sp>
      <p:sp>
        <p:nvSpPr>
          <p:cNvPr id="25" name="Rectangle 21"/>
          <p:cNvSpPr/>
          <p:nvPr/>
        </p:nvSpPr>
        <p:spPr>
          <a:xfrm>
            <a:off x="4728461" y="3235196"/>
            <a:ext cx="1580146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SV" sz="1200" dirty="0" smtClean="0"/>
              <a:t>Las reformas tributarias no lograron  las metas de recaudación .</a:t>
            </a:r>
            <a:endParaRPr lang="es-SV" sz="1200" dirty="0"/>
          </a:p>
        </p:txBody>
      </p:sp>
    </p:spTree>
    <p:extLst>
      <p:ext uri="{BB962C8B-B14F-4D97-AF65-F5344CB8AC3E}">
        <p14:creationId xmlns:p14="http://schemas.microsoft.com/office/powerpoint/2010/main" val="102630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in título.0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408339" y="3830296"/>
            <a:ext cx="6327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Estudio elaborado por Gold Service El Salvador, para CASALMEX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4714254"/>
            <a:ext cx="91440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® Gold Service El Salvador. Queda </a:t>
            </a:r>
            <a:r>
              <a:rPr lang="es-SV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prohibida la </a:t>
            </a:r>
            <a:r>
              <a:rPr lang="es-SV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reproducción </a:t>
            </a:r>
            <a:r>
              <a:rPr lang="es-SV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total o parcial sin </a:t>
            </a:r>
            <a:r>
              <a:rPr lang="es-SV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autorización </a:t>
            </a:r>
            <a:r>
              <a:rPr lang="es-SV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es-SV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escrito por Gold Service</a:t>
            </a:r>
            <a:endParaRPr lang="es-SV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03071" y="822861"/>
            <a:ext cx="573785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32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Francisco </a:t>
            </a:r>
            <a:r>
              <a:rPr lang="es-SV" sz="32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Arias</a:t>
            </a:r>
          </a:p>
          <a:p>
            <a:pPr algn="ctr"/>
            <a:r>
              <a:rPr lang="es-SV" sz="20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farias@goldservice.com.sv</a:t>
            </a:r>
            <a:endParaRPr lang="es-SV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1038" y="2072094"/>
            <a:ext cx="3221921" cy="12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3180</TotalTime>
  <Words>1649</Words>
  <Application>Microsoft Office PowerPoint</Application>
  <PresentationFormat>Presentación en pantalla (16:9)</PresentationFormat>
  <Paragraphs>259</Paragraphs>
  <Slides>28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Lora</vt:lpstr>
      <vt:lpstr>Quattrocento Sans</vt:lpstr>
      <vt:lpstr>Times New Roman</vt:lpstr>
      <vt:lpstr>Verdana</vt:lpstr>
      <vt:lpstr>Viola template</vt:lpstr>
      <vt:lpstr>Situación y perspectiva empresarial para El Salvador 2016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Reformas legales y reglamentarias ocurridas en 2014-2015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 QUE VIENE EN 2016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INDICADORES POSITIVOS</vt:lpstr>
      <vt:lpstr>INDICADORES NEGATIVOS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ACTUALIZACIÓN REGIONAL EN TRIBUTACIÓN INTERNACIONAL</dc:title>
  <dc:creator>aRiAs sAlaZaR</dc:creator>
  <cp:lastModifiedBy>Abogados El Salvador Gold Service</cp:lastModifiedBy>
  <cp:revision>154</cp:revision>
  <dcterms:modified xsi:type="dcterms:W3CDTF">2016-03-03T19:51:03Z</dcterms:modified>
</cp:coreProperties>
</file>