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diagrams/colors22.xml" ContentType="application/vnd.openxmlformats-officedocument.drawingml.diagramColors+xml"/>
  <Override PartName="/ppt/notesSlides/notesSlide2.xml" ContentType="application/vnd.openxmlformats-officedocument.presentationml.notesSlide+xml"/>
  <Override PartName="/ppt/slides/slide36.xml" ContentType="application/vnd.openxmlformats-officedocument.presentationml.slide+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diagrams/quickStyle28.xml" ContentType="application/vnd.openxmlformats-officedocument.drawingml.diagramStyl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diagrams/layout17.xml" ContentType="application/vnd.openxmlformats-officedocument.drawingml.diagramLayout+xml"/>
  <Override PartName="/ppt/diagrams/layout28.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quickStyle20.xml" ContentType="application/vnd.openxmlformats-officedocument.drawingml.diagramStyle+xml"/>
  <Override PartName="/ppt/diagrams/drawing21.xml" ContentType="application/vnd.ms-office.drawingml.diagramDrawing+xml"/>
  <Override PartName="/ppt/notesSlides/notesSlide7.xml" ContentType="application/vnd.openxmlformats-officedocument.presentationml.notesSlide+xml"/>
  <Override PartName="/ppt/diagrams/colors27.xml" ContentType="application/vnd.openxmlformats-officedocument.drawingml.diagramColors+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diagrams/layout20.xml" ContentType="application/vnd.openxmlformats-officedocument.drawingml.diagramLayout+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diagrams/layout18.xml" ContentType="application/vnd.openxmlformats-officedocument.drawingml.diagramLayout+xml"/>
  <Override PartName="/ppt/diagrams/quickStyle25.xml" ContentType="application/vnd.openxmlformats-officedocument.drawingml.diagramStyle+xml"/>
  <Override PartName="/ppt/diagrams/drawing26.xml" ContentType="application/vnd.ms-office.drawingml.diagramDrawing+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diagrams/layout25.xml" ContentType="application/vnd.openxmlformats-officedocument.drawingml.diagramLayout+xml"/>
  <Override PartName="/ppt/notesSlides/notesSlide8.xml" ContentType="application/vnd.openxmlformats-officedocument.presentationml.notesSlide+xml"/>
  <Override PartName="/ppt/diagrams/colors28.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ppt/diagrams/colors24.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diagrams/data26.xml" ContentType="application/vnd.openxmlformats-officedocument.drawingml.diagramData+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diagrams/drawing27.xml" ContentType="application/vnd.ms-office.drawingml.diagramDrawing+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19.xml" ContentType="application/vnd.openxmlformats-officedocument.drawingml.diagramLayout+xml"/>
  <Override PartName="/ppt/notesSlides/notesSlide14.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quickStyle22.xml" ContentType="application/vnd.openxmlformats-officedocument.drawingml.diagramStyle+xml"/>
  <Override PartName="/ppt/diagrams/drawing23.xml" ContentType="application/vnd.ms-office.drawingml.diagramDrawing+xml"/>
  <Override PartName="/ppt/notesSlides/notesSlide9.xml" ContentType="application/vnd.openxmlformats-officedocument.presentationml.notesSlide+xml"/>
  <Override PartName="/ppt/diagrams/layout26.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colors25.xml" ContentType="application/vnd.openxmlformats-officedocument.drawingml.diagramColors+xml"/>
  <Override PartName="/ppt/notesSlides/notesSlide5.xml" ContentType="application/vnd.openxmlformats-officedocument.presentationml.notesSlide+xml"/>
  <Override PartName="/ppt/diagrams/data27.xml" ContentType="application/vnd.openxmlformats-officedocument.drawingml.diagramData+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diagrams/quickStyle27.xml" ContentType="application/vnd.openxmlformats-officedocument.drawingml.diagramStyle+xml"/>
  <Override PartName="/ppt/diagrams/drawing28.xml" ContentType="application/vnd.ms-office.drawingml.diagramDrawing+xml"/>
  <Override PartName="/ppt/notesSlides/notesSlide15.xml" ContentType="application/vnd.openxmlformats-officedocument.presentationml.notesSlide+xml"/>
  <Override PartName="/ppt/slides/slide20.xml" ContentType="application/vnd.openxmlformats-officedocument.presentationml.slide+xml"/>
  <Override PartName="/ppt/diagrams/layout4.xml" ContentType="application/vnd.openxmlformats-officedocument.drawingml.diagramLayout+xml"/>
  <Override PartName="/ppt/diagrams/layout27.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24.xml" ContentType="application/vnd.ms-office.drawingml.diagramDrawing+xml"/>
  <Override PartName="/ppt/notesSlides/notesSlide11.xml" ContentType="application/vnd.openxmlformats-officedocument.presentationml.notesSlide+xml"/>
  <Override PartName="/ppt/diagrams/drawing6.xml" ContentType="application/vnd.ms-office.drawingml.diagramDrawing+xml"/>
  <Override PartName="/ppt/diagrams/drawing20.xml" ContentType="application/vnd.ms-office.drawingml.diagramDrawing+xml"/>
  <Override PartName="/ppt/diagrams/layout23.xml" ContentType="application/vnd.openxmlformats-officedocument.drawingml.diagramLayout+xml"/>
  <Override PartName="/ppt/notesSlides/notesSlide6.xml" ContentType="application/vnd.openxmlformats-officedocument.presentationml.notesSlide+xml"/>
  <Override PartName="/ppt/diagrams/colors26.xml" ContentType="application/vnd.openxmlformats-officedocument.drawingml.diagramColors+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28.xml" ContentType="application/vnd.openxmlformats-officedocument.drawingml.diagramData+xml"/>
  <Override PartName="/ppt/slides/slide29.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Default Extension="pdf" ContentType="application/pdf"/>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drawing25.xml" ContentType="application/vnd.ms-office.drawingml.diagramDrawing+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notesSlides/notesSlide12.xml" ContentType="application/vnd.openxmlformats-officedocument.presentationml.notesSlide+xml"/>
  <Override PartName="/ppt/diagrams/drawing7.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drawing19.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5"/>
  </p:notesMasterIdLst>
  <p:handoutMasterIdLst>
    <p:handoutMasterId r:id="rId76"/>
  </p:handoutMasterIdLst>
  <p:sldIdLst>
    <p:sldId id="256" r:id="rId2"/>
    <p:sldId id="260" r:id="rId3"/>
    <p:sldId id="261" r:id="rId4"/>
    <p:sldId id="257" r:id="rId5"/>
    <p:sldId id="262" r:id="rId6"/>
    <p:sldId id="263"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86" r:id="rId20"/>
    <p:sldId id="278" r:id="rId21"/>
    <p:sldId id="279" r:id="rId22"/>
    <p:sldId id="280" r:id="rId23"/>
    <p:sldId id="282" r:id="rId24"/>
    <p:sldId id="283" r:id="rId25"/>
    <p:sldId id="285" r:id="rId26"/>
    <p:sldId id="287" r:id="rId27"/>
    <p:sldId id="288" r:id="rId28"/>
    <p:sldId id="289" r:id="rId29"/>
    <p:sldId id="290" r:id="rId30"/>
    <p:sldId id="291" r:id="rId31"/>
    <p:sldId id="292" r:id="rId32"/>
    <p:sldId id="293" r:id="rId33"/>
    <p:sldId id="294" r:id="rId34"/>
    <p:sldId id="295" r:id="rId35"/>
    <p:sldId id="296" r:id="rId36"/>
    <p:sldId id="297" r:id="rId37"/>
    <p:sldId id="299" r:id="rId38"/>
    <p:sldId id="300" r:id="rId39"/>
    <p:sldId id="298" r:id="rId40"/>
    <p:sldId id="301" r:id="rId41"/>
    <p:sldId id="302" r:id="rId42"/>
    <p:sldId id="303" r:id="rId43"/>
    <p:sldId id="304" r:id="rId44"/>
    <p:sldId id="305" r:id="rId45"/>
    <p:sldId id="306" r:id="rId46"/>
    <p:sldId id="308" r:id="rId47"/>
    <p:sldId id="309" r:id="rId48"/>
    <p:sldId id="310" r:id="rId49"/>
    <p:sldId id="307" r:id="rId50"/>
    <p:sldId id="311" r:id="rId51"/>
    <p:sldId id="312" r:id="rId52"/>
    <p:sldId id="314" r:id="rId53"/>
    <p:sldId id="313" r:id="rId54"/>
    <p:sldId id="315" r:id="rId55"/>
    <p:sldId id="317" r:id="rId56"/>
    <p:sldId id="316" r:id="rId57"/>
    <p:sldId id="318" r:id="rId58"/>
    <p:sldId id="320" r:id="rId59"/>
    <p:sldId id="319" r:id="rId60"/>
    <p:sldId id="321" r:id="rId61"/>
    <p:sldId id="322" r:id="rId62"/>
    <p:sldId id="323" r:id="rId63"/>
    <p:sldId id="325" r:id="rId64"/>
    <p:sldId id="324" r:id="rId65"/>
    <p:sldId id="328" r:id="rId66"/>
    <p:sldId id="326" r:id="rId67"/>
    <p:sldId id="329" r:id="rId68"/>
    <p:sldId id="330" r:id="rId69"/>
    <p:sldId id="332" r:id="rId70"/>
    <p:sldId id="333" r:id="rId71"/>
    <p:sldId id="334" r:id="rId72"/>
    <p:sldId id="335" r:id="rId73"/>
    <p:sldId id="336" r:id="rId74"/>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A900"/>
    <a:srgbClr val="DBD329"/>
  </p:clrMru>
</p:presentationPr>
</file>

<file path=ppt/tableStyles.xml><?xml version="1.0" encoding="utf-8"?>
<a:tblStyleLst xmlns:a="http://schemas.openxmlformats.org/drawingml/2006/main" def="{5C22544A-7EE6-4342-B048-85BDC9FD1C3A}">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p:scale>
          <a:sx n="66" d="100"/>
          <a:sy n="66" d="100"/>
        </p:scale>
        <p:origin x="-1506"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1693AD-FF56-42C5-87A5-DC73AD8E8834}"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s-CR"/>
        </a:p>
      </dgm:t>
    </dgm:pt>
    <dgm:pt modelId="{8FAAE799-3D95-4583-BB80-8135E3D5E261}">
      <dgm:prSet phldrT="[Texto]" custT="1"/>
      <dgm:spPr/>
      <dgm:t>
        <a:bodyPr/>
        <a:lstStyle/>
        <a:p>
          <a:r>
            <a:rPr lang="es-SV" sz="2400" dirty="0" smtClean="0">
              <a:solidFill>
                <a:schemeClr val="tx1"/>
              </a:solidFill>
              <a:latin typeface="Times New Roman" panose="02020603050405020304" pitchFamily="18" charset="0"/>
              <a:cs typeface="Times New Roman" panose="02020603050405020304" pitchFamily="18" charset="0"/>
            </a:rPr>
            <a:t>CAMBIO DE GOBIERNO ( REFORMAS TRIBUTARIAS)</a:t>
          </a:r>
          <a:endParaRPr lang="es-CR" sz="2400" dirty="0"/>
        </a:p>
      </dgm:t>
    </dgm:pt>
    <dgm:pt modelId="{747B2D73-F5E4-4C73-9E07-01CC89F70B9A}" type="parTrans" cxnId="{4212C99F-8329-4254-A1B4-E34631EA170E}">
      <dgm:prSet/>
      <dgm:spPr/>
      <dgm:t>
        <a:bodyPr/>
        <a:lstStyle/>
        <a:p>
          <a:endParaRPr lang="es-CR"/>
        </a:p>
      </dgm:t>
    </dgm:pt>
    <dgm:pt modelId="{403CF0BD-EAEE-411C-8749-B503E7804109}" type="sibTrans" cxnId="{4212C99F-8329-4254-A1B4-E34631EA170E}">
      <dgm:prSet/>
      <dgm:spPr/>
      <dgm:t>
        <a:bodyPr/>
        <a:lstStyle/>
        <a:p>
          <a:endParaRPr lang="es-CR"/>
        </a:p>
      </dgm:t>
    </dgm:pt>
    <dgm:pt modelId="{EEE0591A-68B8-47B4-B049-7C823B29368D}">
      <dgm:prSet custT="1"/>
      <dgm:spPr/>
      <dgm:t>
        <a:bodyPr/>
        <a:lstStyle/>
        <a:p>
          <a:r>
            <a:rPr lang="es-SV" sz="2400" dirty="0" smtClean="0">
              <a:solidFill>
                <a:schemeClr val="tx1"/>
              </a:solidFill>
              <a:latin typeface="Times New Roman" panose="02020603050405020304" pitchFamily="18" charset="0"/>
              <a:cs typeface="Times New Roman" panose="02020603050405020304" pitchFamily="18" charset="0"/>
            </a:rPr>
            <a:t>REFORMAS FISCALES DE LOS AÑOS 2009, 2011 Y 2014</a:t>
          </a:r>
          <a:endParaRPr lang="es-SV" sz="2400" dirty="0">
            <a:solidFill>
              <a:schemeClr val="tx1"/>
            </a:solidFill>
            <a:latin typeface="Times New Roman" panose="02020603050405020304" pitchFamily="18" charset="0"/>
            <a:cs typeface="Times New Roman" panose="02020603050405020304" pitchFamily="18" charset="0"/>
          </a:endParaRPr>
        </a:p>
      </dgm:t>
    </dgm:pt>
    <dgm:pt modelId="{4A08A6E6-D88C-4A48-ADC9-DC09D2E61EE7}" type="parTrans" cxnId="{9F669923-7757-4879-89BD-B349007C5DF8}">
      <dgm:prSet/>
      <dgm:spPr/>
      <dgm:t>
        <a:bodyPr/>
        <a:lstStyle/>
        <a:p>
          <a:endParaRPr lang="es-CR"/>
        </a:p>
      </dgm:t>
    </dgm:pt>
    <dgm:pt modelId="{00CA15BF-AAAD-4304-942C-292642E84C5E}" type="sibTrans" cxnId="{9F669923-7757-4879-89BD-B349007C5DF8}">
      <dgm:prSet/>
      <dgm:spPr/>
      <dgm:t>
        <a:bodyPr/>
        <a:lstStyle/>
        <a:p>
          <a:endParaRPr lang="es-CR"/>
        </a:p>
      </dgm:t>
    </dgm:pt>
    <dgm:pt modelId="{366DCFAA-251C-4406-8909-5A3609BD1DA6}" type="pres">
      <dgm:prSet presAssocID="{AA1693AD-FF56-42C5-87A5-DC73AD8E8834}" presName="compositeShape" presStyleCnt="0">
        <dgm:presLayoutVars>
          <dgm:chMax val="2"/>
          <dgm:dir/>
          <dgm:resizeHandles val="exact"/>
        </dgm:presLayoutVars>
      </dgm:prSet>
      <dgm:spPr/>
    </dgm:pt>
    <dgm:pt modelId="{42EDCF66-B208-4B2C-8E75-4991E40ABFDA}" type="pres">
      <dgm:prSet presAssocID="{AA1693AD-FF56-42C5-87A5-DC73AD8E8834}" presName="ribbon" presStyleLbl="node1" presStyleIdx="0" presStyleCnt="1"/>
      <dgm:spPr/>
    </dgm:pt>
    <dgm:pt modelId="{731D59A5-D8FD-4BB5-A0A5-BEC1C0C507E4}" type="pres">
      <dgm:prSet presAssocID="{AA1693AD-FF56-42C5-87A5-DC73AD8E8834}" presName="leftArrowText" presStyleLbl="node1" presStyleIdx="0" presStyleCnt="1">
        <dgm:presLayoutVars>
          <dgm:chMax val="0"/>
          <dgm:bulletEnabled val="1"/>
        </dgm:presLayoutVars>
      </dgm:prSet>
      <dgm:spPr/>
      <dgm:t>
        <a:bodyPr/>
        <a:lstStyle/>
        <a:p>
          <a:endParaRPr lang="es-CR"/>
        </a:p>
      </dgm:t>
    </dgm:pt>
    <dgm:pt modelId="{1A67B087-A8B2-4AED-A378-FAA71AAB757B}" type="pres">
      <dgm:prSet presAssocID="{AA1693AD-FF56-42C5-87A5-DC73AD8E8834}" presName="rightArrowText" presStyleLbl="node1" presStyleIdx="0" presStyleCnt="1">
        <dgm:presLayoutVars>
          <dgm:chMax val="0"/>
          <dgm:bulletEnabled val="1"/>
        </dgm:presLayoutVars>
      </dgm:prSet>
      <dgm:spPr/>
      <dgm:t>
        <a:bodyPr/>
        <a:lstStyle/>
        <a:p>
          <a:endParaRPr lang="es-CR"/>
        </a:p>
      </dgm:t>
    </dgm:pt>
  </dgm:ptLst>
  <dgm:cxnLst>
    <dgm:cxn modelId="{6226CC3A-D2F2-45EB-B3BF-58DDA30979B9}" type="presOf" srcId="{AA1693AD-FF56-42C5-87A5-DC73AD8E8834}" destId="{366DCFAA-251C-4406-8909-5A3609BD1DA6}" srcOrd="0" destOrd="0" presId="urn:microsoft.com/office/officeart/2005/8/layout/arrow6"/>
    <dgm:cxn modelId="{9F669923-7757-4879-89BD-B349007C5DF8}" srcId="{AA1693AD-FF56-42C5-87A5-DC73AD8E8834}" destId="{EEE0591A-68B8-47B4-B049-7C823B29368D}" srcOrd="1" destOrd="0" parTransId="{4A08A6E6-D88C-4A48-ADC9-DC09D2E61EE7}" sibTransId="{00CA15BF-AAAD-4304-942C-292642E84C5E}"/>
    <dgm:cxn modelId="{4212C99F-8329-4254-A1B4-E34631EA170E}" srcId="{AA1693AD-FF56-42C5-87A5-DC73AD8E8834}" destId="{8FAAE799-3D95-4583-BB80-8135E3D5E261}" srcOrd="0" destOrd="0" parTransId="{747B2D73-F5E4-4C73-9E07-01CC89F70B9A}" sibTransId="{403CF0BD-EAEE-411C-8749-B503E7804109}"/>
    <dgm:cxn modelId="{DF455D29-B96E-4123-8D63-6F4F356EA92D}" type="presOf" srcId="{EEE0591A-68B8-47B4-B049-7C823B29368D}" destId="{1A67B087-A8B2-4AED-A378-FAA71AAB757B}" srcOrd="0" destOrd="0" presId="urn:microsoft.com/office/officeart/2005/8/layout/arrow6"/>
    <dgm:cxn modelId="{5F75443D-F7AC-4EFB-95DE-5E1CB674C2DB}" type="presOf" srcId="{8FAAE799-3D95-4583-BB80-8135E3D5E261}" destId="{731D59A5-D8FD-4BB5-A0A5-BEC1C0C507E4}" srcOrd="0" destOrd="0" presId="urn:microsoft.com/office/officeart/2005/8/layout/arrow6"/>
    <dgm:cxn modelId="{D3E48638-7E70-4037-BFBC-588AC824F1E8}" type="presParOf" srcId="{366DCFAA-251C-4406-8909-5A3609BD1DA6}" destId="{42EDCF66-B208-4B2C-8E75-4991E40ABFDA}" srcOrd="0" destOrd="0" presId="urn:microsoft.com/office/officeart/2005/8/layout/arrow6"/>
    <dgm:cxn modelId="{ADEE1C59-82E6-47F8-ABDD-B1D7141C6FBD}" type="presParOf" srcId="{366DCFAA-251C-4406-8909-5A3609BD1DA6}" destId="{731D59A5-D8FD-4BB5-A0A5-BEC1C0C507E4}" srcOrd="1" destOrd="0" presId="urn:microsoft.com/office/officeart/2005/8/layout/arrow6"/>
    <dgm:cxn modelId="{27B5CBAA-2502-4353-96DD-F709C8B20FEF}" type="presParOf" srcId="{366DCFAA-251C-4406-8909-5A3609BD1DA6}" destId="{1A67B087-A8B2-4AED-A378-FAA71AAB757B}" srcOrd="2" destOrd="0" presId="urn:microsoft.com/office/officeart/2005/8/layout/arrow6"/>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F5965D-10F2-4989-874C-0C92A41F428F}" type="doc">
      <dgm:prSet loTypeId="urn:microsoft.com/office/officeart/2005/8/layout/vList2" loCatId="list" qsTypeId="urn:microsoft.com/office/officeart/2005/8/quickstyle/simple5" qsCatId="simple" csTypeId="urn:microsoft.com/office/officeart/2005/8/colors/accent0_2" csCatId="mainScheme" phldr="1"/>
      <dgm:spPr/>
      <dgm:t>
        <a:bodyPr/>
        <a:lstStyle/>
        <a:p>
          <a:endParaRPr lang="es-CR"/>
        </a:p>
      </dgm:t>
    </dgm:pt>
    <dgm:pt modelId="{415D1554-30B8-4342-A2CA-B2EFB72F794E}">
      <dgm:prSet phldrT="[Texto]" custT="1"/>
      <dgm:spPr/>
      <dgm:t>
        <a:bodyPr/>
        <a:lstStyle/>
        <a:p>
          <a:r>
            <a:rPr lang="es-SV" sz="2400" b="0" dirty="0" smtClean="0">
              <a:solidFill>
                <a:schemeClr val="tx1">
                  <a:lumMod val="65000"/>
                  <a:lumOff val="35000"/>
                </a:schemeClr>
              </a:solidFill>
              <a:latin typeface="+mj-lt"/>
              <a:cs typeface="Times New Roman" panose="02020603050405020304" pitchFamily="18" charset="0"/>
            </a:rPr>
            <a:t>Impuesto a la distribución de utilidades.</a:t>
          </a:r>
          <a:endParaRPr lang="es-CR" sz="2400" b="0" dirty="0">
            <a:solidFill>
              <a:schemeClr val="tx1">
                <a:lumMod val="65000"/>
                <a:lumOff val="35000"/>
              </a:schemeClr>
            </a:solidFill>
            <a:latin typeface="+mj-lt"/>
          </a:endParaRPr>
        </a:p>
      </dgm:t>
    </dgm:pt>
    <dgm:pt modelId="{3293C37B-1B0C-4A67-B034-1C4384EF5087}" type="parTrans" cxnId="{D8B35239-2C9B-48E9-B55A-DDE5A69B6247}">
      <dgm:prSet/>
      <dgm:spPr/>
      <dgm:t>
        <a:bodyPr/>
        <a:lstStyle/>
        <a:p>
          <a:endParaRPr lang="es-CR"/>
        </a:p>
      </dgm:t>
    </dgm:pt>
    <dgm:pt modelId="{05E8307C-BCB4-4E0C-BA90-56620CB1624A}" type="sibTrans" cxnId="{D8B35239-2C9B-48E9-B55A-DDE5A69B6247}">
      <dgm:prSet/>
      <dgm:spPr/>
      <dgm:t>
        <a:bodyPr/>
        <a:lstStyle/>
        <a:p>
          <a:endParaRPr lang="es-CR"/>
        </a:p>
      </dgm:t>
    </dgm:pt>
    <dgm:pt modelId="{49A37E88-C2A0-4FFE-B106-C47136537C98}">
      <dgm:prSet custT="1"/>
      <dgm:spPr/>
      <dgm:t>
        <a:bodyPr/>
        <a:lstStyle/>
        <a:p>
          <a:r>
            <a:rPr lang="es-SV" sz="2400" b="0" dirty="0" smtClean="0">
              <a:solidFill>
                <a:schemeClr val="tx1">
                  <a:lumMod val="65000"/>
                  <a:lumOff val="35000"/>
                </a:schemeClr>
              </a:solidFill>
              <a:latin typeface="+mj-lt"/>
              <a:cs typeface="Times New Roman" panose="02020603050405020304" pitchFamily="18" charset="0"/>
            </a:rPr>
            <a:t>El pago mínimo del Impuesto sobre la Renta</a:t>
          </a:r>
          <a:endParaRPr lang="es-SV" sz="2400" b="0" dirty="0" smtClean="0">
            <a:solidFill>
              <a:schemeClr val="tx1">
                <a:lumMod val="65000"/>
                <a:lumOff val="35000"/>
              </a:schemeClr>
            </a:solidFill>
            <a:latin typeface="+mj-lt"/>
            <a:cs typeface="Times New Roman" panose="02020603050405020304" pitchFamily="18" charset="0"/>
          </a:endParaRPr>
        </a:p>
      </dgm:t>
    </dgm:pt>
    <dgm:pt modelId="{35363250-E011-47A0-B8C2-89C3545959BA}" type="parTrans" cxnId="{4C153884-FC5A-4FCF-AEF6-71E8F940E38F}">
      <dgm:prSet/>
      <dgm:spPr/>
      <dgm:t>
        <a:bodyPr/>
        <a:lstStyle/>
        <a:p>
          <a:endParaRPr lang="es-CR"/>
        </a:p>
      </dgm:t>
    </dgm:pt>
    <dgm:pt modelId="{49067DD0-CD84-44B6-992E-88F91E67563C}" type="sibTrans" cxnId="{4C153884-FC5A-4FCF-AEF6-71E8F940E38F}">
      <dgm:prSet/>
      <dgm:spPr/>
      <dgm:t>
        <a:bodyPr/>
        <a:lstStyle/>
        <a:p>
          <a:endParaRPr lang="es-CR"/>
        </a:p>
      </dgm:t>
    </dgm:pt>
    <dgm:pt modelId="{96A92A24-FD21-42A2-92FF-0D5D9A0BD92D}">
      <dgm:prSet custT="1"/>
      <dgm:spPr/>
      <dgm:t>
        <a:bodyPr/>
        <a:lstStyle/>
        <a:p>
          <a:r>
            <a:rPr lang="es-SV" sz="2400" b="0" dirty="0" smtClean="0">
              <a:solidFill>
                <a:schemeClr val="tx1">
                  <a:lumMod val="65000"/>
                  <a:lumOff val="35000"/>
                </a:schemeClr>
              </a:solidFill>
              <a:latin typeface="+mj-lt"/>
              <a:cs typeface="Times New Roman" panose="02020603050405020304" pitchFamily="18" charset="0"/>
            </a:rPr>
            <a:t>Introducción de tasas reducidas de retención o pago anticipado del impuesto sobre la renta.</a:t>
          </a:r>
          <a:endParaRPr lang="es-SV" sz="2400" b="0" dirty="0" smtClean="0">
            <a:solidFill>
              <a:schemeClr val="tx1">
                <a:lumMod val="65000"/>
                <a:lumOff val="35000"/>
              </a:schemeClr>
            </a:solidFill>
            <a:latin typeface="+mj-lt"/>
            <a:cs typeface="Times New Roman" panose="02020603050405020304" pitchFamily="18" charset="0"/>
          </a:endParaRPr>
        </a:p>
      </dgm:t>
    </dgm:pt>
    <dgm:pt modelId="{D9084CCF-0C3E-4C3A-959D-E3AD9EA40CA3}" type="parTrans" cxnId="{EF43B5FC-8FE2-45CA-B197-5F5A8B08092D}">
      <dgm:prSet/>
      <dgm:spPr/>
      <dgm:t>
        <a:bodyPr/>
        <a:lstStyle/>
        <a:p>
          <a:endParaRPr lang="es-CR"/>
        </a:p>
      </dgm:t>
    </dgm:pt>
    <dgm:pt modelId="{39343557-F8AB-425C-98EF-081A4E0BC2EC}" type="sibTrans" cxnId="{EF43B5FC-8FE2-45CA-B197-5F5A8B08092D}">
      <dgm:prSet/>
      <dgm:spPr/>
      <dgm:t>
        <a:bodyPr/>
        <a:lstStyle/>
        <a:p>
          <a:endParaRPr lang="es-CR"/>
        </a:p>
      </dgm:t>
    </dgm:pt>
    <dgm:pt modelId="{8B1717F2-95A3-4450-9B16-8702DD7AA03F}" type="pres">
      <dgm:prSet presAssocID="{D4F5965D-10F2-4989-874C-0C92A41F428F}" presName="linear" presStyleCnt="0">
        <dgm:presLayoutVars>
          <dgm:animLvl val="lvl"/>
          <dgm:resizeHandles val="exact"/>
        </dgm:presLayoutVars>
      </dgm:prSet>
      <dgm:spPr/>
    </dgm:pt>
    <dgm:pt modelId="{88D44E9B-F12E-47F4-9D05-E7003DFB5B24}" type="pres">
      <dgm:prSet presAssocID="{415D1554-30B8-4342-A2CA-B2EFB72F794E}" presName="parentText" presStyleLbl="node1" presStyleIdx="0" presStyleCnt="3">
        <dgm:presLayoutVars>
          <dgm:chMax val="0"/>
          <dgm:bulletEnabled val="1"/>
        </dgm:presLayoutVars>
      </dgm:prSet>
      <dgm:spPr/>
      <dgm:t>
        <a:bodyPr/>
        <a:lstStyle/>
        <a:p>
          <a:endParaRPr lang="es-CR"/>
        </a:p>
      </dgm:t>
    </dgm:pt>
    <dgm:pt modelId="{C3DFEDC1-4B7C-45B6-983D-653006DCFB22}" type="pres">
      <dgm:prSet presAssocID="{05E8307C-BCB4-4E0C-BA90-56620CB1624A}" presName="spacer" presStyleCnt="0"/>
      <dgm:spPr/>
    </dgm:pt>
    <dgm:pt modelId="{CADAD3C3-5C65-469A-BC3E-C97156409A54}" type="pres">
      <dgm:prSet presAssocID="{49A37E88-C2A0-4FFE-B106-C47136537C98}" presName="parentText" presStyleLbl="node1" presStyleIdx="1" presStyleCnt="3">
        <dgm:presLayoutVars>
          <dgm:chMax val="0"/>
          <dgm:bulletEnabled val="1"/>
        </dgm:presLayoutVars>
      </dgm:prSet>
      <dgm:spPr/>
    </dgm:pt>
    <dgm:pt modelId="{1917E3F0-61DA-4510-A867-3655F964B56A}" type="pres">
      <dgm:prSet presAssocID="{49067DD0-CD84-44B6-992E-88F91E67563C}" presName="spacer" presStyleCnt="0"/>
      <dgm:spPr/>
    </dgm:pt>
    <dgm:pt modelId="{644CECB1-4066-4568-997C-0C64D869D578}" type="pres">
      <dgm:prSet presAssocID="{96A92A24-FD21-42A2-92FF-0D5D9A0BD92D}" presName="parentText" presStyleLbl="node1" presStyleIdx="2" presStyleCnt="3">
        <dgm:presLayoutVars>
          <dgm:chMax val="0"/>
          <dgm:bulletEnabled val="1"/>
        </dgm:presLayoutVars>
      </dgm:prSet>
      <dgm:spPr/>
    </dgm:pt>
  </dgm:ptLst>
  <dgm:cxnLst>
    <dgm:cxn modelId="{3AA46B85-4727-4E1F-AEAE-F0CAF850D83A}" type="presOf" srcId="{49A37E88-C2A0-4FFE-B106-C47136537C98}" destId="{CADAD3C3-5C65-469A-BC3E-C97156409A54}" srcOrd="0" destOrd="0" presId="urn:microsoft.com/office/officeart/2005/8/layout/vList2"/>
    <dgm:cxn modelId="{DB481772-1ECB-4C69-A8EA-950D9FAD3B08}" type="presOf" srcId="{96A92A24-FD21-42A2-92FF-0D5D9A0BD92D}" destId="{644CECB1-4066-4568-997C-0C64D869D578}" srcOrd="0" destOrd="0" presId="urn:microsoft.com/office/officeart/2005/8/layout/vList2"/>
    <dgm:cxn modelId="{EF43B5FC-8FE2-45CA-B197-5F5A8B08092D}" srcId="{D4F5965D-10F2-4989-874C-0C92A41F428F}" destId="{96A92A24-FD21-42A2-92FF-0D5D9A0BD92D}" srcOrd="2" destOrd="0" parTransId="{D9084CCF-0C3E-4C3A-959D-E3AD9EA40CA3}" sibTransId="{39343557-F8AB-425C-98EF-081A4E0BC2EC}"/>
    <dgm:cxn modelId="{C1585B0E-D43A-4CA7-A255-5DFBF175A758}" type="presOf" srcId="{D4F5965D-10F2-4989-874C-0C92A41F428F}" destId="{8B1717F2-95A3-4450-9B16-8702DD7AA03F}" srcOrd="0" destOrd="0" presId="urn:microsoft.com/office/officeart/2005/8/layout/vList2"/>
    <dgm:cxn modelId="{4C153884-FC5A-4FCF-AEF6-71E8F940E38F}" srcId="{D4F5965D-10F2-4989-874C-0C92A41F428F}" destId="{49A37E88-C2A0-4FFE-B106-C47136537C98}" srcOrd="1" destOrd="0" parTransId="{35363250-E011-47A0-B8C2-89C3545959BA}" sibTransId="{49067DD0-CD84-44B6-992E-88F91E67563C}"/>
    <dgm:cxn modelId="{D8B35239-2C9B-48E9-B55A-DDE5A69B6247}" srcId="{D4F5965D-10F2-4989-874C-0C92A41F428F}" destId="{415D1554-30B8-4342-A2CA-B2EFB72F794E}" srcOrd="0" destOrd="0" parTransId="{3293C37B-1B0C-4A67-B034-1C4384EF5087}" sibTransId="{05E8307C-BCB4-4E0C-BA90-56620CB1624A}"/>
    <dgm:cxn modelId="{2E72EAF6-4943-4313-B679-16D5592A5160}" type="presOf" srcId="{415D1554-30B8-4342-A2CA-B2EFB72F794E}" destId="{88D44E9B-F12E-47F4-9D05-E7003DFB5B24}" srcOrd="0" destOrd="0" presId="urn:microsoft.com/office/officeart/2005/8/layout/vList2"/>
    <dgm:cxn modelId="{D8F49D21-6071-4E22-A49B-115F0D1E9859}" type="presParOf" srcId="{8B1717F2-95A3-4450-9B16-8702DD7AA03F}" destId="{88D44E9B-F12E-47F4-9D05-E7003DFB5B24}" srcOrd="0" destOrd="0" presId="urn:microsoft.com/office/officeart/2005/8/layout/vList2"/>
    <dgm:cxn modelId="{6406EAD8-8AAC-4E2F-97A4-4F1C3EC1D2F0}" type="presParOf" srcId="{8B1717F2-95A3-4450-9B16-8702DD7AA03F}" destId="{C3DFEDC1-4B7C-45B6-983D-653006DCFB22}" srcOrd="1" destOrd="0" presId="urn:microsoft.com/office/officeart/2005/8/layout/vList2"/>
    <dgm:cxn modelId="{3028DA80-FD43-4386-9EA7-9F4D6271912D}" type="presParOf" srcId="{8B1717F2-95A3-4450-9B16-8702DD7AA03F}" destId="{CADAD3C3-5C65-469A-BC3E-C97156409A54}" srcOrd="2" destOrd="0" presId="urn:microsoft.com/office/officeart/2005/8/layout/vList2"/>
    <dgm:cxn modelId="{A3FBAEBF-8E62-4215-834E-0FBAB4A6F403}" type="presParOf" srcId="{8B1717F2-95A3-4450-9B16-8702DD7AA03F}" destId="{1917E3F0-61DA-4510-A867-3655F964B56A}" srcOrd="3" destOrd="0" presId="urn:microsoft.com/office/officeart/2005/8/layout/vList2"/>
    <dgm:cxn modelId="{665FC200-0DBA-42C4-880D-5527EE60684D}" type="presParOf" srcId="{8B1717F2-95A3-4450-9B16-8702DD7AA03F}" destId="{644CECB1-4066-4568-997C-0C64D869D578}" srcOrd="4"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F5965D-10F2-4989-874C-0C92A41F428F}" type="doc">
      <dgm:prSet loTypeId="urn:microsoft.com/office/officeart/2005/8/layout/vList2" loCatId="list" qsTypeId="urn:microsoft.com/office/officeart/2005/8/quickstyle/simple5" qsCatId="simple" csTypeId="urn:microsoft.com/office/officeart/2005/8/colors/accent0_2" csCatId="mainScheme" phldr="1"/>
      <dgm:spPr/>
      <dgm:t>
        <a:bodyPr/>
        <a:lstStyle/>
        <a:p>
          <a:endParaRPr lang="es-CR"/>
        </a:p>
      </dgm:t>
    </dgm:pt>
    <dgm:pt modelId="{415D1554-30B8-4342-A2CA-B2EFB72F794E}">
      <dgm:prSet phldrT="[Texto]" custT="1"/>
      <dgm:spPr/>
      <dgm:t>
        <a:bodyPr/>
        <a:lstStyle/>
        <a:p>
          <a:r>
            <a:rPr lang="es-SV" sz="2400" b="1" dirty="0" smtClean="0">
              <a:solidFill>
                <a:schemeClr val="tx1">
                  <a:lumMod val="65000"/>
                  <a:lumOff val="35000"/>
                </a:schemeClr>
              </a:solidFill>
              <a:latin typeface="+mj-lt"/>
              <a:cs typeface="Times New Roman" panose="02020603050405020304" pitchFamily="18" charset="0"/>
            </a:rPr>
            <a:t>1.   </a:t>
          </a:r>
          <a:r>
            <a:rPr lang="es-SV" sz="2400" b="1" u="sng" dirty="0" smtClean="0">
              <a:solidFill>
                <a:schemeClr val="tx1">
                  <a:lumMod val="65000"/>
                  <a:lumOff val="35000"/>
                </a:schemeClr>
              </a:solidFill>
              <a:latin typeface="+mj-lt"/>
              <a:cs typeface="Times New Roman" panose="02020603050405020304" pitchFamily="18" charset="0"/>
            </a:rPr>
            <a:t>I.S.R. A LA DISTRIBUCIÓN DE UTILIDADES</a:t>
          </a:r>
          <a:endParaRPr lang="es-CR" sz="2400" b="1" dirty="0">
            <a:solidFill>
              <a:schemeClr val="tx1">
                <a:lumMod val="65000"/>
                <a:lumOff val="35000"/>
              </a:schemeClr>
            </a:solidFill>
            <a:latin typeface="+mj-lt"/>
          </a:endParaRPr>
        </a:p>
      </dgm:t>
    </dgm:pt>
    <dgm:pt modelId="{3293C37B-1B0C-4A67-B034-1C4384EF5087}" type="parTrans" cxnId="{D8B35239-2C9B-48E9-B55A-DDE5A69B6247}">
      <dgm:prSet/>
      <dgm:spPr/>
      <dgm:t>
        <a:bodyPr/>
        <a:lstStyle/>
        <a:p>
          <a:endParaRPr lang="es-CR"/>
        </a:p>
      </dgm:t>
    </dgm:pt>
    <dgm:pt modelId="{05E8307C-BCB4-4E0C-BA90-56620CB1624A}" type="sibTrans" cxnId="{D8B35239-2C9B-48E9-B55A-DDE5A69B6247}">
      <dgm:prSet/>
      <dgm:spPr/>
      <dgm:t>
        <a:bodyPr/>
        <a:lstStyle/>
        <a:p>
          <a:endParaRPr lang="es-CR"/>
        </a:p>
      </dgm:t>
    </dgm:pt>
    <dgm:pt modelId="{73B4325D-96C2-4DA7-A8FC-4B6D9C5E08EC}">
      <dgm:prSet custT="1"/>
      <dgm:spPr/>
      <dgm:t>
        <a:bodyPr/>
        <a:lstStyle/>
        <a:p>
          <a:pPr>
            <a:lnSpc>
              <a:spcPct val="100000"/>
            </a:lnSpc>
            <a:spcBef>
              <a:spcPts val="0"/>
            </a:spcBef>
            <a:spcAft>
              <a:spcPts val="1200"/>
            </a:spcAft>
          </a:pPr>
          <a:r>
            <a:rPr lang="es-SV" sz="2400" dirty="0" smtClean="0">
              <a:solidFill>
                <a:schemeClr val="tx1">
                  <a:lumMod val="65000"/>
                  <a:lumOff val="35000"/>
                </a:schemeClr>
              </a:solidFill>
              <a:latin typeface="+mj-lt"/>
              <a:cs typeface="Times New Roman" panose="02020603050405020304" pitchFamily="18" charset="0"/>
            </a:rPr>
            <a:t>El hecho generador se causa en el momento que los sujetos pasivos </a:t>
          </a:r>
          <a:r>
            <a:rPr lang="es-SV" sz="2400" u="sng" dirty="0" smtClean="0">
              <a:solidFill>
                <a:schemeClr val="tx1">
                  <a:lumMod val="65000"/>
                  <a:lumOff val="35000"/>
                </a:schemeClr>
              </a:solidFill>
              <a:latin typeface="+mj-lt"/>
              <a:cs typeface="Times New Roman" panose="02020603050405020304" pitchFamily="18" charset="0"/>
            </a:rPr>
            <a:t>paguen o acrediten</a:t>
          </a:r>
          <a:r>
            <a:rPr lang="es-SV" sz="2400" dirty="0" smtClean="0">
              <a:solidFill>
                <a:schemeClr val="tx1">
                  <a:lumMod val="65000"/>
                  <a:lumOff val="35000"/>
                </a:schemeClr>
              </a:solidFill>
              <a:latin typeface="+mj-lt"/>
              <a:cs typeface="Times New Roman" panose="02020603050405020304" pitchFamily="18" charset="0"/>
            </a:rPr>
            <a:t> utilidades  a sus socios, asociados, fideicomisarios, participes, inversionistas o beneficiarios, debiendo retener el 5% de dichas sumas, constituyendo pago definitivo del I.S.R., a cargo del sujeto al que se le realizó la retención, sea este domiciliado o no. </a:t>
          </a:r>
          <a:endParaRPr lang="es-SV" sz="2400" dirty="0">
            <a:solidFill>
              <a:schemeClr val="tx1">
                <a:lumMod val="65000"/>
                <a:lumOff val="35000"/>
              </a:schemeClr>
            </a:solidFill>
            <a:latin typeface="+mj-lt"/>
            <a:cs typeface="Times New Roman" panose="02020603050405020304" pitchFamily="18" charset="0"/>
          </a:endParaRPr>
        </a:p>
      </dgm:t>
    </dgm:pt>
    <dgm:pt modelId="{A16834ED-C398-4C5E-9EBD-831DA73192B0}" type="parTrans" cxnId="{94EEA686-59F5-4701-B63F-D61AE549586D}">
      <dgm:prSet/>
      <dgm:spPr/>
      <dgm:t>
        <a:bodyPr/>
        <a:lstStyle/>
        <a:p>
          <a:endParaRPr lang="es-CR"/>
        </a:p>
      </dgm:t>
    </dgm:pt>
    <dgm:pt modelId="{ECAFBE3A-5EFD-451C-BF27-67BEB5E751B0}" type="sibTrans" cxnId="{94EEA686-59F5-4701-B63F-D61AE549586D}">
      <dgm:prSet/>
      <dgm:spPr/>
      <dgm:t>
        <a:bodyPr/>
        <a:lstStyle/>
        <a:p>
          <a:endParaRPr lang="es-CR"/>
        </a:p>
      </dgm:t>
    </dgm:pt>
    <dgm:pt modelId="{F2198731-800D-4BCA-A091-00921C7B59C4}">
      <dgm:prSet custT="1"/>
      <dgm:spPr/>
      <dgm:t>
        <a:bodyPr/>
        <a:lstStyle/>
        <a:p>
          <a:pPr>
            <a:lnSpc>
              <a:spcPct val="100000"/>
            </a:lnSpc>
            <a:spcBef>
              <a:spcPts val="0"/>
            </a:spcBef>
            <a:spcAft>
              <a:spcPts val="1200"/>
            </a:spcAft>
          </a:pPr>
          <a:r>
            <a:rPr lang="es-SV" sz="2400" dirty="0" smtClean="0">
              <a:solidFill>
                <a:schemeClr val="tx1">
                  <a:lumMod val="65000"/>
                  <a:lumOff val="35000"/>
                </a:schemeClr>
              </a:solidFill>
              <a:latin typeface="+mj-lt"/>
              <a:cs typeface="Times New Roman" panose="02020603050405020304" pitchFamily="18" charset="0"/>
            </a:rPr>
            <a:t>La retención constituye un pago definitivo del I.S.R.</a:t>
          </a:r>
          <a:endParaRPr lang="es-SV" sz="2400" dirty="0">
            <a:solidFill>
              <a:schemeClr val="tx1">
                <a:lumMod val="65000"/>
                <a:lumOff val="35000"/>
              </a:schemeClr>
            </a:solidFill>
            <a:latin typeface="+mj-lt"/>
            <a:cs typeface="Times New Roman" panose="02020603050405020304" pitchFamily="18" charset="0"/>
          </a:endParaRPr>
        </a:p>
      </dgm:t>
    </dgm:pt>
    <dgm:pt modelId="{8CA60C0B-7EBE-45E2-8A1C-D22B3E686C10}" type="parTrans" cxnId="{3F684739-4B5B-4790-B79E-80AD35B11977}">
      <dgm:prSet/>
      <dgm:spPr/>
      <dgm:t>
        <a:bodyPr/>
        <a:lstStyle/>
        <a:p>
          <a:endParaRPr lang="es-CR"/>
        </a:p>
      </dgm:t>
    </dgm:pt>
    <dgm:pt modelId="{380D0222-FCA7-4472-8B8D-71CBB025ED81}" type="sibTrans" cxnId="{3F684739-4B5B-4790-B79E-80AD35B11977}">
      <dgm:prSet/>
      <dgm:spPr/>
      <dgm:t>
        <a:bodyPr/>
        <a:lstStyle/>
        <a:p>
          <a:endParaRPr lang="es-CR"/>
        </a:p>
      </dgm:t>
    </dgm:pt>
    <dgm:pt modelId="{27D9CD98-0264-4BAB-A3C3-BCA3A204C143}">
      <dgm:prSet custT="1"/>
      <dgm:spPr/>
      <dgm:t>
        <a:bodyPr/>
        <a:lstStyle/>
        <a:p>
          <a:pPr>
            <a:lnSpc>
              <a:spcPct val="90000"/>
            </a:lnSpc>
            <a:spcBef>
              <a:spcPts val="600"/>
            </a:spcBef>
            <a:spcAft>
              <a:spcPts val="600"/>
            </a:spcAft>
          </a:pPr>
          <a:endParaRPr lang="es-SV" sz="2400" dirty="0">
            <a:solidFill>
              <a:schemeClr val="tx1">
                <a:lumMod val="65000"/>
                <a:lumOff val="35000"/>
              </a:schemeClr>
            </a:solidFill>
            <a:latin typeface="+mj-lt"/>
            <a:cs typeface="Times New Roman" panose="02020603050405020304" pitchFamily="18" charset="0"/>
          </a:endParaRPr>
        </a:p>
      </dgm:t>
    </dgm:pt>
    <dgm:pt modelId="{5C812CA3-48FE-4BF0-99FF-203EB28C5682}" type="parTrans" cxnId="{668A4BB9-8CD4-44B4-ADE5-976E813223E1}">
      <dgm:prSet/>
      <dgm:spPr/>
      <dgm:t>
        <a:bodyPr/>
        <a:lstStyle/>
        <a:p>
          <a:endParaRPr lang="es-CR"/>
        </a:p>
      </dgm:t>
    </dgm:pt>
    <dgm:pt modelId="{B22EF636-0BEB-4DF8-AF74-272EC6718B68}" type="sibTrans" cxnId="{668A4BB9-8CD4-44B4-ADE5-976E813223E1}">
      <dgm:prSet/>
      <dgm:spPr/>
      <dgm:t>
        <a:bodyPr/>
        <a:lstStyle/>
        <a:p>
          <a:endParaRPr lang="es-CR"/>
        </a:p>
      </dgm:t>
    </dgm:pt>
    <dgm:pt modelId="{8B1717F2-95A3-4450-9B16-8702DD7AA03F}" type="pres">
      <dgm:prSet presAssocID="{D4F5965D-10F2-4989-874C-0C92A41F428F}" presName="linear" presStyleCnt="0">
        <dgm:presLayoutVars>
          <dgm:animLvl val="lvl"/>
          <dgm:resizeHandles val="exact"/>
        </dgm:presLayoutVars>
      </dgm:prSet>
      <dgm:spPr/>
    </dgm:pt>
    <dgm:pt modelId="{88D44E9B-F12E-47F4-9D05-E7003DFB5B24}" type="pres">
      <dgm:prSet presAssocID="{415D1554-30B8-4342-A2CA-B2EFB72F794E}" presName="parentText" presStyleLbl="node1" presStyleIdx="0" presStyleCnt="1" custScaleY="81590">
        <dgm:presLayoutVars>
          <dgm:chMax val="0"/>
          <dgm:bulletEnabled val="1"/>
        </dgm:presLayoutVars>
      </dgm:prSet>
      <dgm:spPr/>
      <dgm:t>
        <a:bodyPr/>
        <a:lstStyle/>
        <a:p>
          <a:endParaRPr lang="es-CR"/>
        </a:p>
      </dgm:t>
    </dgm:pt>
    <dgm:pt modelId="{7720248A-F9EE-4D73-A242-EE774732288B}" type="pres">
      <dgm:prSet presAssocID="{415D1554-30B8-4342-A2CA-B2EFB72F794E}" presName="childText" presStyleLbl="revTx" presStyleIdx="0" presStyleCnt="1">
        <dgm:presLayoutVars>
          <dgm:bulletEnabled val="1"/>
        </dgm:presLayoutVars>
      </dgm:prSet>
      <dgm:spPr/>
      <dgm:t>
        <a:bodyPr/>
        <a:lstStyle/>
        <a:p>
          <a:endParaRPr lang="es-CR"/>
        </a:p>
      </dgm:t>
    </dgm:pt>
  </dgm:ptLst>
  <dgm:cxnLst>
    <dgm:cxn modelId="{08BC1CC6-FD93-4EA8-8E16-27DE900034EF}" type="presOf" srcId="{73B4325D-96C2-4DA7-A8FC-4B6D9C5E08EC}" destId="{7720248A-F9EE-4D73-A242-EE774732288B}" srcOrd="0" destOrd="1" presId="urn:microsoft.com/office/officeart/2005/8/layout/vList2"/>
    <dgm:cxn modelId="{94EEA686-59F5-4701-B63F-D61AE549586D}" srcId="{415D1554-30B8-4342-A2CA-B2EFB72F794E}" destId="{73B4325D-96C2-4DA7-A8FC-4B6D9C5E08EC}" srcOrd="1" destOrd="0" parTransId="{A16834ED-C398-4C5E-9EBD-831DA73192B0}" sibTransId="{ECAFBE3A-5EFD-451C-BF27-67BEB5E751B0}"/>
    <dgm:cxn modelId="{3F684739-4B5B-4790-B79E-80AD35B11977}" srcId="{415D1554-30B8-4342-A2CA-B2EFB72F794E}" destId="{F2198731-800D-4BCA-A091-00921C7B59C4}" srcOrd="2" destOrd="0" parTransId="{8CA60C0B-7EBE-45E2-8A1C-D22B3E686C10}" sibTransId="{380D0222-FCA7-4472-8B8D-71CBB025ED81}"/>
    <dgm:cxn modelId="{61D649D6-CFFF-4DAF-87AE-AE665F006776}" type="presOf" srcId="{F2198731-800D-4BCA-A091-00921C7B59C4}" destId="{7720248A-F9EE-4D73-A242-EE774732288B}" srcOrd="0" destOrd="2" presId="urn:microsoft.com/office/officeart/2005/8/layout/vList2"/>
    <dgm:cxn modelId="{668A4BB9-8CD4-44B4-ADE5-976E813223E1}" srcId="{415D1554-30B8-4342-A2CA-B2EFB72F794E}" destId="{27D9CD98-0264-4BAB-A3C3-BCA3A204C143}" srcOrd="0" destOrd="0" parTransId="{5C812CA3-48FE-4BF0-99FF-203EB28C5682}" sibTransId="{B22EF636-0BEB-4DF8-AF74-272EC6718B68}"/>
    <dgm:cxn modelId="{F441FC6F-D005-4618-AAE2-4CD63DC17AD1}" type="presOf" srcId="{27D9CD98-0264-4BAB-A3C3-BCA3A204C143}" destId="{7720248A-F9EE-4D73-A242-EE774732288B}" srcOrd="0" destOrd="0" presId="urn:microsoft.com/office/officeart/2005/8/layout/vList2"/>
    <dgm:cxn modelId="{8BE781EE-EFA8-49A4-A49B-49993774E270}" type="presOf" srcId="{415D1554-30B8-4342-A2CA-B2EFB72F794E}" destId="{88D44E9B-F12E-47F4-9D05-E7003DFB5B24}" srcOrd="0" destOrd="0" presId="urn:microsoft.com/office/officeart/2005/8/layout/vList2"/>
    <dgm:cxn modelId="{D8B35239-2C9B-48E9-B55A-DDE5A69B6247}" srcId="{D4F5965D-10F2-4989-874C-0C92A41F428F}" destId="{415D1554-30B8-4342-A2CA-B2EFB72F794E}" srcOrd="0" destOrd="0" parTransId="{3293C37B-1B0C-4A67-B034-1C4384EF5087}" sibTransId="{05E8307C-BCB4-4E0C-BA90-56620CB1624A}"/>
    <dgm:cxn modelId="{AFF5A500-92D4-4F02-8835-E37B571F9FB2}" type="presOf" srcId="{D4F5965D-10F2-4989-874C-0C92A41F428F}" destId="{8B1717F2-95A3-4450-9B16-8702DD7AA03F}" srcOrd="0" destOrd="0" presId="urn:microsoft.com/office/officeart/2005/8/layout/vList2"/>
    <dgm:cxn modelId="{FC3E92B3-26C0-4564-B118-53C11C665569}" type="presParOf" srcId="{8B1717F2-95A3-4450-9B16-8702DD7AA03F}" destId="{88D44E9B-F12E-47F4-9D05-E7003DFB5B24}" srcOrd="0" destOrd="0" presId="urn:microsoft.com/office/officeart/2005/8/layout/vList2"/>
    <dgm:cxn modelId="{C39253FE-CB99-43EA-B818-08D622D45973}" type="presParOf" srcId="{8B1717F2-95A3-4450-9B16-8702DD7AA03F}" destId="{7720248A-F9EE-4D73-A242-EE774732288B}" srcOrd="1"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130A4B-F5F9-45CB-99D7-00D45169DCD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CR"/>
        </a:p>
      </dgm:t>
    </dgm:pt>
    <dgm:pt modelId="{427725C7-7ADE-4C09-8F2F-EF90CEBF93C8}">
      <dgm:prSet phldrT="[Texto]" custT="1"/>
      <dgm:spPr/>
      <dgm:t>
        <a:bodyPr/>
        <a:lstStyle/>
        <a:p>
          <a:r>
            <a:rPr lang="es-SV" sz="2000" dirty="0" smtClean="0">
              <a:latin typeface="+mj-lt"/>
              <a:cs typeface="Times New Roman" panose="02020603050405020304" pitchFamily="18" charset="0"/>
            </a:rPr>
            <a:t>Se capitalicen las utilidades en acciones nominativas o en participaciones sociales de la propia sociedad que las paga.</a:t>
          </a:r>
          <a:endParaRPr lang="es-CR" sz="2000" dirty="0">
            <a:latin typeface="+mj-lt"/>
          </a:endParaRPr>
        </a:p>
      </dgm:t>
    </dgm:pt>
    <dgm:pt modelId="{2CCC1795-A80F-424A-829A-EB12EC8DD60F}" type="parTrans" cxnId="{39B43C05-024F-47B2-BAD5-C142D10D9413}">
      <dgm:prSet/>
      <dgm:spPr/>
      <dgm:t>
        <a:bodyPr/>
        <a:lstStyle/>
        <a:p>
          <a:endParaRPr lang="es-CR"/>
        </a:p>
      </dgm:t>
    </dgm:pt>
    <dgm:pt modelId="{E4426E4E-21E1-4F0B-869B-586DE1F42213}" type="sibTrans" cxnId="{39B43C05-024F-47B2-BAD5-C142D10D9413}">
      <dgm:prSet/>
      <dgm:spPr/>
      <dgm:t>
        <a:bodyPr/>
        <a:lstStyle/>
        <a:p>
          <a:endParaRPr lang="es-CR"/>
        </a:p>
      </dgm:t>
    </dgm:pt>
    <dgm:pt modelId="{64F690ED-8070-47EE-87F6-3E0A9563AC89}">
      <dgm:prSet custT="1"/>
      <dgm:spPr/>
      <dgm:t>
        <a:bodyPr/>
        <a:lstStyle/>
        <a:p>
          <a:r>
            <a:rPr lang="es-SV" sz="2000" dirty="0" smtClean="0">
              <a:latin typeface="+mj-lt"/>
              <a:cs typeface="Times New Roman" panose="02020603050405020304" pitchFamily="18" charset="0"/>
            </a:rPr>
            <a:t>Las utilidades hayan sido objeto de retención o entero del impuesto en distribuciones anteriores.</a:t>
          </a:r>
          <a:endParaRPr lang="es-SV" sz="2000" dirty="0" smtClean="0">
            <a:latin typeface="+mj-lt"/>
            <a:cs typeface="Times New Roman" panose="02020603050405020304" pitchFamily="18" charset="0"/>
          </a:endParaRPr>
        </a:p>
      </dgm:t>
    </dgm:pt>
    <dgm:pt modelId="{E92BD9E9-E165-41C1-A69B-012E86F41C9A}" type="parTrans" cxnId="{12312E6F-5169-43FC-A32C-2C81B34365B7}">
      <dgm:prSet/>
      <dgm:spPr/>
      <dgm:t>
        <a:bodyPr/>
        <a:lstStyle/>
        <a:p>
          <a:endParaRPr lang="es-CR"/>
        </a:p>
      </dgm:t>
    </dgm:pt>
    <dgm:pt modelId="{FDD97384-3516-4789-A9EF-D7094DF0C6C4}" type="sibTrans" cxnId="{12312E6F-5169-43FC-A32C-2C81B34365B7}">
      <dgm:prSet/>
      <dgm:spPr/>
      <dgm:t>
        <a:bodyPr/>
        <a:lstStyle/>
        <a:p>
          <a:endParaRPr lang="es-CR"/>
        </a:p>
      </dgm:t>
    </dgm:pt>
    <dgm:pt modelId="{FA41384C-A427-4364-86C1-914E4A03CDD2}">
      <dgm:prSet custT="1"/>
      <dgm:spPr/>
      <dgm:t>
        <a:bodyPr/>
        <a:lstStyle/>
        <a:p>
          <a:r>
            <a:rPr lang="es-SV" sz="2000" smtClean="0">
              <a:latin typeface="+mj-lt"/>
              <a:cs typeface="Times New Roman" panose="02020603050405020304" pitchFamily="18" charset="0"/>
            </a:rPr>
            <a:t>Se reinviertan las utilidades por los entes sin personalidad jurídica.</a:t>
          </a:r>
          <a:endParaRPr lang="es-SV" sz="2000" dirty="0" smtClean="0">
            <a:latin typeface="+mj-lt"/>
            <a:cs typeface="Times New Roman" panose="02020603050405020304" pitchFamily="18" charset="0"/>
          </a:endParaRPr>
        </a:p>
      </dgm:t>
    </dgm:pt>
    <dgm:pt modelId="{0033D0C3-F1D0-442F-9780-1013DEB4EB29}" type="parTrans" cxnId="{26CB490F-1237-44D1-B3B3-273283122CDD}">
      <dgm:prSet/>
      <dgm:spPr/>
      <dgm:t>
        <a:bodyPr/>
        <a:lstStyle/>
        <a:p>
          <a:endParaRPr lang="es-CR"/>
        </a:p>
      </dgm:t>
    </dgm:pt>
    <dgm:pt modelId="{8995C0FD-514F-4908-8F26-4FE9E543DACD}" type="sibTrans" cxnId="{26CB490F-1237-44D1-B3B3-273283122CDD}">
      <dgm:prSet/>
      <dgm:spPr/>
      <dgm:t>
        <a:bodyPr/>
        <a:lstStyle/>
        <a:p>
          <a:endParaRPr lang="es-CR"/>
        </a:p>
      </dgm:t>
    </dgm:pt>
    <dgm:pt modelId="{3A501BA1-CB99-4A99-A3E9-A3EAD747CB80}">
      <dgm:prSet custT="1"/>
      <dgm:spPr/>
      <dgm:t>
        <a:bodyPr/>
        <a:lstStyle/>
        <a:p>
          <a:r>
            <a:rPr lang="es-SV" sz="2000" dirty="0" smtClean="0">
              <a:latin typeface="+mj-lt"/>
              <a:cs typeface="Times New Roman" panose="02020603050405020304" pitchFamily="18" charset="0"/>
            </a:rPr>
            <a:t>El sujeto que recibe las utilidades sea el Estado, Municipalidades y las Corporaciones o fundaciones </a:t>
          </a:r>
          <a:r>
            <a:rPr lang="es-SV" sz="1900" dirty="0" smtClean="0">
              <a:latin typeface="Times New Roman" panose="02020603050405020304" pitchFamily="18" charset="0"/>
              <a:cs typeface="Times New Roman" panose="02020603050405020304" pitchFamily="18" charset="0"/>
            </a:rPr>
            <a:t>de utilidad pública.</a:t>
          </a:r>
          <a:endParaRPr lang="es-SV" sz="1900" dirty="0">
            <a:latin typeface="Times New Roman" panose="02020603050405020304" pitchFamily="18" charset="0"/>
            <a:cs typeface="Times New Roman" panose="02020603050405020304" pitchFamily="18" charset="0"/>
          </a:endParaRPr>
        </a:p>
      </dgm:t>
    </dgm:pt>
    <dgm:pt modelId="{42AD1567-1BB2-4504-BB20-9B8053D58D95}" type="parTrans" cxnId="{ACA29467-F517-467E-8EA4-35484412171E}">
      <dgm:prSet/>
      <dgm:spPr/>
      <dgm:t>
        <a:bodyPr/>
        <a:lstStyle/>
        <a:p>
          <a:endParaRPr lang="es-CR"/>
        </a:p>
      </dgm:t>
    </dgm:pt>
    <dgm:pt modelId="{47BC8620-BE51-4395-9A57-E1E6D69CBA47}" type="sibTrans" cxnId="{ACA29467-F517-467E-8EA4-35484412171E}">
      <dgm:prSet/>
      <dgm:spPr/>
      <dgm:t>
        <a:bodyPr/>
        <a:lstStyle/>
        <a:p>
          <a:endParaRPr lang="es-CR"/>
        </a:p>
      </dgm:t>
    </dgm:pt>
    <dgm:pt modelId="{CE4A8782-E21C-40B6-940B-E260323311E3}" type="pres">
      <dgm:prSet presAssocID="{CD130A4B-F5F9-45CB-99D7-00D45169DCD9}" presName="diagram" presStyleCnt="0">
        <dgm:presLayoutVars>
          <dgm:dir/>
          <dgm:resizeHandles val="exact"/>
        </dgm:presLayoutVars>
      </dgm:prSet>
      <dgm:spPr/>
    </dgm:pt>
    <dgm:pt modelId="{9AF49277-86F4-4E3F-9F6C-63EC67129564}" type="pres">
      <dgm:prSet presAssocID="{427725C7-7ADE-4C09-8F2F-EF90CEBF93C8}" presName="node" presStyleLbl="node1" presStyleIdx="0" presStyleCnt="4">
        <dgm:presLayoutVars>
          <dgm:bulletEnabled val="1"/>
        </dgm:presLayoutVars>
      </dgm:prSet>
      <dgm:spPr/>
      <dgm:t>
        <a:bodyPr/>
        <a:lstStyle/>
        <a:p>
          <a:endParaRPr lang="es-CR"/>
        </a:p>
      </dgm:t>
    </dgm:pt>
    <dgm:pt modelId="{BCE74E38-D596-4827-84C6-124FCD4FED01}" type="pres">
      <dgm:prSet presAssocID="{E4426E4E-21E1-4F0B-869B-586DE1F42213}" presName="sibTrans" presStyleCnt="0"/>
      <dgm:spPr/>
    </dgm:pt>
    <dgm:pt modelId="{341A7D76-745B-48A6-AFBD-F6907CF85135}" type="pres">
      <dgm:prSet presAssocID="{64F690ED-8070-47EE-87F6-3E0A9563AC89}" presName="node" presStyleLbl="node1" presStyleIdx="1" presStyleCnt="4">
        <dgm:presLayoutVars>
          <dgm:bulletEnabled val="1"/>
        </dgm:presLayoutVars>
      </dgm:prSet>
      <dgm:spPr/>
    </dgm:pt>
    <dgm:pt modelId="{E38BD493-E1A1-482E-81DA-D11F47C0801E}" type="pres">
      <dgm:prSet presAssocID="{FDD97384-3516-4789-A9EF-D7094DF0C6C4}" presName="sibTrans" presStyleCnt="0"/>
      <dgm:spPr/>
    </dgm:pt>
    <dgm:pt modelId="{50BF05D9-1697-46EB-97D6-1BE86DAA8B80}" type="pres">
      <dgm:prSet presAssocID="{FA41384C-A427-4364-86C1-914E4A03CDD2}" presName="node" presStyleLbl="node1" presStyleIdx="2" presStyleCnt="4">
        <dgm:presLayoutVars>
          <dgm:bulletEnabled val="1"/>
        </dgm:presLayoutVars>
      </dgm:prSet>
      <dgm:spPr/>
    </dgm:pt>
    <dgm:pt modelId="{359FB531-A06F-4414-B22E-A49608459BEE}" type="pres">
      <dgm:prSet presAssocID="{8995C0FD-514F-4908-8F26-4FE9E543DACD}" presName="sibTrans" presStyleCnt="0"/>
      <dgm:spPr/>
    </dgm:pt>
    <dgm:pt modelId="{765913FC-AC0A-48D7-A309-537BBC22D1AC}" type="pres">
      <dgm:prSet presAssocID="{3A501BA1-CB99-4A99-A3E9-A3EAD747CB80}" presName="node" presStyleLbl="node1" presStyleIdx="3" presStyleCnt="4">
        <dgm:presLayoutVars>
          <dgm:bulletEnabled val="1"/>
        </dgm:presLayoutVars>
      </dgm:prSet>
      <dgm:spPr/>
    </dgm:pt>
  </dgm:ptLst>
  <dgm:cxnLst>
    <dgm:cxn modelId="{26CB490F-1237-44D1-B3B3-273283122CDD}" srcId="{CD130A4B-F5F9-45CB-99D7-00D45169DCD9}" destId="{FA41384C-A427-4364-86C1-914E4A03CDD2}" srcOrd="2" destOrd="0" parTransId="{0033D0C3-F1D0-442F-9780-1013DEB4EB29}" sibTransId="{8995C0FD-514F-4908-8F26-4FE9E543DACD}"/>
    <dgm:cxn modelId="{39B43C05-024F-47B2-BAD5-C142D10D9413}" srcId="{CD130A4B-F5F9-45CB-99D7-00D45169DCD9}" destId="{427725C7-7ADE-4C09-8F2F-EF90CEBF93C8}" srcOrd="0" destOrd="0" parTransId="{2CCC1795-A80F-424A-829A-EB12EC8DD60F}" sibTransId="{E4426E4E-21E1-4F0B-869B-586DE1F42213}"/>
    <dgm:cxn modelId="{ACA29467-F517-467E-8EA4-35484412171E}" srcId="{CD130A4B-F5F9-45CB-99D7-00D45169DCD9}" destId="{3A501BA1-CB99-4A99-A3E9-A3EAD747CB80}" srcOrd="3" destOrd="0" parTransId="{42AD1567-1BB2-4504-BB20-9B8053D58D95}" sibTransId="{47BC8620-BE51-4395-9A57-E1E6D69CBA47}"/>
    <dgm:cxn modelId="{D50894CC-543B-44A6-972D-B21BAC0E85E7}" type="presOf" srcId="{3A501BA1-CB99-4A99-A3E9-A3EAD747CB80}" destId="{765913FC-AC0A-48D7-A309-537BBC22D1AC}" srcOrd="0" destOrd="0" presId="urn:microsoft.com/office/officeart/2005/8/layout/default"/>
    <dgm:cxn modelId="{F6FCB690-47D4-43DA-955F-670B46F10C09}" type="presOf" srcId="{64F690ED-8070-47EE-87F6-3E0A9563AC89}" destId="{341A7D76-745B-48A6-AFBD-F6907CF85135}" srcOrd="0" destOrd="0" presId="urn:microsoft.com/office/officeart/2005/8/layout/default"/>
    <dgm:cxn modelId="{AAD711C8-1C4F-45CD-93F6-2E0944699166}" type="presOf" srcId="{FA41384C-A427-4364-86C1-914E4A03CDD2}" destId="{50BF05D9-1697-46EB-97D6-1BE86DAA8B80}" srcOrd="0" destOrd="0" presId="urn:microsoft.com/office/officeart/2005/8/layout/default"/>
    <dgm:cxn modelId="{12312E6F-5169-43FC-A32C-2C81B34365B7}" srcId="{CD130A4B-F5F9-45CB-99D7-00D45169DCD9}" destId="{64F690ED-8070-47EE-87F6-3E0A9563AC89}" srcOrd="1" destOrd="0" parTransId="{E92BD9E9-E165-41C1-A69B-012E86F41C9A}" sibTransId="{FDD97384-3516-4789-A9EF-D7094DF0C6C4}"/>
    <dgm:cxn modelId="{34F3F3B3-BEED-41E2-AE75-A533879204F6}" type="presOf" srcId="{427725C7-7ADE-4C09-8F2F-EF90CEBF93C8}" destId="{9AF49277-86F4-4E3F-9F6C-63EC67129564}" srcOrd="0" destOrd="0" presId="urn:microsoft.com/office/officeart/2005/8/layout/default"/>
    <dgm:cxn modelId="{F2C2912E-2C87-4165-B40E-5460519B2130}" type="presOf" srcId="{CD130A4B-F5F9-45CB-99D7-00D45169DCD9}" destId="{CE4A8782-E21C-40B6-940B-E260323311E3}" srcOrd="0" destOrd="0" presId="urn:microsoft.com/office/officeart/2005/8/layout/default"/>
    <dgm:cxn modelId="{2B968F88-5CB4-4CE4-AD87-90E112EACDDD}" type="presParOf" srcId="{CE4A8782-E21C-40B6-940B-E260323311E3}" destId="{9AF49277-86F4-4E3F-9F6C-63EC67129564}" srcOrd="0" destOrd="0" presId="urn:microsoft.com/office/officeart/2005/8/layout/default"/>
    <dgm:cxn modelId="{2AC10605-19EA-462A-A54F-855F393ACE5F}" type="presParOf" srcId="{CE4A8782-E21C-40B6-940B-E260323311E3}" destId="{BCE74E38-D596-4827-84C6-124FCD4FED01}" srcOrd="1" destOrd="0" presId="urn:microsoft.com/office/officeart/2005/8/layout/default"/>
    <dgm:cxn modelId="{385502B5-BFE9-462D-97F4-FCB499E96FF3}" type="presParOf" srcId="{CE4A8782-E21C-40B6-940B-E260323311E3}" destId="{341A7D76-745B-48A6-AFBD-F6907CF85135}" srcOrd="2" destOrd="0" presId="urn:microsoft.com/office/officeart/2005/8/layout/default"/>
    <dgm:cxn modelId="{95C7ACED-3764-4BAB-BBFC-414250E24C54}" type="presParOf" srcId="{CE4A8782-E21C-40B6-940B-E260323311E3}" destId="{E38BD493-E1A1-482E-81DA-D11F47C0801E}" srcOrd="3" destOrd="0" presId="urn:microsoft.com/office/officeart/2005/8/layout/default"/>
    <dgm:cxn modelId="{57891B3B-198A-4DD7-9A6C-0DE8840DD5A5}" type="presParOf" srcId="{CE4A8782-E21C-40B6-940B-E260323311E3}" destId="{50BF05D9-1697-46EB-97D6-1BE86DAA8B80}" srcOrd="4" destOrd="0" presId="urn:microsoft.com/office/officeart/2005/8/layout/default"/>
    <dgm:cxn modelId="{BEE67552-FFD8-43CB-90D4-FC7440B8B372}" type="presParOf" srcId="{CE4A8782-E21C-40B6-940B-E260323311E3}" destId="{359FB531-A06F-4414-B22E-A49608459BEE}" srcOrd="5" destOrd="0" presId="urn:microsoft.com/office/officeart/2005/8/layout/default"/>
    <dgm:cxn modelId="{438DF04B-3DB4-4F99-A39A-D44FF4439A8A}" type="presParOf" srcId="{CE4A8782-E21C-40B6-940B-E260323311E3}" destId="{765913FC-AC0A-48D7-A309-537BBC22D1AC}" srcOrd="6" destOrd="0" presId="urn:microsoft.com/office/officeart/2005/8/layout/default"/>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F5965D-10F2-4989-874C-0C92A41F428F}" type="doc">
      <dgm:prSet loTypeId="urn:microsoft.com/office/officeart/2005/8/layout/vList2" loCatId="list" qsTypeId="urn:microsoft.com/office/officeart/2005/8/quickstyle/simple5" qsCatId="simple" csTypeId="urn:microsoft.com/office/officeart/2005/8/colors/accent0_2" csCatId="mainScheme" phldr="1"/>
      <dgm:spPr/>
      <dgm:t>
        <a:bodyPr/>
        <a:lstStyle/>
        <a:p>
          <a:endParaRPr lang="es-CR"/>
        </a:p>
      </dgm:t>
    </dgm:pt>
    <dgm:pt modelId="{415D1554-30B8-4342-A2CA-B2EFB72F794E}">
      <dgm:prSet phldrT="[Texto]" custT="1"/>
      <dgm:spPr/>
      <dgm:t>
        <a:bodyPr/>
        <a:lstStyle/>
        <a:p>
          <a:r>
            <a:rPr lang="es-SV" sz="3200" b="1" u="sng" dirty="0" smtClean="0">
              <a:latin typeface="+mj-lt"/>
              <a:cs typeface="Times New Roman" panose="02020603050405020304" pitchFamily="18" charset="0"/>
            </a:rPr>
            <a:t>Nueva obligación</a:t>
          </a:r>
          <a:r>
            <a:rPr lang="es-SV" sz="3200" b="1" dirty="0" smtClean="0">
              <a:latin typeface="+mj-lt"/>
              <a:cs typeface="Times New Roman" panose="02020603050405020304" pitchFamily="18" charset="0"/>
            </a:rPr>
            <a:t> </a:t>
          </a:r>
          <a:r>
            <a:rPr lang="es-SV" sz="3200" dirty="0" smtClean="0">
              <a:latin typeface="+mj-lt"/>
              <a:cs typeface="Times New Roman" panose="02020603050405020304" pitchFamily="18" charset="0"/>
            </a:rPr>
            <a:t>con las siguientes características:</a:t>
          </a:r>
          <a:endParaRPr lang="es-CR" sz="3200" b="1" dirty="0">
            <a:solidFill>
              <a:schemeClr val="tx1">
                <a:lumMod val="65000"/>
                <a:lumOff val="35000"/>
              </a:schemeClr>
            </a:solidFill>
            <a:latin typeface="+mj-lt"/>
          </a:endParaRPr>
        </a:p>
      </dgm:t>
    </dgm:pt>
    <dgm:pt modelId="{3293C37B-1B0C-4A67-B034-1C4384EF5087}" type="parTrans" cxnId="{D8B35239-2C9B-48E9-B55A-DDE5A69B6247}">
      <dgm:prSet/>
      <dgm:spPr/>
      <dgm:t>
        <a:bodyPr/>
        <a:lstStyle/>
        <a:p>
          <a:endParaRPr lang="es-CR"/>
        </a:p>
      </dgm:t>
    </dgm:pt>
    <dgm:pt modelId="{05E8307C-BCB4-4E0C-BA90-56620CB1624A}" type="sibTrans" cxnId="{D8B35239-2C9B-48E9-B55A-DDE5A69B6247}">
      <dgm:prSet/>
      <dgm:spPr/>
      <dgm:t>
        <a:bodyPr/>
        <a:lstStyle/>
        <a:p>
          <a:endParaRPr lang="es-CR"/>
        </a:p>
      </dgm:t>
    </dgm:pt>
    <dgm:pt modelId="{1986CE79-2700-4850-807B-BEC20620E6A9}">
      <dgm:prSet custT="1"/>
      <dgm:spPr/>
      <dgm:t>
        <a:bodyPr/>
        <a:lstStyle/>
        <a:p>
          <a:r>
            <a:rPr lang="es-SV" sz="2400" dirty="0" smtClean="0">
              <a:solidFill>
                <a:schemeClr val="tx1">
                  <a:lumMod val="65000"/>
                  <a:lumOff val="35000"/>
                </a:schemeClr>
              </a:solidFill>
              <a:latin typeface="+mj-lt"/>
              <a:cs typeface="Times New Roman" panose="02020603050405020304" pitchFamily="18" charset="0"/>
            </a:rPr>
            <a:t>Determinación del monto</a:t>
          </a:r>
          <a:endParaRPr lang="es-SV" sz="2400" dirty="0">
            <a:solidFill>
              <a:schemeClr val="tx1">
                <a:lumMod val="65000"/>
                <a:lumOff val="35000"/>
              </a:schemeClr>
            </a:solidFill>
            <a:latin typeface="+mj-lt"/>
            <a:cs typeface="Times New Roman" panose="02020603050405020304" pitchFamily="18" charset="0"/>
          </a:endParaRPr>
        </a:p>
      </dgm:t>
    </dgm:pt>
    <dgm:pt modelId="{AC4D2058-AEBE-447C-A8FD-825FFF56DACE}" type="parTrans" cxnId="{45AF280A-DE92-43EB-9693-AE0E0DFC606C}">
      <dgm:prSet/>
      <dgm:spPr/>
      <dgm:t>
        <a:bodyPr/>
        <a:lstStyle/>
        <a:p>
          <a:endParaRPr lang="es-CR"/>
        </a:p>
      </dgm:t>
    </dgm:pt>
    <dgm:pt modelId="{F03746E6-6326-4302-8E20-AC4C186192FE}" type="sibTrans" cxnId="{45AF280A-DE92-43EB-9693-AE0E0DFC606C}">
      <dgm:prSet/>
      <dgm:spPr/>
      <dgm:t>
        <a:bodyPr/>
        <a:lstStyle/>
        <a:p>
          <a:endParaRPr lang="es-CR"/>
        </a:p>
      </dgm:t>
    </dgm:pt>
    <dgm:pt modelId="{B7798A5D-2C63-4B60-B5B7-3204C8E57D44}">
      <dgm:prSet custT="1"/>
      <dgm:spPr/>
      <dgm:t>
        <a:bodyPr/>
        <a:lstStyle/>
        <a:p>
          <a:r>
            <a:rPr lang="es-SV" sz="2400" dirty="0" smtClean="0">
              <a:solidFill>
                <a:schemeClr val="tx1">
                  <a:lumMod val="65000"/>
                  <a:lumOff val="35000"/>
                </a:schemeClr>
              </a:solidFill>
              <a:latin typeface="+mj-lt"/>
              <a:cs typeface="Times New Roman" panose="02020603050405020304" pitchFamily="18" charset="0"/>
            </a:rPr>
            <a:t>Pagadas o acreditadas</a:t>
          </a:r>
          <a:endParaRPr lang="es-SV" sz="2400" dirty="0">
            <a:solidFill>
              <a:schemeClr val="tx1">
                <a:lumMod val="65000"/>
                <a:lumOff val="35000"/>
              </a:schemeClr>
            </a:solidFill>
            <a:latin typeface="+mj-lt"/>
            <a:cs typeface="Times New Roman" panose="02020603050405020304" pitchFamily="18" charset="0"/>
          </a:endParaRPr>
        </a:p>
      </dgm:t>
    </dgm:pt>
    <dgm:pt modelId="{817A6005-59F9-4828-83E9-98CDC8DE698B}" type="parTrans" cxnId="{8874AED9-4834-4915-B014-4BB3D9031BEE}">
      <dgm:prSet/>
      <dgm:spPr/>
      <dgm:t>
        <a:bodyPr/>
        <a:lstStyle/>
        <a:p>
          <a:endParaRPr lang="es-CR"/>
        </a:p>
      </dgm:t>
    </dgm:pt>
    <dgm:pt modelId="{9FF2B376-CB06-4C8E-8B1B-849AA476780B}" type="sibTrans" cxnId="{8874AED9-4834-4915-B014-4BB3D9031BEE}">
      <dgm:prSet/>
      <dgm:spPr/>
      <dgm:t>
        <a:bodyPr/>
        <a:lstStyle/>
        <a:p>
          <a:endParaRPr lang="es-CR"/>
        </a:p>
      </dgm:t>
    </dgm:pt>
    <dgm:pt modelId="{C63CB208-0CEF-4985-BE28-0E696BC0931E}">
      <dgm:prSet custT="1"/>
      <dgm:spPr/>
      <dgm:t>
        <a:bodyPr/>
        <a:lstStyle/>
        <a:p>
          <a:r>
            <a:rPr lang="es-SV" sz="2400" dirty="0" smtClean="0">
              <a:solidFill>
                <a:schemeClr val="tx1">
                  <a:lumMod val="65000"/>
                  <a:lumOff val="35000"/>
                </a:schemeClr>
              </a:solidFill>
              <a:latin typeface="+mj-lt"/>
              <a:cs typeface="Times New Roman" panose="02020603050405020304" pitchFamily="18" charset="0"/>
            </a:rPr>
            <a:t>Capitalización o Reinversión</a:t>
          </a:r>
          <a:endParaRPr lang="es-SV" sz="2400" dirty="0">
            <a:solidFill>
              <a:schemeClr val="tx1">
                <a:lumMod val="65000"/>
                <a:lumOff val="35000"/>
              </a:schemeClr>
            </a:solidFill>
            <a:latin typeface="+mj-lt"/>
            <a:cs typeface="Times New Roman" panose="02020603050405020304" pitchFamily="18" charset="0"/>
          </a:endParaRPr>
        </a:p>
      </dgm:t>
    </dgm:pt>
    <dgm:pt modelId="{9F302396-6A9D-43CB-A315-45FBE4FAFE95}" type="parTrans" cxnId="{D68DC110-CC12-4469-89E2-D4A1A04295F2}">
      <dgm:prSet/>
      <dgm:spPr/>
      <dgm:t>
        <a:bodyPr/>
        <a:lstStyle/>
        <a:p>
          <a:endParaRPr lang="es-CR"/>
        </a:p>
      </dgm:t>
    </dgm:pt>
    <dgm:pt modelId="{B1082D51-C961-4B1B-A278-7E6C15F1DBF6}" type="sibTrans" cxnId="{D68DC110-CC12-4469-89E2-D4A1A04295F2}">
      <dgm:prSet/>
      <dgm:spPr/>
      <dgm:t>
        <a:bodyPr/>
        <a:lstStyle/>
        <a:p>
          <a:endParaRPr lang="es-CR"/>
        </a:p>
      </dgm:t>
    </dgm:pt>
    <dgm:pt modelId="{0390E488-FC43-43D2-B538-3726BA8A45B5}">
      <dgm:prSet custT="1"/>
      <dgm:spPr/>
      <dgm:t>
        <a:bodyPr/>
        <a:lstStyle/>
        <a:p>
          <a:r>
            <a:rPr lang="es-SV" sz="2400" dirty="0" smtClean="0">
              <a:solidFill>
                <a:schemeClr val="tx1">
                  <a:lumMod val="65000"/>
                  <a:lumOff val="35000"/>
                </a:schemeClr>
              </a:solidFill>
              <a:latin typeface="+mj-lt"/>
              <a:cs typeface="Times New Roman" panose="02020603050405020304" pitchFamily="18" charset="0"/>
            </a:rPr>
            <a:t>Disminución de capital o patrimonio</a:t>
          </a:r>
          <a:endParaRPr lang="es-SV" sz="2400" dirty="0">
            <a:solidFill>
              <a:schemeClr val="tx1">
                <a:lumMod val="65000"/>
                <a:lumOff val="35000"/>
              </a:schemeClr>
            </a:solidFill>
            <a:latin typeface="+mj-lt"/>
            <a:cs typeface="Times New Roman" panose="02020603050405020304" pitchFamily="18" charset="0"/>
          </a:endParaRPr>
        </a:p>
      </dgm:t>
    </dgm:pt>
    <dgm:pt modelId="{972F4EBB-6E24-415D-9482-F1BA59030F65}" type="parTrans" cxnId="{6A7886BA-7602-4E72-9D5B-B9AAB1AEE646}">
      <dgm:prSet/>
      <dgm:spPr/>
      <dgm:t>
        <a:bodyPr/>
        <a:lstStyle/>
        <a:p>
          <a:endParaRPr lang="es-CR"/>
        </a:p>
      </dgm:t>
    </dgm:pt>
    <dgm:pt modelId="{F8688A9F-BCAF-46FB-B5F1-89D5E788B151}" type="sibTrans" cxnId="{6A7886BA-7602-4E72-9D5B-B9AAB1AEE646}">
      <dgm:prSet/>
      <dgm:spPr/>
      <dgm:t>
        <a:bodyPr/>
        <a:lstStyle/>
        <a:p>
          <a:endParaRPr lang="es-CR"/>
        </a:p>
      </dgm:t>
    </dgm:pt>
    <dgm:pt modelId="{DC5001AF-AEEB-4021-A43D-4F7AB9A7952C}">
      <dgm:prSet custT="1"/>
      <dgm:spPr/>
      <dgm:t>
        <a:bodyPr/>
        <a:lstStyle/>
        <a:p>
          <a:r>
            <a:rPr lang="es-SV" sz="2400" dirty="0" smtClean="0">
              <a:solidFill>
                <a:schemeClr val="tx1">
                  <a:lumMod val="65000"/>
                  <a:lumOff val="35000"/>
                </a:schemeClr>
              </a:solidFill>
              <a:latin typeface="+mj-lt"/>
              <a:cs typeface="Times New Roman" panose="02020603050405020304" pitchFamily="18" charset="0"/>
            </a:rPr>
            <a:t>Identificación de todos los valores anteriores</a:t>
          </a:r>
          <a:endParaRPr lang="es-CR" sz="2400" dirty="0">
            <a:solidFill>
              <a:schemeClr val="tx1">
                <a:lumMod val="65000"/>
                <a:lumOff val="35000"/>
              </a:schemeClr>
            </a:solidFill>
            <a:latin typeface="+mj-lt"/>
          </a:endParaRPr>
        </a:p>
      </dgm:t>
    </dgm:pt>
    <dgm:pt modelId="{4256A6B8-F13E-4089-AAFE-2505674E781A}" type="parTrans" cxnId="{D7BFC22F-1BEC-455A-9737-13C2C9DAE124}">
      <dgm:prSet/>
      <dgm:spPr/>
      <dgm:t>
        <a:bodyPr/>
        <a:lstStyle/>
        <a:p>
          <a:endParaRPr lang="es-CR"/>
        </a:p>
      </dgm:t>
    </dgm:pt>
    <dgm:pt modelId="{F90C8A1A-C5DB-48B4-A34B-E6EDA77B2147}" type="sibTrans" cxnId="{D7BFC22F-1BEC-455A-9737-13C2C9DAE124}">
      <dgm:prSet/>
      <dgm:spPr/>
      <dgm:t>
        <a:bodyPr/>
        <a:lstStyle/>
        <a:p>
          <a:endParaRPr lang="es-CR"/>
        </a:p>
      </dgm:t>
    </dgm:pt>
    <dgm:pt modelId="{0E451FB9-AA13-4EDD-B968-034BE50DFCF0}">
      <dgm:prSet custT="1"/>
      <dgm:spPr/>
      <dgm:t>
        <a:bodyPr/>
        <a:lstStyle/>
        <a:p>
          <a:endParaRPr lang="es-SV" sz="2400" dirty="0">
            <a:solidFill>
              <a:schemeClr val="tx1">
                <a:lumMod val="65000"/>
                <a:lumOff val="35000"/>
              </a:schemeClr>
            </a:solidFill>
            <a:latin typeface="+mj-lt"/>
            <a:cs typeface="Times New Roman" panose="02020603050405020304" pitchFamily="18" charset="0"/>
          </a:endParaRPr>
        </a:p>
      </dgm:t>
    </dgm:pt>
    <dgm:pt modelId="{317B7D5B-0F95-4BB9-BB0E-0E5359D675C5}" type="parTrans" cxnId="{09ECB299-9DE8-4FCF-A8AC-DA8611A0AC3E}">
      <dgm:prSet/>
      <dgm:spPr/>
      <dgm:t>
        <a:bodyPr/>
        <a:lstStyle/>
        <a:p>
          <a:endParaRPr lang="es-CR"/>
        </a:p>
      </dgm:t>
    </dgm:pt>
    <dgm:pt modelId="{C7051EC0-BDA6-4BE3-8233-032CFBDC2A4D}" type="sibTrans" cxnId="{09ECB299-9DE8-4FCF-A8AC-DA8611A0AC3E}">
      <dgm:prSet/>
      <dgm:spPr/>
      <dgm:t>
        <a:bodyPr/>
        <a:lstStyle/>
        <a:p>
          <a:endParaRPr lang="es-CR"/>
        </a:p>
      </dgm:t>
    </dgm:pt>
    <dgm:pt modelId="{8B1717F2-95A3-4450-9B16-8702DD7AA03F}" type="pres">
      <dgm:prSet presAssocID="{D4F5965D-10F2-4989-874C-0C92A41F428F}" presName="linear" presStyleCnt="0">
        <dgm:presLayoutVars>
          <dgm:animLvl val="lvl"/>
          <dgm:resizeHandles val="exact"/>
        </dgm:presLayoutVars>
      </dgm:prSet>
      <dgm:spPr/>
    </dgm:pt>
    <dgm:pt modelId="{88D44E9B-F12E-47F4-9D05-E7003DFB5B24}" type="pres">
      <dgm:prSet presAssocID="{415D1554-30B8-4342-A2CA-B2EFB72F794E}" presName="parentText" presStyleLbl="node1" presStyleIdx="0" presStyleCnt="1" custScaleY="81590">
        <dgm:presLayoutVars>
          <dgm:chMax val="0"/>
          <dgm:bulletEnabled val="1"/>
        </dgm:presLayoutVars>
      </dgm:prSet>
      <dgm:spPr/>
      <dgm:t>
        <a:bodyPr/>
        <a:lstStyle/>
        <a:p>
          <a:endParaRPr lang="es-CR"/>
        </a:p>
      </dgm:t>
    </dgm:pt>
    <dgm:pt modelId="{7720248A-F9EE-4D73-A242-EE774732288B}" type="pres">
      <dgm:prSet presAssocID="{415D1554-30B8-4342-A2CA-B2EFB72F794E}" presName="childText" presStyleLbl="revTx" presStyleIdx="0" presStyleCnt="1">
        <dgm:presLayoutVars>
          <dgm:bulletEnabled val="1"/>
        </dgm:presLayoutVars>
      </dgm:prSet>
      <dgm:spPr/>
      <dgm:t>
        <a:bodyPr/>
        <a:lstStyle/>
        <a:p>
          <a:endParaRPr lang="es-CR"/>
        </a:p>
      </dgm:t>
    </dgm:pt>
  </dgm:ptLst>
  <dgm:cxnLst>
    <dgm:cxn modelId="{45AF280A-DE92-43EB-9693-AE0E0DFC606C}" srcId="{415D1554-30B8-4342-A2CA-B2EFB72F794E}" destId="{1986CE79-2700-4850-807B-BEC20620E6A9}" srcOrd="1" destOrd="0" parTransId="{AC4D2058-AEBE-447C-A8FD-825FFF56DACE}" sibTransId="{F03746E6-6326-4302-8E20-AC4C186192FE}"/>
    <dgm:cxn modelId="{AD9CA876-4097-4189-B701-D127D3BDC43E}" type="presOf" srcId="{415D1554-30B8-4342-A2CA-B2EFB72F794E}" destId="{88D44E9B-F12E-47F4-9D05-E7003DFB5B24}" srcOrd="0" destOrd="0" presId="urn:microsoft.com/office/officeart/2005/8/layout/vList2"/>
    <dgm:cxn modelId="{DD3412D0-3A5D-4EF1-B244-35A7AF56135B}" type="presOf" srcId="{0390E488-FC43-43D2-B538-3726BA8A45B5}" destId="{7720248A-F9EE-4D73-A242-EE774732288B}" srcOrd="0" destOrd="4" presId="urn:microsoft.com/office/officeart/2005/8/layout/vList2"/>
    <dgm:cxn modelId="{8874AED9-4834-4915-B014-4BB3D9031BEE}" srcId="{415D1554-30B8-4342-A2CA-B2EFB72F794E}" destId="{B7798A5D-2C63-4B60-B5B7-3204C8E57D44}" srcOrd="2" destOrd="0" parTransId="{817A6005-59F9-4828-83E9-98CDC8DE698B}" sibTransId="{9FF2B376-CB06-4C8E-8B1B-849AA476780B}"/>
    <dgm:cxn modelId="{D404F6B1-F2E5-4090-8943-6616EC1A051D}" type="presOf" srcId="{B7798A5D-2C63-4B60-B5B7-3204C8E57D44}" destId="{7720248A-F9EE-4D73-A242-EE774732288B}" srcOrd="0" destOrd="2" presId="urn:microsoft.com/office/officeart/2005/8/layout/vList2"/>
    <dgm:cxn modelId="{8512A312-6BF4-46C2-9C21-FDFB6BA3D4D9}" type="presOf" srcId="{C63CB208-0CEF-4985-BE28-0E696BC0931E}" destId="{7720248A-F9EE-4D73-A242-EE774732288B}" srcOrd="0" destOrd="3" presId="urn:microsoft.com/office/officeart/2005/8/layout/vList2"/>
    <dgm:cxn modelId="{D68DC110-CC12-4469-89E2-D4A1A04295F2}" srcId="{415D1554-30B8-4342-A2CA-B2EFB72F794E}" destId="{C63CB208-0CEF-4985-BE28-0E696BC0931E}" srcOrd="3" destOrd="0" parTransId="{9F302396-6A9D-43CB-A315-45FBE4FAFE95}" sibTransId="{B1082D51-C961-4B1B-A278-7E6C15F1DBF6}"/>
    <dgm:cxn modelId="{BC71654A-FC96-4432-B584-976F2D31967A}" type="presOf" srcId="{1986CE79-2700-4850-807B-BEC20620E6A9}" destId="{7720248A-F9EE-4D73-A242-EE774732288B}" srcOrd="0" destOrd="1" presId="urn:microsoft.com/office/officeart/2005/8/layout/vList2"/>
    <dgm:cxn modelId="{D7BFC22F-1BEC-455A-9737-13C2C9DAE124}" srcId="{415D1554-30B8-4342-A2CA-B2EFB72F794E}" destId="{DC5001AF-AEEB-4021-A43D-4F7AB9A7952C}" srcOrd="5" destOrd="0" parTransId="{4256A6B8-F13E-4089-AAFE-2505674E781A}" sibTransId="{F90C8A1A-C5DB-48B4-A34B-E6EDA77B2147}"/>
    <dgm:cxn modelId="{4199F29B-9965-4A62-A5E0-ACE19A9BD760}" type="presOf" srcId="{0E451FB9-AA13-4EDD-B968-034BE50DFCF0}" destId="{7720248A-F9EE-4D73-A242-EE774732288B}" srcOrd="0" destOrd="0" presId="urn:microsoft.com/office/officeart/2005/8/layout/vList2"/>
    <dgm:cxn modelId="{4C5731B7-2ECD-4536-8444-1B18EEFA990F}" type="presOf" srcId="{D4F5965D-10F2-4989-874C-0C92A41F428F}" destId="{8B1717F2-95A3-4450-9B16-8702DD7AA03F}" srcOrd="0" destOrd="0" presId="urn:microsoft.com/office/officeart/2005/8/layout/vList2"/>
    <dgm:cxn modelId="{4F9EF041-26CE-4DF4-894F-0154D639FEA2}" type="presOf" srcId="{DC5001AF-AEEB-4021-A43D-4F7AB9A7952C}" destId="{7720248A-F9EE-4D73-A242-EE774732288B}" srcOrd="0" destOrd="5" presId="urn:microsoft.com/office/officeart/2005/8/layout/vList2"/>
    <dgm:cxn modelId="{D8B35239-2C9B-48E9-B55A-DDE5A69B6247}" srcId="{D4F5965D-10F2-4989-874C-0C92A41F428F}" destId="{415D1554-30B8-4342-A2CA-B2EFB72F794E}" srcOrd="0" destOrd="0" parTransId="{3293C37B-1B0C-4A67-B034-1C4384EF5087}" sibTransId="{05E8307C-BCB4-4E0C-BA90-56620CB1624A}"/>
    <dgm:cxn modelId="{09ECB299-9DE8-4FCF-A8AC-DA8611A0AC3E}" srcId="{415D1554-30B8-4342-A2CA-B2EFB72F794E}" destId="{0E451FB9-AA13-4EDD-B968-034BE50DFCF0}" srcOrd="0" destOrd="0" parTransId="{317B7D5B-0F95-4BB9-BB0E-0E5359D675C5}" sibTransId="{C7051EC0-BDA6-4BE3-8233-032CFBDC2A4D}"/>
    <dgm:cxn modelId="{6A7886BA-7602-4E72-9D5B-B9AAB1AEE646}" srcId="{415D1554-30B8-4342-A2CA-B2EFB72F794E}" destId="{0390E488-FC43-43D2-B538-3726BA8A45B5}" srcOrd="4" destOrd="0" parTransId="{972F4EBB-6E24-415D-9482-F1BA59030F65}" sibTransId="{F8688A9F-BCAF-46FB-B5F1-89D5E788B151}"/>
    <dgm:cxn modelId="{69FCD965-2FB1-47FC-B28D-B605B19B7C64}" type="presParOf" srcId="{8B1717F2-95A3-4450-9B16-8702DD7AA03F}" destId="{88D44E9B-F12E-47F4-9D05-E7003DFB5B24}" srcOrd="0" destOrd="0" presId="urn:microsoft.com/office/officeart/2005/8/layout/vList2"/>
    <dgm:cxn modelId="{B2499D9E-EA32-4270-B048-4123A2B4B902}" type="presParOf" srcId="{8B1717F2-95A3-4450-9B16-8702DD7AA03F}" destId="{7720248A-F9EE-4D73-A242-EE774732288B}" srcOrd="1"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F5965D-10F2-4989-874C-0C92A41F428F}" type="doc">
      <dgm:prSet loTypeId="urn:microsoft.com/office/officeart/2005/8/layout/vList2" loCatId="list" qsTypeId="urn:microsoft.com/office/officeart/2005/8/quickstyle/simple2" qsCatId="simple" csTypeId="urn:microsoft.com/office/officeart/2005/8/colors/accent0_2" csCatId="mainScheme" phldr="1"/>
      <dgm:spPr/>
      <dgm:t>
        <a:bodyPr/>
        <a:lstStyle/>
        <a:p>
          <a:endParaRPr lang="es-CR"/>
        </a:p>
      </dgm:t>
    </dgm:pt>
    <dgm:pt modelId="{415D1554-30B8-4342-A2CA-B2EFB72F794E}">
      <dgm:prSet phldrT="[Texto]" custT="1"/>
      <dgm:spPr/>
      <dgm:t>
        <a:bodyPr/>
        <a:lstStyle/>
        <a:p>
          <a:pPr algn="just"/>
          <a:r>
            <a:rPr lang="es-SV" sz="2600" dirty="0" smtClean="0">
              <a:latin typeface="+mj-lt"/>
              <a:cs typeface="Times New Roman" panose="02020603050405020304" pitchFamily="18" charset="0"/>
            </a:rPr>
            <a:t>El impuesto sobre la renta anual tendrá un pago mínimo definitivo, cuyo hecho generador está constituido por la obtención de rentas obtenidas en el ejercicio o período de imposición.</a:t>
          </a:r>
          <a:endParaRPr lang="es-CR" sz="2600" b="1" dirty="0">
            <a:latin typeface="+mj-lt"/>
          </a:endParaRPr>
        </a:p>
      </dgm:t>
    </dgm:pt>
    <dgm:pt modelId="{3293C37B-1B0C-4A67-B034-1C4384EF5087}" type="parTrans" cxnId="{D8B35239-2C9B-48E9-B55A-DDE5A69B6247}">
      <dgm:prSet/>
      <dgm:spPr/>
      <dgm:t>
        <a:bodyPr/>
        <a:lstStyle/>
        <a:p>
          <a:endParaRPr lang="es-CR"/>
        </a:p>
      </dgm:t>
    </dgm:pt>
    <dgm:pt modelId="{05E8307C-BCB4-4E0C-BA90-56620CB1624A}" type="sibTrans" cxnId="{D8B35239-2C9B-48E9-B55A-DDE5A69B6247}">
      <dgm:prSet/>
      <dgm:spPr/>
      <dgm:t>
        <a:bodyPr/>
        <a:lstStyle/>
        <a:p>
          <a:endParaRPr lang="es-CR"/>
        </a:p>
      </dgm:t>
    </dgm:pt>
    <dgm:pt modelId="{6EE39590-B62B-49D7-990A-F29E0C2E807B}">
      <dgm:prSet custT="1"/>
      <dgm:spPr/>
      <dgm:t>
        <a:bodyPr/>
        <a:lstStyle/>
        <a:p>
          <a:pPr algn="just"/>
          <a:r>
            <a:rPr lang="es-SV" sz="2600" dirty="0" smtClean="0">
              <a:latin typeface="+mj-lt"/>
              <a:cs typeface="Times New Roman" panose="02020603050405020304" pitchFamily="18" charset="0"/>
            </a:rPr>
            <a:t>La liquidación del pago mínimo será sobre el monto de la renta obtenida o bruta con la alícuota o tasa del 1%</a:t>
          </a:r>
          <a:endParaRPr lang="es-SV" sz="2600" dirty="0">
            <a:latin typeface="+mj-lt"/>
            <a:cs typeface="Times New Roman" panose="02020603050405020304" pitchFamily="18" charset="0"/>
          </a:endParaRPr>
        </a:p>
      </dgm:t>
    </dgm:pt>
    <dgm:pt modelId="{264E7FA0-4D8C-42F9-ADF3-B60BFA9BDC83}" type="parTrans" cxnId="{9140E8D3-5071-4769-9144-020874AEE1DF}">
      <dgm:prSet/>
      <dgm:spPr/>
      <dgm:t>
        <a:bodyPr/>
        <a:lstStyle/>
        <a:p>
          <a:endParaRPr lang="es-CR"/>
        </a:p>
      </dgm:t>
    </dgm:pt>
    <dgm:pt modelId="{F1E99764-4CD6-4F52-B70D-52F854D967A1}" type="sibTrans" cxnId="{9140E8D3-5071-4769-9144-020874AEE1DF}">
      <dgm:prSet/>
      <dgm:spPr/>
      <dgm:t>
        <a:bodyPr/>
        <a:lstStyle/>
        <a:p>
          <a:endParaRPr lang="es-CR"/>
        </a:p>
      </dgm:t>
    </dgm:pt>
    <dgm:pt modelId="{8B1717F2-95A3-4450-9B16-8702DD7AA03F}" type="pres">
      <dgm:prSet presAssocID="{D4F5965D-10F2-4989-874C-0C92A41F428F}" presName="linear" presStyleCnt="0">
        <dgm:presLayoutVars>
          <dgm:animLvl val="lvl"/>
          <dgm:resizeHandles val="exact"/>
        </dgm:presLayoutVars>
      </dgm:prSet>
      <dgm:spPr/>
    </dgm:pt>
    <dgm:pt modelId="{88D44E9B-F12E-47F4-9D05-E7003DFB5B24}" type="pres">
      <dgm:prSet presAssocID="{415D1554-30B8-4342-A2CA-B2EFB72F794E}" presName="parentText" presStyleLbl="node1" presStyleIdx="0" presStyleCnt="2" custScaleY="105832">
        <dgm:presLayoutVars>
          <dgm:chMax val="0"/>
          <dgm:bulletEnabled val="1"/>
        </dgm:presLayoutVars>
      </dgm:prSet>
      <dgm:spPr/>
      <dgm:t>
        <a:bodyPr/>
        <a:lstStyle/>
        <a:p>
          <a:endParaRPr lang="es-CR"/>
        </a:p>
      </dgm:t>
    </dgm:pt>
    <dgm:pt modelId="{C3DFEDC1-4B7C-45B6-983D-653006DCFB22}" type="pres">
      <dgm:prSet presAssocID="{05E8307C-BCB4-4E0C-BA90-56620CB1624A}" presName="spacer" presStyleCnt="0"/>
      <dgm:spPr/>
    </dgm:pt>
    <dgm:pt modelId="{EF4C838A-FF1D-44C9-95A5-A4A27BAD3522}" type="pres">
      <dgm:prSet presAssocID="{6EE39590-B62B-49D7-990A-F29E0C2E807B}" presName="parentText" presStyleLbl="node1" presStyleIdx="1" presStyleCnt="2" custScaleY="111839" custLinFactNeighborY="15399">
        <dgm:presLayoutVars>
          <dgm:chMax val="0"/>
          <dgm:bulletEnabled val="1"/>
        </dgm:presLayoutVars>
      </dgm:prSet>
      <dgm:spPr/>
    </dgm:pt>
  </dgm:ptLst>
  <dgm:cxnLst>
    <dgm:cxn modelId="{16F7FA02-9418-4A67-ADE9-F494A6F1EF51}" type="presOf" srcId="{415D1554-30B8-4342-A2CA-B2EFB72F794E}" destId="{88D44E9B-F12E-47F4-9D05-E7003DFB5B24}" srcOrd="0" destOrd="0" presId="urn:microsoft.com/office/officeart/2005/8/layout/vList2"/>
    <dgm:cxn modelId="{A02A9288-101F-4ABD-8257-5ABFBC448BBB}" type="presOf" srcId="{D4F5965D-10F2-4989-874C-0C92A41F428F}" destId="{8B1717F2-95A3-4450-9B16-8702DD7AA03F}" srcOrd="0" destOrd="0" presId="urn:microsoft.com/office/officeart/2005/8/layout/vList2"/>
    <dgm:cxn modelId="{C5841BE1-D274-498B-88A1-3C90DCFE3BE9}" type="presOf" srcId="{6EE39590-B62B-49D7-990A-F29E0C2E807B}" destId="{EF4C838A-FF1D-44C9-95A5-A4A27BAD3522}" srcOrd="0" destOrd="0" presId="urn:microsoft.com/office/officeart/2005/8/layout/vList2"/>
    <dgm:cxn modelId="{9140E8D3-5071-4769-9144-020874AEE1DF}" srcId="{D4F5965D-10F2-4989-874C-0C92A41F428F}" destId="{6EE39590-B62B-49D7-990A-F29E0C2E807B}" srcOrd="1" destOrd="0" parTransId="{264E7FA0-4D8C-42F9-ADF3-B60BFA9BDC83}" sibTransId="{F1E99764-4CD6-4F52-B70D-52F854D967A1}"/>
    <dgm:cxn modelId="{D8B35239-2C9B-48E9-B55A-DDE5A69B6247}" srcId="{D4F5965D-10F2-4989-874C-0C92A41F428F}" destId="{415D1554-30B8-4342-A2CA-B2EFB72F794E}" srcOrd="0" destOrd="0" parTransId="{3293C37B-1B0C-4A67-B034-1C4384EF5087}" sibTransId="{05E8307C-BCB4-4E0C-BA90-56620CB1624A}"/>
    <dgm:cxn modelId="{056F125A-5247-4C86-A434-E6CA538B5F85}" type="presParOf" srcId="{8B1717F2-95A3-4450-9B16-8702DD7AA03F}" destId="{88D44E9B-F12E-47F4-9D05-E7003DFB5B24}" srcOrd="0" destOrd="0" presId="urn:microsoft.com/office/officeart/2005/8/layout/vList2"/>
    <dgm:cxn modelId="{FACAE6AA-7FDD-401B-A8B9-B7C436D59334}" type="presParOf" srcId="{8B1717F2-95A3-4450-9B16-8702DD7AA03F}" destId="{C3DFEDC1-4B7C-45B6-983D-653006DCFB22}" srcOrd="1" destOrd="0" presId="urn:microsoft.com/office/officeart/2005/8/layout/vList2"/>
    <dgm:cxn modelId="{72E302EB-9140-421F-82D4-4758416297ED}" type="presParOf" srcId="{8B1717F2-95A3-4450-9B16-8702DD7AA03F}" destId="{EF4C838A-FF1D-44C9-95A5-A4A27BAD3522}" srcOrd="2"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4F5965D-10F2-4989-874C-0C92A41F428F}" type="doc">
      <dgm:prSet loTypeId="urn:microsoft.com/office/officeart/2005/8/layout/vList2" loCatId="list" qsTypeId="urn:microsoft.com/office/officeart/2005/8/quickstyle/3d1" qsCatId="3D" csTypeId="urn:microsoft.com/office/officeart/2005/8/colors/accent0_2" csCatId="mainScheme" phldr="1"/>
      <dgm:spPr/>
      <dgm:t>
        <a:bodyPr/>
        <a:lstStyle/>
        <a:p>
          <a:endParaRPr lang="es-CR"/>
        </a:p>
      </dgm:t>
    </dgm:pt>
    <dgm:pt modelId="{8A65CE4A-8898-452D-999C-612DB7A32F6F}">
      <dgm:prSet custT="1"/>
      <dgm:spPr/>
      <dgm:t>
        <a:bodyPr/>
        <a:lstStyle/>
        <a:p>
          <a:pPr algn="just"/>
          <a:r>
            <a:rPr lang="es-SV" sz="2800" kern="1200" dirty="0" smtClean="0">
              <a:solidFill>
                <a:schemeClr val="tx1">
                  <a:lumMod val="65000"/>
                  <a:lumOff val="35000"/>
                </a:schemeClr>
              </a:solidFill>
              <a:latin typeface="+mj-lt"/>
              <a:ea typeface="+mn-ea"/>
              <a:cs typeface="Times New Roman" panose="02020603050405020304" pitchFamily="18" charset="0"/>
            </a:rPr>
            <a:t>El importe mayor entre el impuesto que resulte de aplicar la tasa a las utilidades netas o imponibles(30%) y la tasa o alícuota del 1% a la renta bruta u obtenida para el pago mínimo. </a:t>
          </a:r>
          <a:endParaRPr lang="es-SV" sz="2800" kern="1200" dirty="0">
            <a:solidFill>
              <a:schemeClr val="tx1">
                <a:lumMod val="65000"/>
                <a:lumOff val="35000"/>
              </a:schemeClr>
            </a:solidFill>
            <a:latin typeface="+mj-lt"/>
            <a:ea typeface="+mn-ea"/>
            <a:cs typeface="Times New Roman" panose="02020603050405020304" pitchFamily="18" charset="0"/>
          </a:endParaRPr>
        </a:p>
      </dgm:t>
    </dgm:pt>
    <dgm:pt modelId="{3770B68D-F178-42E4-A3C8-54842D8CB6BD}" type="parTrans" cxnId="{50B39B8D-1F9C-4C82-9110-1F3F7095587A}">
      <dgm:prSet/>
      <dgm:spPr/>
      <dgm:t>
        <a:bodyPr/>
        <a:lstStyle/>
        <a:p>
          <a:endParaRPr lang="es-CR"/>
        </a:p>
      </dgm:t>
    </dgm:pt>
    <dgm:pt modelId="{CDBDD376-3743-42D8-A4D9-E90928EE59D4}" type="sibTrans" cxnId="{50B39B8D-1F9C-4C82-9110-1F3F7095587A}">
      <dgm:prSet/>
      <dgm:spPr/>
      <dgm:t>
        <a:bodyPr/>
        <a:lstStyle/>
        <a:p>
          <a:endParaRPr lang="es-CR"/>
        </a:p>
      </dgm:t>
    </dgm:pt>
    <dgm:pt modelId="{8B1717F2-95A3-4450-9B16-8702DD7AA03F}" type="pres">
      <dgm:prSet presAssocID="{D4F5965D-10F2-4989-874C-0C92A41F428F}" presName="linear" presStyleCnt="0">
        <dgm:presLayoutVars>
          <dgm:animLvl val="lvl"/>
          <dgm:resizeHandles val="exact"/>
        </dgm:presLayoutVars>
      </dgm:prSet>
      <dgm:spPr/>
    </dgm:pt>
    <dgm:pt modelId="{08D8275E-8322-4419-B86B-22911571A215}" type="pres">
      <dgm:prSet presAssocID="{8A65CE4A-8898-452D-999C-612DB7A32F6F}" presName="parentText" presStyleLbl="node1" presStyleIdx="0" presStyleCnt="1">
        <dgm:presLayoutVars>
          <dgm:chMax val="0"/>
          <dgm:bulletEnabled val="1"/>
        </dgm:presLayoutVars>
      </dgm:prSet>
      <dgm:spPr/>
    </dgm:pt>
  </dgm:ptLst>
  <dgm:cxnLst>
    <dgm:cxn modelId="{1179024F-C90E-4271-A09B-90B5CF132541}" type="presOf" srcId="{D4F5965D-10F2-4989-874C-0C92A41F428F}" destId="{8B1717F2-95A3-4450-9B16-8702DD7AA03F}" srcOrd="0" destOrd="0" presId="urn:microsoft.com/office/officeart/2005/8/layout/vList2"/>
    <dgm:cxn modelId="{53F1979A-7AFF-469F-BE5C-AE8EFCC273D8}" type="presOf" srcId="{8A65CE4A-8898-452D-999C-612DB7A32F6F}" destId="{08D8275E-8322-4419-B86B-22911571A215}" srcOrd="0" destOrd="0" presId="urn:microsoft.com/office/officeart/2005/8/layout/vList2"/>
    <dgm:cxn modelId="{50B39B8D-1F9C-4C82-9110-1F3F7095587A}" srcId="{D4F5965D-10F2-4989-874C-0C92A41F428F}" destId="{8A65CE4A-8898-452D-999C-612DB7A32F6F}" srcOrd="0" destOrd="0" parTransId="{3770B68D-F178-42E4-A3C8-54842D8CB6BD}" sibTransId="{CDBDD376-3743-42D8-A4D9-E90928EE59D4}"/>
    <dgm:cxn modelId="{B6DF3320-D523-4EEA-921C-F2725C474F1B}" type="presParOf" srcId="{8B1717F2-95A3-4450-9B16-8702DD7AA03F}" destId="{08D8275E-8322-4419-B86B-22911571A215}" srcOrd="0"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4F5965D-10F2-4989-874C-0C92A41F428F}" type="doc">
      <dgm:prSet loTypeId="urn:microsoft.com/office/officeart/2005/8/layout/vList2" loCatId="list" qsTypeId="urn:microsoft.com/office/officeart/2005/8/quickstyle/3d1" qsCatId="3D" csTypeId="urn:microsoft.com/office/officeart/2005/8/colors/accent0_3" csCatId="mainScheme" phldr="1"/>
      <dgm:spPr/>
      <dgm:t>
        <a:bodyPr/>
        <a:lstStyle/>
        <a:p>
          <a:endParaRPr lang="es-CR"/>
        </a:p>
      </dgm:t>
    </dgm:pt>
    <dgm:pt modelId="{8A65CE4A-8898-452D-999C-612DB7A32F6F}">
      <dgm:prSet custT="1"/>
      <dgm:spPr/>
      <dgm:t>
        <a:bodyPr/>
        <a:lstStyle/>
        <a:p>
          <a:pPr algn="just"/>
          <a:r>
            <a:rPr lang="es-ES" sz="2600" kern="1200" dirty="0" smtClean="0">
              <a:latin typeface="+mj-lt"/>
              <a:cs typeface="Times New Roman" panose="02020603050405020304" pitchFamily="18" charset="0"/>
            </a:rPr>
            <a:t>El impuesto sobre la renta anual tendrá un pago mínimo, cuyo hecho generador está constituido por la </a:t>
          </a:r>
          <a:r>
            <a:rPr lang="es-ES" sz="2600" u="sng" kern="1200" dirty="0" smtClean="0">
              <a:effectLst>
                <a:outerShdw blurRad="38100" dist="38100" dir="2700000" algn="tl">
                  <a:srgbClr val="000000">
                    <a:alpha val="43137"/>
                  </a:srgbClr>
                </a:outerShdw>
              </a:effectLst>
              <a:latin typeface="+mj-lt"/>
              <a:cs typeface="Times New Roman" panose="02020603050405020304" pitchFamily="18" charset="0"/>
            </a:rPr>
            <a:t>posesión de activo neto</a:t>
          </a:r>
          <a:r>
            <a:rPr lang="es-ES" sz="2600" kern="1200" dirty="0" smtClean="0">
              <a:effectLst>
                <a:outerShdw blurRad="38100" dist="38100" dir="2700000" algn="tl">
                  <a:srgbClr val="000000">
                    <a:alpha val="43137"/>
                  </a:srgbClr>
                </a:outerShdw>
              </a:effectLst>
              <a:latin typeface="+mj-lt"/>
              <a:cs typeface="Times New Roman" panose="02020603050405020304" pitchFamily="18" charset="0"/>
            </a:rPr>
            <a:t> </a:t>
          </a:r>
          <a:r>
            <a:rPr lang="es-ES" sz="2600" kern="1200" dirty="0" smtClean="0">
              <a:latin typeface="+mj-lt"/>
              <a:cs typeface="Times New Roman" panose="02020603050405020304" pitchFamily="18" charset="0"/>
            </a:rPr>
            <a:t>en el ejercicio o período de imposición.</a:t>
          </a:r>
          <a:endParaRPr lang="es-SV" sz="2600" kern="1200" dirty="0">
            <a:latin typeface="+mj-lt"/>
            <a:ea typeface="+mn-ea"/>
            <a:cs typeface="Times New Roman" panose="02020603050405020304" pitchFamily="18" charset="0"/>
          </a:endParaRPr>
        </a:p>
      </dgm:t>
    </dgm:pt>
    <dgm:pt modelId="{3770B68D-F178-42E4-A3C8-54842D8CB6BD}" type="parTrans" cxnId="{50B39B8D-1F9C-4C82-9110-1F3F7095587A}">
      <dgm:prSet/>
      <dgm:spPr/>
      <dgm:t>
        <a:bodyPr/>
        <a:lstStyle/>
        <a:p>
          <a:endParaRPr lang="es-CR"/>
        </a:p>
      </dgm:t>
    </dgm:pt>
    <dgm:pt modelId="{CDBDD376-3743-42D8-A4D9-E90928EE59D4}" type="sibTrans" cxnId="{50B39B8D-1F9C-4C82-9110-1F3F7095587A}">
      <dgm:prSet/>
      <dgm:spPr/>
      <dgm:t>
        <a:bodyPr/>
        <a:lstStyle/>
        <a:p>
          <a:endParaRPr lang="es-CR"/>
        </a:p>
      </dgm:t>
    </dgm:pt>
    <dgm:pt modelId="{8B1717F2-95A3-4450-9B16-8702DD7AA03F}" type="pres">
      <dgm:prSet presAssocID="{D4F5965D-10F2-4989-874C-0C92A41F428F}" presName="linear" presStyleCnt="0">
        <dgm:presLayoutVars>
          <dgm:animLvl val="lvl"/>
          <dgm:resizeHandles val="exact"/>
        </dgm:presLayoutVars>
      </dgm:prSet>
      <dgm:spPr/>
    </dgm:pt>
    <dgm:pt modelId="{08D8275E-8322-4419-B86B-22911571A215}" type="pres">
      <dgm:prSet presAssocID="{8A65CE4A-8898-452D-999C-612DB7A32F6F}" presName="parentText" presStyleLbl="node1" presStyleIdx="0" presStyleCnt="1">
        <dgm:presLayoutVars>
          <dgm:chMax val="0"/>
          <dgm:bulletEnabled val="1"/>
        </dgm:presLayoutVars>
      </dgm:prSet>
      <dgm:spPr/>
      <dgm:t>
        <a:bodyPr/>
        <a:lstStyle/>
        <a:p>
          <a:endParaRPr lang="es-CR"/>
        </a:p>
      </dgm:t>
    </dgm:pt>
  </dgm:ptLst>
  <dgm:cxnLst>
    <dgm:cxn modelId="{50B39B8D-1F9C-4C82-9110-1F3F7095587A}" srcId="{D4F5965D-10F2-4989-874C-0C92A41F428F}" destId="{8A65CE4A-8898-452D-999C-612DB7A32F6F}" srcOrd="0" destOrd="0" parTransId="{3770B68D-F178-42E4-A3C8-54842D8CB6BD}" sibTransId="{CDBDD376-3743-42D8-A4D9-E90928EE59D4}"/>
    <dgm:cxn modelId="{1CDC2AC1-A3E1-4406-827A-B88C25E4037F}" type="presOf" srcId="{8A65CE4A-8898-452D-999C-612DB7A32F6F}" destId="{08D8275E-8322-4419-B86B-22911571A215}" srcOrd="0" destOrd="0" presId="urn:microsoft.com/office/officeart/2005/8/layout/vList2"/>
    <dgm:cxn modelId="{0A95909E-7BCB-46A1-A8CE-0D52EABABD6A}" type="presOf" srcId="{D4F5965D-10F2-4989-874C-0C92A41F428F}" destId="{8B1717F2-95A3-4450-9B16-8702DD7AA03F}" srcOrd="0" destOrd="0" presId="urn:microsoft.com/office/officeart/2005/8/layout/vList2"/>
    <dgm:cxn modelId="{CB672238-1CC1-4A20-90A3-F85FAA62437A}" type="presParOf" srcId="{8B1717F2-95A3-4450-9B16-8702DD7AA03F}" destId="{08D8275E-8322-4419-B86B-22911571A215}" srcOrd="0"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6FCEF50-E1D1-4B61-B46E-4A963F60C333}" type="doc">
      <dgm:prSet loTypeId="urn:microsoft.com/office/officeart/2005/8/layout/arrow4" loCatId="relationship" qsTypeId="urn:microsoft.com/office/officeart/2005/8/quickstyle/simple1" qsCatId="simple" csTypeId="urn:microsoft.com/office/officeart/2005/8/colors/accent1_2" csCatId="accent1" phldr="1"/>
      <dgm:spPr/>
      <dgm:t>
        <a:bodyPr/>
        <a:lstStyle/>
        <a:p>
          <a:endParaRPr lang="es-CR"/>
        </a:p>
      </dgm:t>
    </dgm:pt>
    <dgm:pt modelId="{10F0FDE1-6604-48F2-A50B-66FE173B0150}">
      <dgm:prSet phldrT="[Texto]" custT="1"/>
      <dgm:spPr/>
      <dgm:t>
        <a:bodyPr/>
        <a:lstStyle/>
        <a:p>
          <a:r>
            <a:rPr lang="es-SV" sz="1800" dirty="0" smtClean="0">
              <a:solidFill>
                <a:schemeClr val="tx1">
                  <a:lumMod val="65000"/>
                  <a:lumOff val="35000"/>
                </a:schemeClr>
              </a:solidFill>
              <a:latin typeface="Times New Roman" panose="02020603050405020304" pitchFamily="18" charset="0"/>
              <a:cs typeface="Times New Roman" panose="02020603050405020304" pitchFamily="18" charset="0"/>
            </a:rPr>
            <a:t>Personas que obtengan ingresos exclusivamente de salarios.</a:t>
          </a:r>
        </a:p>
        <a:p>
          <a:r>
            <a:rPr lang="es-ES" sz="1800" dirty="0" smtClean="0">
              <a:solidFill>
                <a:schemeClr val="tx1">
                  <a:lumMod val="65000"/>
                  <a:lumOff val="35000"/>
                </a:schemeClr>
              </a:solidFill>
              <a:latin typeface="Times New Roman" panose="02020603050405020304" pitchFamily="18" charset="0"/>
              <a:cs typeface="Times New Roman" panose="02020603050405020304" pitchFamily="18" charset="0"/>
            </a:rPr>
            <a:t>Los usuarios de zonas francas industriales y de comercialización, de perfeccionamiento de activo.</a:t>
          </a:r>
        </a:p>
        <a:p>
          <a:r>
            <a:rPr lang="es-ES" sz="1800" dirty="0" smtClean="0">
              <a:solidFill>
                <a:schemeClr val="tx1">
                  <a:lumMod val="65000"/>
                  <a:lumOff val="35000"/>
                </a:schemeClr>
              </a:solidFill>
              <a:latin typeface="Times New Roman" panose="02020603050405020304" pitchFamily="18" charset="0"/>
              <a:cs typeface="Times New Roman" panose="02020603050405020304" pitchFamily="18" charset="0"/>
            </a:rPr>
            <a:t>Los entes y fideicomisos financiados por el Estado de El Salvador,  organismos internacionales o de gobiernos extranjeros. </a:t>
          </a:r>
        </a:p>
        <a:p>
          <a:r>
            <a:rPr lang="es-ES" sz="1800" dirty="0" smtClean="0">
              <a:solidFill>
                <a:schemeClr val="tx1">
                  <a:lumMod val="65000"/>
                  <a:lumOff val="35000"/>
                </a:schemeClr>
              </a:solidFill>
              <a:latin typeface="Times New Roman" panose="02020603050405020304" pitchFamily="18" charset="0"/>
              <a:cs typeface="Times New Roman" panose="02020603050405020304" pitchFamily="18" charset="0"/>
            </a:rPr>
            <a:t>Las personas exentas del Impuesto sobre la Renta por disposición de ley. </a:t>
          </a:r>
          <a:endParaRPr lang="es-SV" sz="1800" dirty="0" smtClean="0">
            <a:solidFill>
              <a:schemeClr val="tx1">
                <a:lumMod val="65000"/>
                <a:lumOff val="35000"/>
              </a:schemeClr>
            </a:solidFill>
            <a:latin typeface="Times New Roman" panose="02020603050405020304" pitchFamily="18" charset="0"/>
            <a:cs typeface="Times New Roman" panose="02020603050405020304" pitchFamily="18" charset="0"/>
          </a:endParaRPr>
        </a:p>
      </dgm:t>
    </dgm:pt>
    <dgm:pt modelId="{79FF6413-3974-40C8-B679-9F5784333C73}" type="parTrans" cxnId="{D625A7EA-B4A2-435C-BC21-C8FF8F7B06DD}">
      <dgm:prSet/>
      <dgm:spPr/>
      <dgm:t>
        <a:bodyPr/>
        <a:lstStyle/>
        <a:p>
          <a:endParaRPr lang="es-CR"/>
        </a:p>
      </dgm:t>
    </dgm:pt>
    <dgm:pt modelId="{8EBD687D-DB38-4B3E-9F7D-314489F3E793}" type="sibTrans" cxnId="{D625A7EA-B4A2-435C-BC21-C8FF8F7B06DD}">
      <dgm:prSet/>
      <dgm:spPr/>
      <dgm:t>
        <a:bodyPr/>
        <a:lstStyle/>
        <a:p>
          <a:endParaRPr lang="es-CR"/>
        </a:p>
      </dgm:t>
    </dgm:pt>
    <dgm:pt modelId="{23AB39B2-805C-45F3-B1B1-3F815E53DD71}">
      <dgm:prSet phldrT="[Texto]" custT="1"/>
      <dgm:spPr/>
      <dgm:t>
        <a:bodyPr/>
        <a:lstStyle/>
        <a:p>
          <a:r>
            <a:rPr lang="es-ES" sz="1800" dirty="0" smtClean="0">
              <a:solidFill>
                <a:schemeClr val="tx1">
                  <a:lumMod val="65000"/>
                  <a:lumOff val="35000"/>
                </a:schemeClr>
              </a:solidFill>
              <a:latin typeface="Times New Roman" panose="02020603050405020304" pitchFamily="18" charset="0"/>
              <a:cs typeface="Times New Roman" panose="02020603050405020304" pitchFamily="18" charset="0"/>
            </a:rPr>
            <a:t>Los sujetos pasivos, durante los tres primeros años de inicio de sus operaciones, siempre que la actividad haya sido constituida con nuevas inversiones, excluyéndose aquellos casos en que las adquisiciones de activos o derechos sean preexistentes. </a:t>
          </a:r>
        </a:p>
        <a:p>
          <a:r>
            <a:rPr lang="es-ES" sz="1800" dirty="0" smtClean="0">
              <a:solidFill>
                <a:schemeClr val="tx1">
                  <a:lumMod val="65000"/>
                  <a:lumOff val="35000"/>
                </a:schemeClr>
              </a:solidFill>
              <a:latin typeface="Times New Roman" panose="02020603050405020304" pitchFamily="18" charset="0"/>
              <a:cs typeface="Times New Roman" panose="02020603050405020304" pitchFamily="18" charset="0"/>
            </a:rPr>
            <a:t>Los contribuyentes que hayan obtenido rentas gravadas hasta ciento cincuenta mil dólares (US$150,000.00) en el ejercicio o período de imposición.</a:t>
          </a:r>
          <a:endParaRPr lang="es-CR" sz="1800" dirty="0">
            <a:solidFill>
              <a:schemeClr val="tx1">
                <a:lumMod val="65000"/>
                <a:lumOff val="35000"/>
              </a:schemeClr>
            </a:solidFill>
          </a:endParaRPr>
        </a:p>
      </dgm:t>
    </dgm:pt>
    <dgm:pt modelId="{4C92EE10-21DB-47AC-96C1-100ECD535F9A}" type="parTrans" cxnId="{47B4ADEB-C971-463F-8095-162EEBA7AF41}">
      <dgm:prSet/>
      <dgm:spPr/>
      <dgm:t>
        <a:bodyPr/>
        <a:lstStyle/>
        <a:p>
          <a:endParaRPr lang="es-CR"/>
        </a:p>
      </dgm:t>
    </dgm:pt>
    <dgm:pt modelId="{18329D40-E79C-4C61-8445-99DC00A1CACC}" type="sibTrans" cxnId="{47B4ADEB-C971-463F-8095-162EEBA7AF41}">
      <dgm:prSet/>
      <dgm:spPr/>
      <dgm:t>
        <a:bodyPr/>
        <a:lstStyle/>
        <a:p>
          <a:endParaRPr lang="es-CR"/>
        </a:p>
      </dgm:t>
    </dgm:pt>
    <dgm:pt modelId="{14529394-1034-4FC4-B50C-FED3EBE2680E}" type="pres">
      <dgm:prSet presAssocID="{E6FCEF50-E1D1-4B61-B46E-4A963F60C333}" presName="compositeShape" presStyleCnt="0">
        <dgm:presLayoutVars>
          <dgm:chMax val="2"/>
          <dgm:dir/>
          <dgm:resizeHandles val="exact"/>
        </dgm:presLayoutVars>
      </dgm:prSet>
      <dgm:spPr/>
    </dgm:pt>
    <dgm:pt modelId="{B64C1743-2C23-4278-9678-E97183221184}" type="pres">
      <dgm:prSet presAssocID="{10F0FDE1-6604-48F2-A50B-66FE173B0150}" presName="upArrow" presStyleLbl="node1" presStyleIdx="0" presStyleCnt="2" custScaleX="56973" custScaleY="78784"/>
      <dgm:spPr/>
    </dgm:pt>
    <dgm:pt modelId="{C3585703-CE48-4836-913F-1AA11B3867BF}" type="pres">
      <dgm:prSet presAssocID="{10F0FDE1-6604-48F2-A50B-66FE173B0150}" presName="upArrowText" presStyleLbl="revTx" presStyleIdx="0" presStyleCnt="2" custScaleX="111147">
        <dgm:presLayoutVars>
          <dgm:chMax val="0"/>
          <dgm:bulletEnabled val="1"/>
        </dgm:presLayoutVars>
      </dgm:prSet>
      <dgm:spPr/>
      <dgm:t>
        <a:bodyPr/>
        <a:lstStyle/>
        <a:p>
          <a:endParaRPr lang="es-CR"/>
        </a:p>
      </dgm:t>
    </dgm:pt>
    <dgm:pt modelId="{82CFD49B-E5C6-4FF2-B9E5-AB9760EF7A9D}" type="pres">
      <dgm:prSet presAssocID="{23AB39B2-805C-45F3-B1B1-3F815E53DD71}" presName="downArrow" presStyleLbl="node1" presStyleIdx="1" presStyleCnt="2" custScaleX="56973" custScaleY="78784"/>
      <dgm:spPr/>
    </dgm:pt>
    <dgm:pt modelId="{42478F83-EDEE-4A78-A040-F062C5B00BED}" type="pres">
      <dgm:prSet presAssocID="{23AB39B2-805C-45F3-B1B1-3F815E53DD71}" presName="downArrowText" presStyleLbl="revTx" presStyleIdx="1" presStyleCnt="2" custScaleX="110132">
        <dgm:presLayoutVars>
          <dgm:chMax val="0"/>
          <dgm:bulletEnabled val="1"/>
        </dgm:presLayoutVars>
      </dgm:prSet>
      <dgm:spPr/>
      <dgm:t>
        <a:bodyPr/>
        <a:lstStyle/>
        <a:p>
          <a:endParaRPr lang="es-CR"/>
        </a:p>
      </dgm:t>
    </dgm:pt>
  </dgm:ptLst>
  <dgm:cxnLst>
    <dgm:cxn modelId="{89F373D3-B240-4CA7-AD29-6150F1B879C0}" type="presOf" srcId="{23AB39B2-805C-45F3-B1B1-3F815E53DD71}" destId="{42478F83-EDEE-4A78-A040-F062C5B00BED}" srcOrd="0" destOrd="0" presId="urn:microsoft.com/office/officeart/2005/8/layout/arrow4"/>
    <dgm:cxn modelId="{1813C751-3100-496E-B474-F81167AF6682}" type="presOf" srcId="{E6FCEF50-E1D1-4B61-B46E-4A963F60C333}" destId="{14529394-1034-4FC4-B50C-FED3EBE2680E}" srcOrd="0" destOrd="0" presId="urn:microsoft.com/office/officeart/2005/8/layout/arrow4"/>
    <dgm:cxn modelId="{0E24B535-4C0E-4B42-AE9B-C2929DD3075F}" type="presOf" srcId="{10F0FDE1-6604-48F2-A50B-66FE173B0150}" destId="{C3585703-CE48-4836-913F-1AA11B3867BF}" srcOrd="0" destOrd="0" presId="urn:microsoft.com/office/officeart/2005/8/layout/arrow4"/>
    <dgm:cxn modelId="{47B4ADEB-C971-463F-8095-162EEBA7AF41}" srcId="{E6FCEF50-E1D1-4B61-B46E-4A963F60C333}" destId="{23AB39B2-805C-45F3-B1B1-3F815E53DD71}" srcOrd="1" destOrd="0" parTransId="{4C92EE10-21DB-47AC-96C1-100ECD535F9A}" sibTransId="{18329D40-E79C-4C61-8445-99DC00A1CACC}"/>
    <dgm:cxn modelId="{D625A7EA-B4A2-435C-BC21-C8FF8F7B06DD}" srcId="{E6FCEF50-E1D1-4B61-B46E-4A963F60C333}" destId="{10F0FDE1-6604-48F2-A50B-66FE173B0150}" srcOrd="0" destOrd="0" parTransId="{79FF6413-3974-40C8-B679-9F5784333C73}" sibTransId="{8EBD687D-DB38-4B3E-9F7D-314489F3E793}"/>
    <dgm:cxn modelId="{DECBF90E-9E03-4873-8763-6BC97A72D726}" type="presParOf" srcId="{14529394-1034-4FC4-B50C-FED3EBE2680E}" destId="{B64C1743-2C23-4278-9678-E97183221184}" srcOrd="0" destOrd="0" presId="urn:microsoft.com/office/officeart/2005/8/layout/arrow4"/>
    <dgm:cxn modelId="{3C515F70-A4EA-4EAF-B712-47A8F46873D2}" type="presParOf" srcId="{14529394-1034-4FC4-B50C-FED3EBE2680E}" destId="{C3585703-CE48-4836-913F-1AA11B3867BF}" srcOrd="1" destOrd="0" presId="urn:microsoft.com/office/officeart/2005/8/layout/arrow4"/>
    <dgm:cxn modelId="{F773DFE9-17F9-4946-8F1C-97355B175587}" type="presParOf" srcId="{14529394-1034-4FC4-B50C-FED3EBE2680E}" destId="{82CFD49B-E5C6-4FF2-B9E5-AB9760EF7A9D}" srcOrd="2" destOrd="0" presId="urn:microsoft.com/office/officeart/2005/8/layout/arrow4"/>
    <dgm:cxn modelId="{8E063FFD-8391-4567-883A-5BF73BC227C4}" type="presParOf" srcId="{14529394-1034-4FC4-B50C-FED3EBE2680E}" destId="{42478F83-EDEE-4A78-A040-F062C5B00BED}" srcOrd="3" destOrd="0" presId="urn:microsoft.com/office/officeart/2005/8/layout/arrow4"/>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238727F-82FE-4FFB-995F-E5EB7D226119}"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s-CR"/>
        </a:p>
      </dgm:t>
    </dgm:pt>
    <dgm:pt modelId="{9C6947A7-33A6-4BFC-B836-1A0D6B6F5505}">
      <dgm:prSet phldrT="[Texto]"/>
      <dgm:spPr/>
      <dgm:t>
        <a:bodyPr/>
        <a:lstStyle/>
        <a:p>
          <a:r>
            <a:rPr lang="es-CR" dirty="0" smtClean="0"/>
            <a:t>IVA</a:t>
          </a:r>
          <a:endParaRPr lang="es-CR" dirty="0"/>
        </a:p>
      </dgm:t>
    </dgm:pt>
    <dgm:pt modelId="{B544A066-4FC0-42B0-B8D7-AE8611C34895}" type="parTrans" cxnId="{519A28C1-0B52-4897-BB48-3FB4EAAF2C96}">
      <dgm:prSet/>
      <dgm:spPr/>
      <dgm:t>
        <a:bodyPr/>
        <a:lstStyle/>
        <a:p>
          <a:endParaRPr lang="es-CR"/>
        </a:p>
      </dgm:t>
    </dgm:pt>
    <dgm:pt modelId="{BE1B3591-7CE1-4EF9-9FF9-86A31B9D8BE2}" type="sibTrans" cxnId="{519A28C1-0B52-4897-BB48-3FB4EAAF2C96}">
      <dgm:prSet/>
      <dgm:spPr/>
      <dgm:t>
        <a:bodyPr/>
        <a:lstStyle/>
        <a:p>
          <a:endParaRPr lang="es-CR"/>
        </a:p>
      </dgm:t>
    </dgm:pt>
    <dgm:pt modelId="{087F2B13-33D9-4845-B649-5B735563549C}">
      <dgm:prSet phldrT="[Texto]" custT="1"/>
      <dgm:spPr/>
      <dgm:t>
        <a:bodyPr/>
        <a:lstStyle/>
        <a:p>
          <a:pPr algn="ctr"/>
          <a:r>
            <a:rPr lang="es-SV" sz="2400" b="0" dirty="0" smtClean="0">
              <a:solidFill>
                <a:schemeClr val="tx1">
                  <a:lumMod val="65000"/>
                  <a:lumOff val="35000"/>
                </a:schemeClr>
              </a:solidFill>
              <a:effectLst/>
              <a:latin typeface="Times New Roman" panose="02020603050405020304" pitchFamily="18" charset="0"/>
              <a:cs typeface="Times New Roman" panose="02020603050405020304" pitchFamily="18" charset="0"/>
            </a:rPr>
            <a:t>En la reforma de diciembre de 2009 se contemplados nuevos hechos, por los cuales los créditos fiscales no son deducibles</a:t>
          </a:r>
          <a:endParaRPr lang="es-CR" sz="2400" b="0" dirty="0">
            <a:solidFill>
              <a:schemeClr val="tx1">
                <a:lumMod val="65000"/>
                <a:lumOff val="35000"/>
              </a:schemeClr>
            </a:solidFill>
            <a:effectLst/>
          </a:endParaRPr>
        </a:p>
      </dgm:t>
    </dgm:pt>
    <dgm:pt modelId="{3F24BA89-49C7-4B50-8CE4-8755549500D5}" type="parTrans" cxnId="{456B5F18-78EA-477C-9688-E256C60AB921}">
      <dgm:prSet/>
      <dgm:spPr/>
      <dgm:t>
        <a:bodyPr/>
        <a:lstStyle/>
        <a:p>
          <a:endParaRPr lang="es-CR"/>
        </a:p>
      </dgm:t>
    </dgm:pt>
    <dgm:pt modelId="{AE10FFB0-83EF-48CA-BBD2-3D102C2B3968}" type="sibTrans" cxnId="{456B5F18-78EA-477C-9688-E256C60AB921}">
      <dgm:prSet/>
      <dgm:spPr/>
      <dgm:t>
        <a:bodyPr/>
        <a:lstStyle/>
        <a:p>
          <a:endParaRPr lang="es-CR"/>
        </a:p>
      </dgm:t>
    </dgm:pt>
    <dgm:pt modelId="{7E21009C-3443-4499-9A0C-10F006B159FB}">
      <dgm:prSet phldrT="[Texto]" custT="1"/>
      <dgm:spPr/>
      <dgm:t>
        <a:bodyPr/>
        <a:lstStyle/>
        <a:p>
          <a:pPr algn="ctr"/>
          <a:endParaRPr lang="es-CR" sz="2400" b="0" dirty="0">
            <a:solidFill>
              <a:schemeClr val="tx1">
                <a:lumMod val="65000"/>
                <a:lumOff val="35000"/>
              </a:schemeClr>
            </a:solidFill>
            <a:effectLst/>
          </a:endParaRPr>
        </a:p>
      </dgm:t>
    </dgm:pt>
    <dgm:pt modelId="{220C80AC-FBA5-4FFD-9AD0-EECAD076A42B}" type="parTrans" cxnId="{9B373BB2-62C3-44AF-B618-3A11BD9F273C}">
      <dgm:prSet/>
      <dgm:spPr/>
      <dgm:t>
        <a:bodyPr/>
        <a:lstStyle/>
        <a:p>
          <a:endParaRPr lang="es-CR"/>
        </a:p>
      </dgm:t>
    </dgm:pt>
    <dgm:pt modelId="{2722B7E0-7568-494B-A0D6-AA77A5E58E64}" type="sibTrans" cxnId="{9B373BB2-62C3-44AF-B618-3A11BD9F273C}">
      <dgm:prSet/>
      <dgm:spPr/>
      <dgm:t>
        <a:bodyPr/>
        <a:lstStyle/>
        <a:p>
          <a:endParaRPr lang="es-CR"/>
        </a:p>
      </dgm:t>
    </dgm:pt>
    <dgm:pt modelId="{D368B020-FF28-4358-BA40-F9AA6611B178}" type="pres">
      <dgm:prSet presAssocID="{1238727F-82FE-4FFB-995F-E5EB7D226119}" presName="Name0" presStyleCnt="0">
        <dgm:presLayoutVars>
          <dgm:dir/>
          <dgm:animLvl val="lvl"/>
          <dgm:resizeHandles/>
        </dgm:presLayoutVars>
      </dgm:prSet>
      <dgm:spPr/>
    </dgm:pt>
    <dgm:pt modelId="{2E122264-9F4D-4C1D-B2DA-E23EF407558B}" type="pres">
      <dgm:prSet presAssocID="{9C6947A7-33A6-4BFC-B836-1A0D6B6F5505}" presName="linNode" presStyleCnt="0"/>
      <dgm:spPr/>
    </dgm:pt>
    <dgm:pt modelId="{8365C7A0-3533-4FBE-8E43-DDC9025A77EF}" type="pres">
      <dgm:prSet presAssocID="{9C6947A7-33A6-4BFC-B836-1A0D6B6F5505}" presName="parentShp" presStyleLbl="node1" presStyleIdx="0" presStyleCnt="1">
        <dgm:presLayoutVars>
          <dgm:bulletEnabled val="1"/>
        </dgm:presLayoutVars>
      </dgm:prSet>
      <dgm:spPr/>
    </dgm:pt>
    <dgm:pt modelId="{78F7A65E-0A12-49E0-8ACB-59BD7E44F8D0}" type="pres">
      <dgm:prSet presAssocID="{9C6947A7-33A6-4BFC-B836-1A0D6B6F5505}" presName="childShp" presStyleLbl="bgAccFollowNode1" presStyleIdx="0" presStyleCnt="1">
        <dgm:presLayoutVars>
          <dgm:bulletEnabled val="1"/>
        </dgm:presLayoutVars>
      </dgm:prSet>
      <dgm:spPr/>
      <dgm:t>
        <a:bodyPr/>
        <a:lstStyle/>
        <a:p>
          <a:endParaRPr lang="es-CR"/>
        </a:p>
      </dgm:t>
    </dgm:pt>
  </dgm:ptLst>
  <dgm:cxnLst>
    <dgm:cxn modelId="{456B5F18-78EA-477C-9688-E256C60AB921}" srcId="{9C6947A7-33A6-4BFC-B836-1A0D6B6F5505}" destId="{087F2B13-33D9-4845-B649-5B735563549C}" srcOrd="1" destOrd="0" parTransId="{3F24BA89-49C7-4B50-8CE4-8755549500D5}" sibTransId="{AE10FFB0-83EF-48CA-BBD2-3D102C2B3968}"/>
    <dgm:cxn modelId="{9B373BB2-62C3-44AF-B618-3A11BD9F273C}" srcId="{9C6947A7-33A6-4BFC-B836-1A0D6B6F5505}" destId="{7E21009C-3443-4499-9A0C-10F006B159FB}" srcOrd="0" destOrd="0" parTransId="{220C80AC-FBA5-4FFD-9AD0-EECAD076A42B}" sibTransId="{2722B7E0-7568-494B-A0D6-AA77A5E58E64}"/>
    <dgm:cxn modelId="{519A28C1-0B52-4897-BB48-3FB4EAAF2C96}" srcId="{1238727F-82FE-4FFB-995F-E5EB7D226119}" destId="{9C6947A7-33A6-4BFC-B836-1A0D6B6F5505}" srcOrd="0" destOrd="0" parTransId="{B544A066-4FC0-42B0-B8D7-AE8611C34895}" sibTransId="{BE1B3591-7CE1-4EF9-9FF9-86A31B9D8BE2}"/>
    <dgm:cxn modelId="{549F1831-CD21-4EF6-B0E3-9A8A7B880004}" type="presOf" srcId="{1238727F-82FE-4FFB-995F-E5EB7D226119}" destId="{D368B020-FF28-4358-BA40-F9AA6611B178}" srcOrd="0" destOrd="0" presId="urn:microsoft.com/office/officeart/2005/8/layout/vList6"/>
    <dgm:cxn modelId="{039259AE-908D-4DBB-89B8-415F077322E3}" type="presOf" srcId="{9C6947A7-33A6-4BFC-B836-1A0D6B6F5505}" destId="{8365C7A0-3533-4FBE-8E43-DDC9025A77EF}" srcOrd="0" destOrd="0" presId="urn:microsoft.com/office/officeart/2005/8/layout/vList6"/>
    <dgm:cxn modelId="{431B1B53-2D15-4288-A217-1EC8606B636F}" type="presOf" srcId="{087F2B13-33D9-4845-B649-5B735563549C}" destId="{78F7A65E-0A12-49E0-8ACB-59BD7E44F8D0}" srcOrd="0" destOrd="1" presId="urn:microsoft.com/office/officeart/2005/8/layout/vList6"/>
    <dgm:cxn modelId="{9F9400FB-A104-4588-A20A-68405C9BDA11}" type="presOf" srcId="{7E21009C-3443-4499-9A0C-10F006B159FB}" destId="{78F7A65E-0A12-49E0-8ACB-59BD7E44F8D0}" srcOrd="0" destOrd="0" presId="urn:microsoft.com/office/officeart/2005/8/layout/vList6"/>
    <dgm:cxn modelId="{58BF83CC-50DC-437D-BBF9-8D68061653D6}" type="presParOf" srcId="{D368B020-FF28-4358-BA40-F9AA6611B178}" destId="{2E122264-9F4D-4C1D-B2DA-E23EF407558B}" srcOrd="0" destOrd="0" presId="urn:microsoft.com/office/officeart/2005/8/layout/vList6"/>
    <dgm:cxn modelId="{3E866BE6-8966-4C7F-98BF-799ED743E939}" type="presParOf" srcId="{2E122264-9F4D-4C1D-B2DA-E23EF407558B}" destId="{8365C7A0-3533-4FBE-8E43-DDC9025A77EF}" srcOrd="0" destOrd="0" presId="urn:microsoft.com/office/officeart/2005/8/layout/vList6"/>
    <dgm:cxn modelId="{2C7F6C84-823D-469B-A132-EF2FB49E84AF}" type="presParOf" srcId="{2E122264-9F4D-4C1D-B2DA-E23EF407558B}" destId="{78F7A65E-0A12-49E0-8ACB-59BD7E44F8D0}" srcOrd="1" destOrd="0" presId="urn:microsoft.com/office/officeart/2005/8/layout/vList6"/>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4F5965D-10F2-4989-874C-0C92A41F428F}" type="doc">
      <dgm:prSet loTypeId="urn:microsoft.com/office/officeart/2005/8/layout/vList2" loCatId="list" qsTypeId="urn:microsoft.com/office/officeart/2005/8/quickstyle/3d1" qsCatId="3D" csTypeId="urn:microsoft.com/office/officeart/2005/8/colors/accent0_1" csCatId="mainScheme" phldr="1"/>
      <dgm:spPr/>
      <dgm:t>
        <a:bodyPr/>
        <a:lstStyle/>
        <a:p>
          <a:endParaRPr lang="es-CR"/>
        </a:p>
      </dgm:t>
    </dgm:pt>
    <dgm:pt modelId="{E65E0302-3D0B-47FC-BF77-750251C362C8}">
      <dgm:prSet custT="1"/>
      <dgm:spPr>
        <a:ln>
          <a:solidFill>
            <a:schemeClr val="bg1">
              <a:lumMod val="50000"/>
            </a:schemeClr>
          </a:solidFill>
        </a:ln>
      </dgm:spPr>
      <dgm:t>
        <a:bodyPr/>
        <a:lstStyle/>
        <a:p>
          <a:pPr algn="just"/>
          <a:r>
            <a:rPr lang="es-SV" sz="2500" kern="1200" dirty="0" smtClean="0">
              <a:solidFill>
                <a:schemeClr val="tx1">
                  <a:lumMod val="65000"/>
                  <a:lumOff val="35000"/>
                </a:schemeClr>
              </a:solidFill>
              <a:latin typeface="+mj-lt"/>
              <a:ea typeface="+mn-ea"/>
              <a:cs typeface="Times New Roman" panose="02020603050405020304" pitchFamily="18" charset="0"/>
            </a:rPr>
            <a:t>Para aquellas transferencias o ventas de activos fijos o de capital y mientras no formen parte del giro a actividad del contribuyente y carecen de habitualidad, no constituyen hecho generador del I.V.A., a menos que dicha transferencia se efectúe antes de los 4 años de ser parte del  activo.</a:t>
          </a:r>
          <a:endParaRPr lang="es-CR" sz="2500" kern="1200" dirty="0">
            <a:solidFill>
              <a:schemeClr val="tx1">
                <a:lumMod val="65000"/>
                <a:lumOff val="35000"/>
              </a:schemeClr>
            </a:solidFill>
            <a:latin typeface="+mj-lt"/>
            <a:ea typeface="+mn-ea"/>
            <a:cs typeface="Times New Roman" panose="02020603050405020304" pitchFamily="18" charset="0"/>
          </a:endParaRPr>
        </a:p>
      </dgm:t>
    </dgm:pt>
    <dgm:pt modelId="{D6A9A263-5278-471A-A0FD-C7F895A5566A}" type="parTrans" cxnId="{F29AE560-1302-48A0-8045-D20AFED87BD3}">
      <dgm:prSet/>
      <dgm:spPr/>
      <dgm:t>
        <a:bodyPr/>
        <a:lstStyle/>
        <a:p>
          <a:endParaRPr lang="es-CR"/>
        </a:p>
      </dgm:t>
    </dgm:pt>
    <dgm:pt modelId="{00CE271B-B330-491B-A8DC-82B3F7A5CBEE}" type="sibTrans" cxnId="{F29AE560-1302-48A0-8045-D20AFED87BD3}">
      <dgm:prSet/>
      <dgm:spPr/>
      <dgm:t>
        <a:bodyPr/>
        <a:lstStyle/>
        <a:p>
          <a:endParaRPr lang="es-CR"/>
        </a:p>
      </dgm:t>
    </dgm:pt>
    <dgm:pt modelId="{8B1717F2-95A3-4450-9B16-8702DD7AA03F}" type="pres">
      <dgm:prSet presAssocID="{D4F5965D-10F2-4989-874C-0C92A41F428F}" presName="linear" presStyleCnt="0">
        <dgm:presLayoutVars>
          <dgm:animLvl val="lvl"/>
          <dgm:resizeHandles val="exact"/>
        </dgm:presLayoutVars>
      </dgm:prSet>
      <dgm:spPr/>
    </dgm:pt>
    <dgm:pt modelId="{0B58A30E-9D9B-4D3F-8580-83EB416D8743}" type="pres">
      <dgm:prSet presAssocID="{E65E0302-3D0B-47FC-BF77-750251C362C8}" presName="parentText" presStyleLbl="node1" presStyleIdx="0" presStyleCnt="1">
        <dgm:presLayoutVars>
          <dgm:chMax val="0"/>
          <dgm:bulletEnabled val="1"/>
        </dgm:presLayoutVars>
      </dgm:prSet>
      <dgm:spPr/>
    </dgm:pt>
  </dgm:ptLst>
  <dgm:cxnLst>
    <dgm:cxn modelId="{F29AE560-1302-48A0-8045-D20AFED87BD3}" srcId="{D4F5965D-10F2-4989-874C-0C92A41F428F}" destId="{E65E0302-3D0B-47FC-BF77-750251C362C8}" srcOrd="0" destOrd="0" parTransId="{D6A9A263-5278-471A-A0FD-C7F895A5566A}" sibTransId="{00CE271B-B330-491B-A8DC-82B3F7A5CBEE}"/>
    <dgm:cxn modelId="{D1E20334-7B12-4767-9E6C-8970D02DBFBA}" type="presOf" srcId="{D4F5965D-10F2-4989-874C-0C92A41F428F}" destId="{8B1717F2-95A3-4450-9B16-8702DD7AA03F}" srcOrd="0" destOrd="0" presId="urn:microsoft.com/office/officeart/2005/8/layout/vList2"/>
    <dgm:cxn modelId="{6EE8CCE0-49F8-4681-8850-648BF002A53A}" type="presOf" srcId="{E65E0302-3D0B-47FC-BF77-750251C362C8}" destId="{0B58A30E-9D9B-4D3F-8580-83EB416D8743}" srcOrd="0" destOrd="0" presId="urn:microsoft.com/office/officeart/2005/8/layout/vList2"/>
    <dgm:cxn modelId="{0A89B3D8-FF45-4E11-BFFC-B6C3DF3D7E99}" type="presParOf" srcId="{8B1717F2-95A3-4450-9B16-8702DD7AA03F}" destId="{0B58A30E-9D9B-4D3F-8580-83EB416D8743}" srcOrd="0"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4F5965D-10F2-4989-874C-0C92A41F428F}"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s-CR"/>
        </a:p>
      </dgm:t>
    </dgm:pt>
    <dgm:pt modelId="{E65E0302-3D0B-47FC-BF77-750251C362C8}">
      <dgm:prSet custT="1"/>
      <dgm:spPr/>
      <dgm:t>
        <a:bodyPr/>
        <a:lstStyle/>
        <a:p>
          <a:pPr algn="just"/>
          <a:r>
            <a:rPr lang="es-SV" sz="2600" dirty="0" smtClean="0">
              <a:solidFill>
                <a:schemeClr val="bg1">
                  <a:lumMod val="85000"/>
                </a:schemeClr>
              </a:solidFill>
              <a:latin typeface="Times New Roman" panose="02020603050405020304" pitchFamily="18" charset="0"/>
              <a:cs typeface="Times New Roman" panose="02020603050405020304" pitchFamily="18" charset="0"/>
            </a:rPr>
            <a:t>El contribuyente que solicitaré reintegros indebidos se sujetará a las acciones penales correspondientes.</a:t>
          </a:r>
          <a:endParaRPr lang="es-CR" sz="2600" b="1" dirty="0">
            <a:solidFill>
              <a:schemeClr val="bg1">
                <a:lumMod val="85000"/>
              </a:schemeClr>
            </a:solidFill>
            <a:latin typeface="+mj-lt"/>
          </a:endParaRPr>
        </a:p>
      </dgm:t>
    </dgm:pt>
    <dgm:pt modelId="{D6A9A263-5278-471A-A0FD-C7F895A5566A}" type="parTrans" cxnId="{F29AE560-1302-48A0-8045-D20AFED87BD3}">
      <dgm:prSet/>
      <dgm:spPr/>
      <dgm:t>
        <a:bodyPr/>
        <a:lstStyle/>
        <a:p>
          <a:pPr algn="just"/>
          <a:endParaRPr lang="es-CR"/>
        </a:p>
      </dgm:t>
    </dgm:pt>
    <dgm:pt modelId="{00CE271B-B330-491B-A8DC-82B3F7A5CBEE}" type="sibTrans" cxnId="{F29AE560-1302-48A0-8045-D20AFED87BD3}">
      <dgm:prSet/>
      <dgm:spPr/>
      <dgm:t>
        <a:bodyPr/>
        <a:lstStyle/>
        <a:p>
          <a:pPr algn="just"/>
          <a:endParaRPr lang="es-CR"/>
        </a:p>
      </dgm:t>
    </dgm:pt>
    <dgm:pt modelId="{B600258B-541A-4F70-BD8B-858E6C474B5A}">
      <dgm:prSet/>
      <dgm:spPr/>
      <dgm:t>
        <a:bodyPr/>
        <a:lstStyle/>
        <a:p>
          <a:pPr algn="just"/>
          <a:r>
            <a:rPr lang="es-SV" dirty="0" smtClean="0">
              <a:solidFill>
                <a:schemeClr val="bg1">
                  <a:lumMod val="85000"/>
                </a:schemeClr>
              </a:solidFill>
              <a:latin typeface="Times New Roman" panose="02020603050405020304" pitchFamily="18" charset="0"/>
              <a:cs typeface="Times New Roman" panose="02020603050405020304" pitchFamily="18" charset="0"/>
            </a:rPr>
            <a:t>El plazo para el reintegro se suspende con la notificación del inicio de una fiscalización.</a:t>
          </a:r>
          <a:endParaRPr lang="es-SV" dirty="0" smtClean="0">
            <a:solidFill>
              <a:schemeClr val="bg1">
                <a:lumMod val="85000"/>
              </a:schemeClr>
            </a:solidFill>
            <a:latin typeface="Times New Roman" panose="02020603050405020304" pitchFamily="18" charset="0"/>
            <a:cs typeface="Times New Roman" panose="02020603050405020304" pitchFamily="18" charset="0"/>
          </a:endParaRPr>
        </a:p>
      </dgm:t>
    </dgm:pt>
    <dgm:pt modelId="{0B54F67F-C237-4A0A-936F-56122A16D578}" type="parTrans" cxnId="{95474D60-AAB9-41AE-8D82-9856BB3D38D3}">
      <dgm:prSet/>
      <dgm:spPr/>
      <dgm:t>
        <a:bodyPr/>
        <a:lstStyle/>
        <a:p>
          <a:pPr algn="just"/>
          <a:endParaRPr lang="es-CR"/>
        </a:p>
      </dgm:t>
    </dgm:pt>
    <dgm:pt modelId="{A2870554-0D0A-4BF4-9365-EE8979FE62CE}" type="sibTrans" cxnId="{95474D60-AAB9-41AE-8D82-9856BB3D38D3}">
      <dgm:prSet/>
      <dgm:spPr/>
      <dgm:t>
        <a:bodyPr/>
        <a:lstStyle/>
        <a:p>
          <a:pPr algn="just"/>
          <a:endParaRPr lang="es-CR"/>
        </a:p>
      </dgm:t>
    </dgm:pt>
    <dgm:pt modelId="{66161888-CA41-4A17-B321-C4342FF13E48}">
      <dgm:prSet/>
      <dgm:spPr/>
      <dgm:t>
        <a:bodyPr/>
        <a:lstStyle/>
        <a:p>
          <a:pPr algn="just"/>
          <a:r>
            <a:rPr lang="es-SV" dirty="0" smtClean="0">
              <a:solidFill>
                <a:schemeClr val="bg1">
                  <a:lumMod val="85000"/>
                </a:schemeClr>
              </a:solidFill>
              <a:latin typeface="Times New Roman" panose="02020603050405020304" pitchFamily="18" charset="0"/>
              <a:cs typeface="Times New Roman" panose="02020603050405020304" pitchFamily="18" charset="0"/>
            </a:rPr>
            <a:t>Se establece un procedimiento en sede administrativa ante la administración tributaria para solicitar el reintegro.</a:t>
          </a:r>
          <a:endParaRPr lang="es-SV" dirty="0">
            <a:solidFill>
              <a:schemeClr val="bg1">
                <a:lumMod val="85000"/>
              </a:schemeClr>
            </a:solidFill>
            <a:latin typeface="Times New Roman" panose="02020603050405020304" pitchFamily="18" charset="0"/>
            <a:cs typeface="Times New Roman" panose="02020603050405020304" pitchFamily="18" charset="0"/>
          </a:endParaRPr>
        </a:p>
      </dgm:t>
    </dgm:pt>
    <dgm:pt modelId="{45D4C8D7-2A26-40E4-A9AB-DB19BE6D3406}" type="parTrans" cxnId="{18FD0290-8C25-4C4C-AFD3-E7A28D27100A}">
      <dgm:prSet/>
      <dgm:spPr/>
      <dgm:t>
        <a:bodyPr/>
        <a:lstStyle/>
        <a:p>
          <a:pPr algn="just"/>
          <a:endParaRPr lang="es-CR"/>
        </a:p>
      </dgm:t>
    </dgm:pt>
    <dgm:pt modelId="{609CFA9B-34BF-4914-A95A-38ADE17DEFFD}" type="sibTrans" cxnId="{18FD0290-8C25-4C4C-AFD3-E7A28D27100A}">
      <dgm:prSet/>
      <dgm:spPr/>
      <dgm:t>
        <a:bodyPr/>
        <a:lstStyle/>
        <a:p>
          <a:pPr algn="just"/>
          <a:endParaRPr lang="es-CR"/>
        </a:p>
      </dgm:t>
    </dgm:pt>
    <dgm:pt modelId="{8B1717F2-95A3-4450-9B16-8702DD7AA03F}" type="pres">
      <dgm:prSet presAssocID="{D4F5965D-10F2-4989-874C-0C92A41F428F}" presName="linear" presStyleCnt="0">
        <dgm:presLayoutVars>
          <dgm:animLvl val="lvl"/>
          <dgm:resizeHandles val="exact"/>
        </dgm:presLayoutVars>
      </dgm:prSet>
      <dgm:spPr/>
    </dgm:pt>
    <dgm:pt modelId="{0B58A30E-9D9B-4D3F-8580-83EB416D8743}" type="pres">
      <dgm:prSet presAssocID="{E65E0302-3D0B-47FC-BF77-750251C362C8}" presName="parentText" presStyleLbl="node1" presStyleIdx="0" presStyleCnt="3">
        <dgm:presLayoutVars>
          <dgm:chMax val="0"/>
          <dgm:bulletEnabled val="1"/>
        </dgm:presLayoutVars>
      </dgm:prSet>
      <dgm:spPr/>
      <dgm:t>
        <a:bodyPr/>
        <a:lstStyle/>
        <a:p>
          <a:endParaRPr lang="es-CR"/>
        </a:p>
      </dgm:t>
    </dgm:pt>
    <dgm:pt modelId="{EC37C4FC-1EA7-484F-833C-AD7580795C0B}" type="pres">
      <dgm:prSet presAssocID="{00CE271B-B330-491B-A8DC-82B3F7A5CBEE}" presName="spacer" presStyleCnt="0"/>
      <dgm:spPr/>
    </dgm:pt>
    <dgm:pt modelId="{77058898-1985-4995-A699-E3DD89292263}" type="pres">
      <dgm:prSet presAssocID="{B600258B-541A-4F70-BD8B-858E6C474B5A}" presName="parentText" presStyleLbl="node1" presStyleIdx="1" presStyleCnt="3">
        <dgm:presLayoutVars>
          <dgm:chMax val="0"/>
          <dgm:bulletEnabled val="1"/>
        </dgm:presLayoutVars>
      </dgm:prSet>
      <dgm:spPr/>
    </dgm:pt>
    <dgm:pt modelId="{B70D77D4-6147-47CE-BA28-E24A0FC80D5C}" type="pres">
      <dgm:prSet presAssocID="{A2870554-0D0A-4BF4-9365-EE8979FE62CE}" presName="spacer" presStyleCnt="0"/>
      <dgm:spPr/>
    </dgm:pt>
    <dgm:pt modelId="{780CEB57-7F28-4D96-8453-F7B7AD0AF655}" type="pres">
      <dgm:prSet presAssocID="{66161888-CA41-4A17-B321-C4342FF13E48}" presName="parentText" presStyleLbl="node1" presStyleIdx="2" presStyleCnt="3">
        <dgm:presLayoutVars>
          <dgm:chMax val="0"/>
          <dgm:bulletEnabled val="1"/>
        </dgm:presLayoutVars>
      </dgm:prSet>
      <dgm:spPr/>
    </dgm:pt>
  </dgm:ptLst>
  <dgm:cxnLst>
    <dgm:cxn modelId="{0B736297-47AF-408B-834F-F6EC7F8A594D}" type="presOf" srcId="{D4F5965D-10F2-4989-874C-0C92A41F428F}" destId="{8B1717F2-95A3-4450-9B16-8702DD7AA03F}" srcOrd="0" destOrd="0" presId="urn:microsoft.com/office/officeart/2005/8/layout/vList2"/>
    <dgm:cxn modelId="{F29AE560-1302-48A0-8045-D20AFED87BD3}" srcId="{D4F5965D-10F2-4989-874C-0C92A41F428F}" destId="{E65E0302-3D0B-47FC-BF77-750251C362C8}" srcOrd="0" destOrd="0" parTransId="{D6A9A263-5278-471A-A0FD-C7F895A5566A}" sibTransId="{00CE271B-B330-491B-A8DC-82B3F7A5CBEE}"/>
    <dgm:cxn modelId="{8317764A-4528-426A-8282-6C7FB121F646}" type="presOf" srcId="{B600258B-541A-4F70-BD8B-858E6C474B5A}" destId="{77058898-1985-4995-A699-E3DD89292263}" srcOrd="0" destOrd="0" presId="urn:microsoft.com/office/officeart/2005/8/layout/vList2"/>
    <dgm:cxn modelId="{0368BE3C-5EFF-4700-A4B5-BF4F7E7011D5}" type="presOf" srcId="{E65E0302-3D0B-47FC-BF77-750251C362C8}" destId="{0B58A30E-9D9B-4D3F-8580-83EB416D8743}" srcOrd="0" destOrd="0" presId="urn:microsoft.com/office/officeart/2005/8/layout/vList2"/>
    <dgm:cxn modelId="{4C372266-81BE-4AEF-9F3A-BFE75FA22AE4}" type="presOf" srcId="{66161888-CA41-4A17-B321-C4342FF13E48}" destId="{780CEB57-7F28-4D96-8453-F7B7AD0AF655}" srcOrd="0" destOrd="0" presId="urn:microsoft.com/office/officeart/2005/8/layout/vList2"/>
    <dgm:cxn modelId="{18FD0290-8C25-4C4C-AFD3-E7A28D27100A}" srcId="{D4F5965D-10F2-4989-874C-0C92A41F428F}" destId="{66161888-CA41-4A17-B321-C4342FF13E48}" srcOrd="2" destOrd="0" parTransId="{45D4C8D7-2A26-40E4-A9AB-DB19BE6D3406}" sibTransId="{609CFA9B-34BF-4914-A95A-38ADE17DEFFD}"/>
    <dgm:cxn modelId="{95474D60-AAB9-41AE-8D82-9856BB3D38D3}" srcId="{D4F5965D-10F2-4989-874C-0C92A41F428F}" destId="{B600258B-541A-4F70-BD8B-858E6C474B5A}" srcOrd="1" destOrd="0" parTransId="{0B54F67F-C237-4A0A-936F-56122A16D578}" sibTransId="{A2870554-0D0A-4BF4-9365-EE8979FE62CE}"/>
    <dgm:cxn modelId="{DAB72763-3412-408A-82FB-4F430DEE4EBF}" type="presParOf" srcId="{8B1717F2-95A3-4450-9B16-8702DD7AA03F}" destId="{0B58A30E-9D9B-4D3F-8580-83EB416D8743}" srcOrd="0" destOrd="0" presId="urn:microsoft.com/office/officeart/2005/8/layout/vList2"/>
    <dgm:cxn modelId="{6663A437-2B0C-451D-95C7-47F3C3E7C454}" type="presParOf" srcId="{8B1717F2-95A3-4450-9B16-8702DD7AA03F}" destId="{EC37C4FC-1EA7-484F-833C-AD7580795C0B}" srcOrd="1" destOrd="0" presId="urn:microsoft.com/office/officeart/2005/8/layout/vList2"/>
    <dgm:cxn modelId="{8D16F9FD-AC85-430A-9938-FC7BA35C9F34}" type="presParOf" srcId="{8B1717F2-95A3-4450-9B16-8702DD7AA03F}" destId="{77058898-1985-4995-A699-E3DD89292263}" srcOrd="2" destOrd="0" presId="urn:microsoft.com/office/officeart/2005/8/layout/vList2"/>
    <dgm:cxn modelId="{D0CF0940-25A2-46D5-B64C-EC652F036ECB}" type="presParOf" srcId="{8B1717F2-95A3-4450-9B16-8702DD7AA03F}" destId="{B70D77D4-6147-47CE-BA28-E24A0FC80D5C}" srcOrd="3" destOrd="0" presId="urn:microsoft.com/office/officeart/2005/8/layout/vList2"/>
    <dgm:cxn modelId="{4B33C9AD-2D58-4393-ACA3-5D8BFACDC513}" type="presParOf" srcId="{8B1717F2-95A3-4450-9B16-8702DD7AA03F}" destId="{780CEB57-7F28-4D96-8453-F7B7AD0AF655}" srcOrd="4"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3B6448A-337F-4D29-AF21-82BAD9C040CD}" type="doc">
      <dgm:prSet loTypeId="urn:microsoft.com/office/officeart/2005/8/layout/list1" loCatId="list" qsTypeId="urn:microsoft.com/office/officeart/2005/8/quickstyle/simple2" qsCatId="simple" csTypeId="urn:microsoft.com/office/officeart/2005/8/colors/accent0_3" csCatId="mainScheme" phldr="1"/>
      <dgm:spPr/>
      <dgm:t>
        <a:bodyPr/>
        <a:lstStyle/>
        <a:p>
          <a:endParaRPr lang="es-CR"/>
        </a:p>
      </dgm:t>
    </dgm:pt>
    <dgm:pt modelId="{15FA3DC2-94A8-4345-8BAD-CAB9108999CB}">
      <dgm:prSet phldrT="[Texto]" custT="1"/>
      <dgm:spPr/>
      <dgm:t>
        <a:bodyPr/>
        <a:lstStyle/>
        <a:p>
          <a:r>
            <a:rPr lang="es-CR" sz="1800" dirty="0" smtClean="0">
              <a:latin typeface="Arial" panose="020B0604020202020204" pitchFamily="34" charset="0"/>
              <a:cs typeface="Arial" panose="020B0604020202020204" pitchFamily="34" charset="0"/>
            </a:rPr>
            <a:t>Grado de participación por parte de la persona física o jurídica sea mayor al 25% de las acciones. </a:t>
          </a:r>
          <a:endParaRPr lang="es-CR" sz="1800" dirty="0">
            <a:latin typeface="Arial" panose="020B0604020202020204" pitchFamily="34" charset="0"/>
            <a:cs typeface="Arial" panose="020B0604020202020204" pitchFamily="34" charset="0"/>
          </a:endParaRPr>
        </a:p>
      </dgm:t>
    </dgm:pt>
    <dgm:pt modelId="{40F0F3CB-C69B-4898-B205-CE85C7521618}" type="parTrans" cxnId="{B7245928-1C93-44A1-8552-85D99EF2BD69}">
      <dgm:prSet/>
      <dgm:spPr/>
      <dgm:t>
        <a:bodyPr/>
        <a:lstStyle/>
        <a:p>
          <a:endParaRPr lang="es-CR" sz="1800">
            <a:latin typeface="Arial" panose="020B0604020202020204" pitchFamily="34" charset="0"/>
            <a:cs typeface="Arial" panose="020B0604020202020204" pitchFamily="34" charset="0"/>
          </a:endParaRPr>
        </a:p>
      </dgm:t>
    </dgm:pt>
    <dgm:pt modelId="{ECEEFDB7-2A0E-4402-B443-EBD0C85C2424}" type="sibTrans" cxnId="{B7245928-1C93-44A1-8552-85D99EF2BD69}">
      <dgm:prSet/>
      <dgm:spPr/>
      <dgm:t>
        <a:bodyPr/>
        <a:lstStyle/>
        <a:p>
          <a:endParaRPr lang="es-CR" sz="1800">
            <a:latin typeface="Arial" panose="020B0604020202020204" pitchFamily="34" charset="0"/>
            <a:cs typeface="Arial" panose="020B0604020202020204" pitchFamily="34" charset="0"/>
          </a:endParaRPr>
        </a:p>
      </dgm:t>
    </dgm:pt>
    <dgm:pt modelId="{27AFF6D4-ABB4-4CBC-B766-3BB6EB5DCBE9}">
      <dgm:prSet phldrT="[Texto]" custT="1"/>
      <dgm:spPr/>
      <dgm:t>
        <a:bodyPr/>
        <a:lstStyle/>
        <a:p>
          <a:r>
            <a:rPr lang="es-CR" sz="1800" smtClean="0">
              <a:latin typeface="Arial" panose="020B0604020202020204" pitchFamily="34" charset="0"/>
              <a:cs typeface="Arial" panose="020B0604020202020204" pitchFamily="34" charset="0"/>
            </a:rPr>
            <a:t>Conformación de unidad de decisión entre dos o mas personas físicas o jurídicas. </a:t>
          </a:r>
          <a:endParaRPr lang="es-CR" sz="1800" dirty="0">
            <a:latin typeface="Arial" panose="020B0604020202020204" pitchFamily="34" charset="0"/>
            <a:cs typeface="Arial" panose="020B0604020202020204" pitchFamily="34" charset="0"/>
          </a:endParaRPr>
        </a:p>
      </dgm:t>
    </dgm:pt>
    <dgm:pt modelId="{A5C09170-01B3-4A55-9568-41B7F393C925}" type="parTrans" cxnId="{FB4EEF26-B595-496B-A0C0-2FD84CA78BB5}">
      <dgm:prSet/>
      <dgm:spPr/>
      <dgm:t>
        <a:bodyPr/>
        <a:lstStyle/>
        <a:p>
          <a:endParaRPr lang="es-CR" sz="1800">
            <a:latin typeface="Arial" panose="020B0604020202020204" pitchFamily="34" charset="0"/>
            <a:cs typeface="Arial" panose="020B0604020202020204" pitchFamily="34" charset="0"/>
          </a:endParaRPr>
        </a:p>
      </dgm:t>
    </dgm:pt>
    <dgm:pt modelId="{00C58543-173C-4BDF-9BB3-B55C857839EC}" type="sibTrans" cxnId="{FB4EEF26-B595-496B-A0C0-2FD84CA78BB5}">
      <dgm:prSet/>
      <dgm:spPr/>
      <dgm:t>
        <a:bodyPr/>
        <a:lstStyle/>
        <a:p>
          <a:endParaRPr lang="es-CR" sz="1800">
            <a:latin typeface="Arial" panose="020B0604020202020204" pitchFamily="34" charset="0"/>
            <a:cs typeface="Arial" panose="020B0604020202020204" pitchFamily="34" charset="0"/>
          </a:endParaRPr>
        </a:p>
      </dgm:t>
    </dgm:pt>
    <dgm:pt modelId="{D5F2D000-6203-43CA-B768-E99A4A65B74E}">
      <dgm:prSet phldrT="[Texto]" custT="1"/>
      <dgm:spPr/>
      <dgm:t>
        <a:bodyPr/>
        <a:lstStyle/>
        <a:p>
          <a:r>
            <a:rPr lang="es-CR" sz="1800" smtClean="0">
              <a:latin typeface="Arial" panose="020B0604020202020204" pitchFamily="34" charset="0"/>
              <a:cs typeface="Arial" panose="020B0604020202020204" pitchFamily="34" charset="0"/>
            </a:rPr>
            <a:t>Una persona domiciliada en el país y un distribuidor o ente exclusivo de la misma residente en el extranjero. </a:t>
          </a:r>
          <a:endParaRPr lang="es-CR" sz="1800" dirty="0">
            <a:latin typeface="Arial" panose="020B0604020202020204" pitchFamily="34" charset="0"/>
            <a:cs typeface="Arial" panose="020B0604020202020204" pitchFamily="34" charset="0"/>
          </a:endParaRPr>
        </a:p>
      </dgm:t>
    </dgm:pt>
    <dgm:pt modelId="{B4196B64-4DE3-4063-AA9A-F04052592FA8}" type="parTrans" cxnId="{EC616E3E-B8DD-4607-854B-31844836C7A3}">
      <dgm:prSet/>
      <dgm:spPr/>
      <dgm:t>
        <a:bodyPr/>
        <a:lstStyle/>
        <a:p>
          <a:endParaRPr lang="es-CR" sz="1800">
            <a:latin typeface="Arial" panose="020B0604020202020204" pitchFamily="34" charset="0"/>
            <a:cs typeface="Arial" panose="020B0604020202020204" pitchFamily="34" charset="0"/>
          </a:endParaRPr>
        </a:p>
      </dgm:t>
    </dgm:pt>
    <dgm:pt modelId="{C9D7FF53-A1BB-426F-8AEF-6E2FB3EB57EC}" type="sibTrans" cxnId="{EC616E3E-B8DD-4607-854B-31844836C7A3}">
      <dgm:prSet/>
      <dgm:spPr/>
      <dgm:t>
        <a:bodyPr/>
        <a:lstStyle/>
        <a:p>
          <a:endParaRPr lang="es-CR" sz="1800">
            <a:latin typeface="Arial" panose="020B0604020202020204" pitchFamily="34" charset="0"/>
            <a:cs typeface="Arial" panose="020B0604020202020204" pitchFamily="34" charset="0"/>
          </a:endParaRPr>
        </a:p>
      </dgm:t>
    </dgm:pt>
    <dgm:pt modelId="{181B28AA-97E9-44DD-9823-0B6BD75C281D}">
      <dgm:prSet custT="1"/>
      <dgm:spPr/>
      <dgm:t>
        <a:bodyPr/>
        <a:lstStyle/>
        <a:p>
          <a:r>
            <a:rPr lang="es-CR" sz="1800" smtClean="0">
              <a:latin typeface="Arial" panose="020B0604020202020204" pitchFamily="34" charset="0"/>
              <a:cs typeface="Arial" panose="020B0604020202020204" pitchFamily="34" charset="0"/>
            </a:rPr>
            <a:t>Un distribuidor o agente exclusivo domiciliado en el país de una entidad domiciliada en el exterior y ésta última. </a:t>
          </a:r>
          <a:endParaRPr lang="es-CR" sz="1800" dirty="0">
            <a:latin typeface="Arial" panose="020B0604020202020204" pitchFamily="34" charset="0"/>
            <a:cs typeface="Arial" panose="020B0604020202020204" pitchFamily="34" charset="0"/>
          </a:endParaRPr>
        </a:p>
      </dgm:t>
    </dgm:pt>
    <dgm:pt modelId="{4A8E3608-1B66-4031-85B7-0FA4A2FACCAD}" type="parTrans" cxnId="{20A895C3-27DF-4E1A-A437-7A2E3343FB5D}">
      <dgm:prSet/>
      <dgm:spPr/>
      <dgm:t>
        <a:bodyPr/>
        <a:lstStyle/>
        <a:p>
          <a:endParaRPr lang="es-CR" sz="1800">
            <a:latin typeface="Arial" panose="020B0604020202020204" pitchFamily="34" charset="0"/>
            <a:cs typeface="Arial" panose="020B0604020202020204" pitchFamily="34" charset="0"/>
          </a:endParaRPr>
        </a:p>
      </dgm:t>
    </dgm:pt>
    <dgm:pt modelId="{8AD17629-26E7-4AC6-91C6-59D44325F753}" type="sibTrans" cxnId="{20A895C3-27DF-4E1A-A437-7A2E3343FB5D}">
      <dgm:prSet/>
      <dgm:spPr/>
      <dgm:t>
        <a:bodyPr/>
        <a:lstStyle/>
        <a:p>
          <a:endParaRPr lang="es-CR" sz="1800">
            <a:latin typeface="Arial" panose="020B0604020202020204" pitchFamily="34" charset="0"/>
            <a:cs typeface="Arial" panose="020B0604020202020204" pitchFamily="34" charset="0"/>
          </a:endParaRPr>
        </a:p>
      </dgm:t>
    </dgm:pt>
    <dgm:pt modelId="{CBA26703-5809-4004-8040-62EC17060FAB}">
      <dgm:prSet custT="1"/>
      <dgm:spPr/>
      <dgm:t>
        <a:bodyPr/>
        <a:lstStyle/>
        <a:p>
          <a:r>
            <a:rPr lang="es-CR" sz="1800" smtClean="0">
              <a:latin typeface="Arial" panose="020B0604020202020204" pitchFamily="34" charset="0"/>
              <a:cs typeface="Arial" panose="020B0604020202020204" pitchFamily="34" charset="0"/>
            </a:rPr>
            <a:t>Una persona domiciliada en el país y su proveedor del exterior, cuando éste le efectué compras, y el volumen representa más del 50%. </a:t>
          </a:r>
          <a:endParaRPr lang="es-CR" sz="1800" dirty="0">
            <a:latin typeface="Arial" panose="020B0604020202020204" pitchFamily="34" charset="0"/>
            <a:cs typeface="Arial" panose="020B0604020202020204" pitchFamily="34" charset="0"/>
          </a:endParaRPr>
        </a:p>
      </dgm:t>
    </dgm:pt>
    <dgm:pt modelId="{598CE803-586C-43EE-998D-ED06F2D8981F}" type="parTrans" cxnId="{D4410C02-D61F-408D-B29A-FB3E2FD99887}">
      <dgm:prSet/>
      <dgm:spPr/>
      <dgm:t>
        <a:bodyPr/>
        <a:lstStyle/>
        <a:p>
          <a:endParaRPr lang="es-CR" sz="1800">
            <a:latin typeface="Arial" panose="020B0604020202020204" pitchFamily="34" charset="0"/>
            <a:cs typeface="Arial" panose="020B0604020202020204" pitchFamily="34" charset="0"/>
          </a:endParaRPr>
        </a:p>
      </dgm:t>
    </dgm:pt>
    <dgm:pt modelId="{DF26FDBB-5FAB-4473-B837-D8DBAAF784C7}" type="sibTrans" cxnId="{D4410C02-D61F-408D-B29A-FB3E2FD99887}">
      <dgm:prSet/>
      <dgm:spPr/>
      <dgm:t>
        <a:bodyPr/>
        <a:lstStyle/>
        <a:p>
          <a:endParaRPr lang="es-CR" sz="1800">
            <a:latin typeface="Arial" panose="020B0604020202020204" pitchFamily="34" charset="0"/>
            <a:cs typeface="Arial" panose="020B0604020202020204" pitchFamily="34" charset="0"/>
          </a:endParaRPr>
        </a:p>
      </dgm:t>
    </dgm:pt>
    <dgm:pt modelId="{C0B377B5-04F1-458D-91BA-AE48D7176975}">
      <dgm:prSet custT="1"/>
      <dgm:spPr/>
      <dgm:t>
        <a:bodyPr/>
        <a:lstStyle/>
        <a:p>
          <a:r>
            <a:rPr lang="es-CR" sz="1800" dirty="0" smtClean="0">
              <a:latin typeface="Arial" panose="020B0604020202020204" pitchFamily="34" charset="0"/>
              <a:cs typeface="Arial" panose="020B0604020202020204" pitchFamily="34" charset="0"/>
            </a:rPr>
            <a:t>Una persona residente en el país y sus establecimientos permanentes en el extranjero.</a:t>
          </a:r>
          <a:endParaRPr lang="es-CR" sz="1800" dirty="0">
            <a:latin typeface="Arial" panose="020B0604020202020204" pitchFamily="34" charset="0"/>
            <a:cs typeface="Arial" panose="020B0604020202020204" pitchFamily="34" charset="0"/>
          </a:endParaRPr>
        </a:p>
      </dgm:t>
    </dgm:pt>
    <dgm:pt modelId="{B82ECB2C-6CE6-4069-8B5F-6F36391FA6A9}" type="parTrans" cxnId="{EBC8595A-F97A-432C-A5E0-EE53CC4086D5}">
      <dgm:prSet/>
      <dgm:spPr/>
      <dgm:t>
        <a:bodyPr/>
        <a:lstStyle/>
        <a:p>
          <a:endParaRPr lang="es-CR" sz="1800"/>
        </a:p>
      </dgm:t>
    </dgm:pt>
    <dgm:pt modelId="{B5C55DA1-8F98-4F98-9392-579C071417BF}" type="sibTrans" cxnId="{EBC8595A-F97A-432C-A5E0-EE53CC4086D5}">
      <dgm:prSet/>
      <dgm:spPr/>
      <dgm:t>
        <a:bodyPr/>
        <a:lstStyle/>
        <a:p>
          <a:endParaRPr lang="es-CR" sz="1800"/>
        </a:p>
      </dgm:t>
    </dgm:pt>
    <dgm:pt modelId="{2AEE9718-9FB6-454A-AD9D-1BE74DBB34B1}">
      <dgm:prSet custT="1"/>
      <dgm:spPr/>
      <dgm:t>
        <a:bodyPr/>
        <a:lstStyle/>
        <a:p>
          <a:r>
            <a:rPr lang="es-CR" sz="1800" smtClean="0">
              <a:latin typeface="Arial" panose="020B0604020202020204" pitchFamily="34" charset="0"/>
              <a:cs typeface="Arial" panose="020B0604020202020204" pitchFamily="34" charset="0"/>
            </a:rPr>
            <a:t>Un establecimiento permanente situado en el país y su casa central o matriz residente en el exterior, </a:t>
          </a:r>
          <a:endParaRPr lang="es-CR" sz="1800" dirty="0">
            <a:latin typeface="Arial" panose="020B0604020202020204" pitchFamily="34" charset="0"/>
            <a:cs typeface="Arial" panose="020B0604020202020204" pitchFamily="34" charset="0"/>
          </a:endParaRPr>
        </a:p>
      </dgm:t>
    </dgm:pt>
    <dgm:pt modelId="{61809E4E-85BA-43A9-8160-270CE45307B7}" type="parTrans" cxnId="{F3307417-859B-4D87-9356-34E3E9D46D2A}">
      <dgm:prSet/>
      <dgm:spPr/>
      <dgm:t>
        <a:bodyPr/>
        <a:lstStyle/>
        <a:p>
          <a:endParaRPr lang="es-CR" sz="1800"/>
        </a:p>
      </dgm:t>
    </dgm:pt>
    <dgm:pt modelId="{5C76C430-D4D0-490B-B52C-DD8C5A22B053}" type="sibTrans" cxnId="{F3307417-859B-4D87-9356-34E3E9D46D2A}">
      <dgm:prSet/>
      <dgm:spPr/>
      <dgm:t>
        <a:bodyPr/>
        <a:lstStyle/>
        <a:p>
          <a:endParaRPr lang="es-CR" sz="1800"/>
        </a:p>
      </dgm:t>
    </dgm:pt>
    <dgm:pt modelId="{D02CF388-3EF2-4C9B-9F97-8A9F7A7F2CE3}" type="pres">
      <dgm:prSet presAssocID="{D3B6448A-337F-4D29-AF21-82BAD9C040CD}" presName="linear" presStyleCnt="0">
        <dgm:presLayoutVars>
          <dgm:dir/>
          <dgm:animLvl val="lvl"/>
          <dgm:resizeHandles val="exact"/>
        </dgm:presLayoutVars>
      </dgm:prSet>
      <dgm:spPr/>
      <dgm:t>
        <a:bodyPr/>
        <a:lstStyle/>
        <a:p>
          <a:endParaRPr lang="es-CR"/>
        </a:p>
      </dgm:t>
    </dgm:pt>
    <dgm:pt modelId="{0DA2CF68-FB2B-42A0-8B21-EF867C4C527A}" type="pres">
      <dgm:prSet presAssocID="{15FA3DC2-94A8-4345-8BAD-CAB9108999CB}" presName="parentLin" presStyleCnt="0"/>
      <dgm:spPr/>
      <dgm:t>
        <a:bodyPr/>
        <a:lstStyle/>
        <a:p>
          <a:endParaRPr lang="es-CR"/>
        </a:p>
      </dgm:t>
    </dgm:pt>
    <dgm:pt modelId="{46AC73FB-862D-4038-9938-FD0FCDD6164D}" type="pres">
      <dgm:prSet presAssocID="{15FA3DC2-94A8-4345-8BAD-CAB9108999CB}" presName="parentLeftMargin" presStyleLbl="node1" presStyleIdx="0" presStyleCnt="7"/>
      <dgm:spPr/>
      <dgm:t>
        <a:bodyPr/>
        <a:lstStyle/>
        <a:p>
          <a:endParaRPr lang="es-CR"/>
        </a:p>
      </dgm:t>
    </dgm:pt>
    <dgm:pt modelId="{A5099D33-447A-45C5-A021-3DF12F16573E}" type="pres">
      <dgm:prSet presAssocID="{15FA3DC2-94A8-4345-8BAD-CAB9108999CB}" presName="parentText" presStyleLbl="node1" presStyleIdx="0" presStyleCnt="7" custScaleX="142857" custScaleY="209051">
        <dgm:presLayoutVars>
          <dgm:chMax val="0"/>
          <dgm:bulletEnabled val="1"/>
        </dgm:presLayoutVars>
      </dgm:prSet>
      <dgm:spPr/>
      <dgm:t>
        <a:bodyPr/>
        <a:lstStyle/>
        <a:p>
          <a:endParaRPr lang="es-CR"/>
        </a:p>
      </dgm:t>
    </dgm:pt>
    <dgm:pt modelId="{FF302D3E-8800-4CCD-9CD4-CA69AF496500}" type="pres">
      <dgm:prSet presAssocID="{15FA3DC2-94A8-4345-8BAD-CAB9108999CB}" presName="negativeSpace" presStyleCnt="0"/>
      <dgm:spPr/>
      <dgm:t>
        <a:bodyPr/>
        <a:lstStyle/>
        <a:p>
          <a:endParaRPr lang="es-CR"/>
        </a:p>
      </dgm:t>
    </dgm:pt>
    <dgm:pt modelId="{7CEFE9A0-424A-406C-8FD1-FBBEF2666E4F}" type="pres">
      <dgm:prSet presAssocID="{15FA3DC2-94A8-4345-8BAD-CAB9108999CB}" presName="childText" presStyleLbl="conFgAcc1" presStyleIdx="0" presStyleCnt="7">
        <dgm:presLayoutVars>
          <dgm:bulletEnabled val="1"/>
        </dgm:presLayoutVars>
      </dgm:prSet>
      <dgm:spPr/>
      <dgm:t>
        <a:bodyPr/>
        <a:lstStyle/>
        <a:p>
          <a:endParaRPr lang="es-CR"/>
        </a:p>
      </dgm:t>
    </dgm:pt>
    <dgm:pt modelId="{C8E6DB83-45C8-4984-8179-D75F87371ACD}" type="pres">
      <dgm:prSet presAssocID="{ECEEFDB7-2A0E-4402-B443-EBD0C85C2424}" presName="spaceBetweenRectangles" presStyleCnt="0"/>
      <dgm:spPr/>
      <dgm:t>
        <a:bodyPr/>
        <a:lstStyle/>
        <a:p>
          <a:endParaRPr lang="es-CR"/>
        </a:p>
      </dgm:t>
    </dgm:pt>
    <dgm:pt modelId="{90EFD377-18A8-42EE-BB89-2AFB312670CA}" type="pres">
      <dgm:prSet presAssocID="{27AFF6D4-ABB4-4CBC-B766-3BB6EB5DCBE9}" presName="parentLin" presStyleCnt="0"/>
      <dgm:spPr/>
      <dgm:t>
        <a:bodyPr/>
        <a:lstStyle/>
        <a:p>
          <a:endParaRPr lang="es-CR"/>
        </a:p>
      </dgm:t>
    </dgm:pt>
    <dgm:pt modelId="{A976743D-5497-4636-AE8D-EC893CC289CD}" type="pres">
      <dgm:prSet presAssocID="{27AFF6D4-ABB4-4CBC-B766-3BB6EB5DCBE9}" presName="parentLeftMargin" presStyleLbl="node1" presStyleIdx="0" presStyleCnt="7"/>
      <dgm:spPr/>
      <dgm:t>
        <a:bodyPr/>
        <a:lstStyle/>
        <a:p>
          <a:endParaRPr lang="es-CR"/>
        </a:p>
      </dgm:t>
    </dgm:pt>
    <dgm:pt modelId="{332B60E7-F59B-4C18-851B-6491FD591362}" type="pres">
      <dgm:prSet presAssocID="{27AFF6D4-ABB4-4CBC-B766-3BB6EB5DCBE9}" presName="parentText" presStyleLbl="node1" presStyleIdx="1" presStyleCnt="7" custScaleX="142857" custScaleY="260537">
        <dgm:presLayoutVars>
          <dgm:chMax val="0"/>
          <dgm:bulletEnabled val="1"/>
        </dgm:presLayoutVars>
      </dgm:prSet>
      <dgm:spPr/>
      <dgm:t>
        <a:bodyPr/>
        <a:lstStyle/>
        <a:p>
          <a:endParaRPr lang="es-CR"/>
        </a:p>
      </dgm:t>
    </dgm:pt>
    <dgm:pt modelId="{4DFB572D-AED5-414A-B2B8-9D720FF837D3}" type="pres">
      <dgm:prSet presAssocID="{27AFF6D4-ABB4-4CBC-B766-3BB6EB5DCBE9}" presName="negativeSpace" presStyleCnt="0"/>
      <dgm:spPr/>
      <dgm:t>
        <a:bodyPr/>
        <a:lstStyle/>
        <a:p>
          <a:endParaRPr lang="es-CR"/>
        </a:p>
      </dgm:t>
    </dgm:pt>
    <dgm:pt modelId="{9E080460-AF89-4EFD-8FC7-B13F26C9C924}" type="pres">
      <dgm:prSet presAssocID="{27AFF6D4-ABB4-4CBC-B766-3BB6EB5DCBE9}" presName="childText" presStyleLbl="conFgAcc1" presStyleIdx="1" presStyleCnt="7">
        <dgm:presLayoutVars>
          <dgm:bulletEnabled val="1"/>
        </dgm:presLayoutVars>
      </dgm:prSet>
      <dgm:spPr/>
      <dgm:t>
        <a:bodyPr/>
        <a:lstStyle/>
        <a:p>
          <a:endParaRPr lang="es-CR"/>
        </a:p>
      </dgm:t>
    </dgm:pt>
    <dgm:pt modelId="{29C3CD32-84D0-4D31-9D7A-02B748871F40}" type="pres">
      <dgm:prSet presAssocID="{00C58543-173C-4BDF-9BB3-B55C857839EC}" presName="spaceBetweenRectangles" presStyleCnt="0"/>
      <dgm:spPr/>
      <dgm:t>
        <a:bodyPr/>
        <a:lstStyle/>
        <a:p>
          <a:endParaRPr lang="es-CR"/>
        </a:p>
      </dgm:t>
    </dgm:pt>
    <dgm:pt modelId="{CCF969B6-F70F-4EFD-A942-BB6D3393D58C}" type="pres">
      <dgm:prSet presAssocID="{181B28AA-97E9-44DD-9823-0B6BD75C281D}" presName="parentLin" presStyleCnt="0"/>
      <dgm:spPr/>
      <dgm:t>
        <a:bodyPr/>
        <a:lstStyle/>
        <a:p>
          <a:endParaRPr lang="es-CR"/>
        </a:p>
      </dgm:t>
    </dgm:pt>
    <dgm:pt modelId="{840915CC-1AD1-4019-AD13-1230BE60869B}" type="pres">
      <dgm:prSet presAssocID="{181B28AA-97E9-44DD-9823-0B6BD75C281D}" presName="parentLeftMargin" presStyleLbl="node1" presStyleIdx="1" presStyleCnt="7"/>
      <dgm:spPr/>
      <dgm:t>
        <a:bodyPr/>
        <a:lstStyle/>
        <a:p>
          <a:endParaRPr lang="es-CR"/>
        </a:p>
      </dgm:t>
    </dgm:pt>
    <dgm:pt modelId="{73785249-D7C6-4D1D-9301-57E274936F6E}" type="pres">
      <dgm:prSet presAssocID="{181B28AA-97E9-44DD-9823-0B6BD75C281D}" presName="parentText" presStyleLbl="node1" presStyleIdx="2" presStyleCnt="7" custScaleX="138196" custScaleY="213454">
        <dgm:presLayoutVars>
          <dgm:chMax val="0"/>
          <dgm:bulletEnabled val="1"/>
        </dgm:presLayoutVars>
      </dgm:prSet>
      <dgm:spPr/>
      <dgm:t>
        <a:bodyPr/>
        <a:lstStyle/>
        <a:p>
          <a:endParaRPr lang="es-CR"/>
        </a:p>
      </dgm:t>
    </dgm:pt>
    <dgm:pt modelId="{3FEBE124-0D3A-41FD-96F9-B7E311C9125E}" type="pres">
      <dgm:prSet presAssocID="{181B28AA-97E9-44DD-9823-0B6BD75C281D}" presName="negativeSpace" presStyleCnt="0"/>
      <dgm:spPr/>
      <dgm:t>
        <a:bodyPr/>
        <a:lstStyle/>
        <a:p>
          <a:endParaRPr lang="es-CR"/>
        </a:p>
      </dgm:t>
    </dgm:pt>
    <dgm:pt modelId="{ADF415D7-4DB3-4399-9600-0FFCF3548164}" type="pres">
      <dgm:prSet presAssocID="{181B28AA-97E9-44DD-9823-0B6BD75C281D}" presName="childText" presStyleLbl="conFgAcc1" presStyleIdx="2" presStyleCnt="7">
        <dgm:presLayoutVars>
          <dgm:bulletEnabled val="1"/>
        </dgm:presLayoutVars>
      </dgm:prSet>
      <dgm:spPr/>
      <dgm:t>
        <a:bodyPr/>
        <a:lstStyle/>
        <a:p>
          <a:endParaRPr lang="es-CR"/>
        </a:p>
      </dgm:t>
    </dgm:pt>
    <dgm:pt modelId="{4491735E-BE9D-4189-9FAC-67774CDB0062}" type="pres">
      <dgm:prSet presAssocID="{8AD17629-26E7-4AC6-91C6-59D44325F753}" presName="spaceBetweenRectangles" presStyleCnt="0"/>
      <dgm:spPr/>
      <dgm:t>
        <a:bodyPr/>
        <a:lstStyle/>
        <a:p>
          <a:endParaRPr lang="es-CR"/>
        </a:p>
      </dgm:t>
    </dgm:pt>
    <dgm:pt modelId="{B0DE1D03-BCBD-4D90-855B-965FF824BE98}" type="pres">
      <dgm:prSet presAssocID="{CBA26703-5809-4004-8040-62EC17060FAB}" presName="parentLin" presStyleCnt="0"/>
      <dgm:spPr/>
      <dgm:t>
        <a:bodyPr/>
        <a:lstStyle/>
        <a:p>
          <a:endParaRPr lang="es-CR"/>
        </a:p>
      </dgm:t>
    </dgm:pt>
    <dgm:pt modelId="{F4886CA4-38B9-46CE-B2BC-82EA6245DA7F}" type="pres">
      <dgm:prSet presAssocID="{CBA26703-5809-4004-8040-62EC17060FAB}" presName="parentLeftMargin" presStyleLbl="node1" presStyleIdx="2" presStyleCnt="7"/>
      <dgm:spPr/>
      <dgm:t>
        <a:bodyPr/>
        <a:lstStyle/>
        <a:p>
          <a:endParaRPr lang="es-CR"/>
        </a:p>
      </dgm:t>
    </dgm:pt>
    <dgm:pt modelId="{B6B38B5B-A858-4F1A-B699-67413AFC88CF}" type="pres">
      <dgm:prSet presAssocID="{CBA26703-5809-4004-8040-62EC17060FAB}" presName="parentText" presStyleLbl="node1" presStyleIdx="3" presStyleCnt="7" custScaleX="142857" custScaleY="242235">
        <dgm:presLayoutVars>
          <dgm:chMax val="0"/>
          <dgm:bulletEnabled val="1"/>
        </dgm:presLayoutVars>
      </dgm:prSet>
      <dgm:spPr/>
      <dgm:t>
        <a:bodyPr/>
        <a:lstStyle/>
        <a:p>
          <a:endParaRPr lang="es-CR"/>
        </a:p>
      </dgm:t>
    </dgm:pt>
    <dgm:pt modelId="{C1FCB956-0599-4103-A5E1-B88217419B4D}" type="pres">
      <dgm:prSet presAssocID="{CBA26703-5809-4004-8040-62EC17060FAB}" presName="negativeSpace" presStyleCnt="0"/>
      <dgm:spPr/>
      <dgm:t>
        <a:bodyPr/>
        <a:lstStyle/>
        <a:p>
          <a:endParaRPr lang="es-CR"/>
        </a:p>
      </dgm:t>
    </dgm:pt>
    <dgm:pt modelId="{663B5CF3-EC48-438A-A7D0-DA3066F50D4E}" type="pres">
      <dgm:prSet presAssocID="{CBA26703-5809-4004-8040-62EC17060FAB}" presName="childText" presStyleLbl="conFgAcc1" presStyleIdx="3" presStyleCnt="7">
        <dgm:presLayoutVars>
          <dgm:bulletEnabled val="1"/>
        </dgm:presLayoutVars>
      </dgm:prSet>
      <dgm:spPr/>
      <dgm:t>
        <a:bodyPr/>
        <a:lstStyle/>
        <a:p>
          <a:endParaRPr lang="es-CR"/>
        </a:p>
      </dgm:t>
    </dgm:pt>
    <dgm:pt modelId="{5A50183E-822F-4E3A-80AF-3E4EAD677739}" type="pres">
      <dgm:prSet presAssocID="{DF26FDBB-5FAB-4473-B837-D8DBAAF784C7}" presName="spaceBetweenRectangles" presStyleCnt="0"/>
      <dgm:spPr/>
      <dgm:t>
        <a:bodyPr/>
        <a:lstStyle/>
        <a:p>
          <a:endParaRPr lang="es-CR"/>
        </a:p>
      </dgm:t>
    </dgm:pt>
    <dgm:pt modelId="{AA24FA39-87E3-4DC3-8CB9-75026B85D11C}" type="pres">
      <dgm:prSet presAssocID="{D5F2D000-6203-43CA-B768-E99A4A65B74E}" presName="parentLin" presStyleCnt="0"/>
      <dgm:spPr/>
      <dgm:t>
        <a:bodyPr/>
        <a:lstStyle/>
        <a:p>
          <a:endParaRPr lang="es-CR"/>
        </a:p>
      </dgm:t>
    </dgm:pt>
    <dgm:pt modelId="{620FFEA5-34D6-46F6-9772-5A0B2C024C0D}" type="pres">
      <dgm:prSet presAssocID="{D5F2D000-6203-43CA-B768-E99A4A65B74E}" presName="parentLeftMargin" presStyleLbl="node1" presStyleIdx="3" presStyleCnt="7"/>
      <dgm:spPr/>
      <dgm:t>
        <a:bodyPr/>
        <a:lstStyle/>
        <a:p>
          <a:endParaRPr lang="es-CR"/>
        </a:p>
      </dgm:t>
    </dgm:pt>
    <dgm:pt modelId="{99911176-9C0A-400F-8C97-70D2846EF1E5}" type="pres">
      <dgm:prSet presAssocID="{D5F2D000-6203-43CA-B768-E99A4A65B74E}" presName="parentText" presStyleLbl="node1" presStyleIdx="4" presStyleCnt="7" custScaleX="142857" custScaleY="226661">
        <dgm:presLayoutVars>
          <dgm:chMax val="0"/>
          <dgm:bulletEnabled val="1"/>
        </dgm:presLayoutVars>
      </dgm:prSet>
      <dgm:spPr/>
      <dgm:t>
        <a:bodyPr/>
        <a:lstStyle/>
        <a:p>
          <a:endParaRPr lang="es-CR"/>
        </a:p>
      </dgm:t>
    </dgm:pt>
    <dgm:pt modelId="{EA100CFF-92A9-4072-9D51-79D155BE0A5E}" type="pres">
      <dgm:prSet presAssocID="{D5F2D000-6203-43CA-B768-E99A4A65B74E}" presName="negativeSpace" presStyleCnt="0"/>
      <dgm:spPr/>
      <dgm:t>
        <a:bodyPr/>
        <a:lstStyle/>
        <a:p>
          <a:endParaRPr lang="es-CR"/>
        </a:p>
      </dgm:t>
    </dgm:pt>
    <dgm:pt modelId="{E0F1A9E4-229D-48DF-B223-70E3EC81148C}" type="pres">
      <dgm:prSet presAssocID="{D5F2D000-6203-43CA-B768-E99A4A65B74E}" presName="childText" presStyleLbl="conFgAcc1" presStyleIdx="4" presStyleCnt="7">
        <dgm:presLayoutVars>
          <dgm:bulletEnabled val="1"/>
        </dgm:presLayoutVars>
      </dgm:prSet>
      <dgm:spPr/>
      <dgm:t>
        <a:bodyPr/>
        <a:lstStyle/>
        <a:p>
          <a:endParaRPr lang="es-CR"/>
        </a:p>
      </dgm:t>
    </dgm:pt>
    <dgm:pt modelId="{12005488-9DEC-47A6-9F66-817B26E20400}" type="pres">
      <dgm:prSet presAssocID="{C9D7FF53-A1BB-426F-8AEF-6E2FB3EB57EC}" presName="spaceBetweenRectangles" presStyleCnt="0"/>
      <dgm:spPr/>
      <dgm:t>
        <a:bodyPr/>
        <a:lstStyle/>
        <a:p>
          <a:endParaRPr lang="es-CR"/>
        </a:p>
      </dgm:t>
    </dgm:pt>
    <dgm:pt modelId="{8B05C829-C3E1-4DAD-A051-B5582AD6C4F6}" type="pres">
      <dgm:prSet presAssocID="{2AEE9718-9FB6-454A-AD9D-1BE74DBB34B1}" presName="parentLin" presStyleCnt="0"/>
      <dgm:spPr/>
      <dgm:t>
        <a:bodyPr/>
        <a:lstStyle/>
        <a:p>
          <a:endParaRPr lang="es-CR"/>
        </a:p>
      </dgm:t>
    </dgm:pt>
    <dgm:pt modelId="{94B7929D-6B97-4294-A73D-D998B1246E1C}" type="pres">
      <dgm:prSet presAssocID="{2AEE9718-9FB6-454A-AD9D-1BE74DBB34B1}" presName="parentLeftMargin" presStyleLbl="node1" presStyleIdx="4" presStyleCnt="7"/>
      <dgm:spPr/>
      <dgm:t>
        <a:bodyPr/>
        <a:lstStyle/>
        <a:p>
          <a:endParaRPr lang="es-CR"/>
        </a:p>
      </dgm:t>
    </dgm:pt>
    <dgm:pt modelId="{559EB1D2-873A-4370-8A12-7C4F0BEED75A}" type="pres">
      <dgm:prSet presAssocID="{2AEE9718-9FB6-454A-AD9D-1BE74DBB34B1}" presName="parentText" presStyleLbl="node1" presStyleIdx="5" presStyleCnt="7" custScaleX="142857" custScaleY="194998">
        <dgm:presLayoutVars>
          <dgm:chMax val="0"/>
          <dgm:bulletEnabled val="1"/>
        </dgm:presLayoutVars>
      </dgm:prSet>
      <dgm:spPr/>
      <dgm:t>
        <a:bodyPr/>
        <a:lstStyle/>
        <a:p>
          <a:endParaRPr lang="es-CR"/>
        </a:p>
      </dgm:t>
    </dgm:pt>
    <dgm:pt modelId="{4E633292-B359-43EF-BA48-FD419B993DD2}" type="pres">
      <dgm:prSet presAssocID="{2AEE9718-9FB6-454A-AD9D-1BE74DBB34B1}" presName="negativeSpace" presStyleCnt="0"/>
      <dgm:spPr/>
      <dgm:t>
        <a:bodyPr/>
        <a:lstStyle/>
        <a:p>
          <a:endParaRPr lang="es-CR"/>
        </a:p>
      </dgm:t>
    </dgm:pt>
    <dgm:pt modelId="{28BF5CCA-FF01-4086-A50E-736898CD0033}" type="pres">
      <dgm:prSet presAssocID="{2AEE9718-9FB6-454A-AD9D-1BE74DBB34B1}" presName="childText" presStyleLbl="conFgAcc1" presStyleIdx="5" presStyleCnt="7">
        <dgm:presLayoutVars>
          <dgm:bulletEnabled val="1"/>
        </dgm:presLayoutVars>
      </dgm:prSet>
      <dgm:spPr/>
      <dgm:t>
        <a:bodyPr/>
        <a:lstStyle/>
        <a:p>
          <a:endParaRPr lang="es-CR"/>
        </a:p>
      </dgm:t>
    </dgm:pt>
    <dgm:pt modelId="{402D1B88-36F4-49AE-9B79-C0CC3C4697B0}" type="pres">
      <dgm:prSet presAssocID="{5C76C430-D4D0-490B-B52C-DD8C5A22B053}" presName="spaceBetweenRectangles" presStyleCnt="0"/>
      <dgm:spPr/>
      <dgm:t>
        <a:bodyPr/>
        <a:lstStyle/>
        <a:p>
          <a:endParaRPr lang="es-CR"/>
        </a:p>
      </dgm:t>
    </dgm:pt>
    <dgm:pt modelId="{DED813D4-6664-45A0-95D8-1C63F56BBDC9}" type="pres">
      <dgm:prSet presAssocID="{C0B377B5-04F1-458D-91BA-AE48D7176975}" presName="parentLin" presStyleCnt="0"/>
      <dgm:spPr/>
      <dgm:t>
        <a:bodyPr/>
        <a:lstStyle/>
        <a:p>
          <a:endParaRPr lang="es-CR"/>
        </a:p>
      </dgm:t>
    </dgm:pt>
    <dgm:pt modelId="{4DD87BD1-D6C5-4827-8C58-CB00081EDECA}" type="pres">
      <dgm:prSet presAssocID="{C0B377B5-04F1-458D-91BA-AE48D7176975}" presName="parentLeftMargin" presStyleLbl="node1" presStyleIdx="5" presStyleCnt="7"/>
      <dgm:spPr/>
      <dgm:t>
        <a:bodyPr/>
        <a:lstStyle/>
        <a:p>
          <a:endParaRPr lang="es-CR"/>
        </a:p>
      </dgm:t>
    </dgm:pt>
    <dgm:pt modelId="{87B55194-FF10-4271-A43A-240C90286039}" type="pres">
      <dgm:prSet presAssocID="{C0B377B5-04F1-458D-91BA-AE48D7176975}" presName="parentText" presStyleLbl="node1" presStyleIdx="6" presStyleCnt="7" custScaleX="142857" custScaleY="224478">
        <dgm:presLayoutVars>
          <dgm:chMax val="0"/>
          <dgm:bulletEnabled val="1"/>
        </dgm:presLayoutVars>
      </dgm:prSet>
      <dgm:spPr/>
      <dgm:t>
        <a:bodyPr/>
        <a:lstStyle/>
        <a:p>
          <a:endParaRPr lang="es-CR"/>
        </a:p>
      </dgm:t>
    </dgm:pt>
    <dgm:pt modelId="{F33ED93B-FCDE-4129-8DC2-195B47016686}" type="pres">
      <dgm:prSet presAssocID="{C0B377B5-04F1-458D-91BA-AE48D7176975}" presName="negativeSpace" presStyleCnt="0"/>
      <dgm:spPr/>
      <dgm:t>
        <a:bodyPr/>
        <a:lstStyle/>
        <a:p>
          <a:endParaRPr lang="es-CR"/>
        </a:p>
      </dgm:t>
    </dgm:pt>
    <dgm:pt modelId="{FCC53612-E539-46C6-8349-75F2C7523C2F}" type="pres">
      <dgm:prSet presAssocID="{C0B377B5-04F1-458D-91BA-AE48D7176975}" presName="childText" presStyleLbl="conFgAcc1" presStyleIdx="6" presStyleCnt="7">
        <dgm:presLayoutVars>
          <dgm:bulletEnabled val="1"/>
        </dgm:presLayoutVars>
      </dgm:prSet>
      <dgm:spPr/>
      <dgm:t>
        <a:bodyPr/>
        <a:lstStyle/>
        <a:p>
          <a:endParaRPr lang="es-CR"/>
        </a:p>
      </dgm:t>
    </dgm:pt>
  </dgm:ptLst>
  <dgm:cxnLst>
    <dgm:cxn modelId="{8D3A3918-FEA2-4F03-9B10-40CB456CB928}" type="presOf" srcId="{15FA3DC2-94A8-4345-8BAD-CAB9108999CB}" destId="{A5099D33-447A-45C5-A021-3DF12F16573E}" srcOrd="1" destOrd="0" presId="urn:microsoft.com/office/officeart/2005/8/layout/list1"/>
    <dgm:cxn modelId="{B27B0C39-DC16-420A-95A1-BE13DF3A2447}" type="presOf" srcId="{181B28AA-97E9-44DD-9823-0B6BD75C281D}" destId="{840915CC-1AD1-4019-AD13-1230BE60869B}" srcOrd="0" destOrd="0" presId="urn:microsoft.com/office/officeart/2005/8/layout/list1"/>
    <dgm:cxn modelId="{20A895C3-27DF-4E1A-A437-7A2E3343FB5D}" srcId="{D3B6448A-337F-4D29-AF21-82BAD9C040CD}" destId="{181B28AA-97E9-44DD-9823-0B6BD75C281D}" srcOrd="2" destOrd="0" parTransId="{4A8E3608-1B66-4031-85B7-0FA4A2FACCAD}" sibTransId="{8AD17629-26E7-4AC6-91C6-59D44325F753}"/>
    <dgm:cxn modelId="{D4410C02-D61F-408D-B29A-FB3E2FD99887}" srcId="{D3B6448A-337F-4D29-AF21-82BAD9C040CD}" destId="{CBA26703-5809-4004-8040-62EC17060FAB}" srcOrd="3" destOrd="0" parTransId="{598CE803-586C-43EE-998D-ED06F2D8981F}" sibTransId="{DF26FDBB-5FAB-4473-B837-D8DBAAF784C7}"/>
    <dgm:cxn modelId="{7664B003-F30B-430A-B8B3-54F44C7476B0}" type="presOf" srcId="{D5F2D000-6203-43CA-B768-E99A4A65B74E}" destId="{620FFEA5-34D6-46F6-9772-5A0B2C024C0D}" srcOrd="0" destOrd="0" presId="urn:microsoft.com/office/officeart/2005/8/layout/list1"/>
    <dgm:cxn modelId="{BAE83577-AB9F-467C-BDF8-6620FFF39EB4}" type="presOf" srcId="{15FA3DC2-94A8-4345-8BAD-CAB9108999CB}" destId="{46AC73FB-862D-4038-9938-FD0FCDD6164D}" srcOrd="0" destOrd="0" presId="urn:microsoft.com/office/officeart/2005/8/layout/list1"/>
    <dgm:cxn modelId="{547820B5-EBB5-486B-B469-BC763F4F358A}" type="presOf" srcId="{181B28AA-97E9-44DD-9823-0B6BD75C281D}" destId="{73785249-D7C6-4D1D-9301-57E274936F6E}" srcOrd="1" destOrd="0" presId="urn:microsoft.com/office/officeart/2005/8/layout/list1"/>
    <dgm:cxn modelId="{F3307417-859B-4D87-9356-34E3E9D46D2A}" srcId="{D3B6448A-337F-4D29-AF21-82BAD9C040CD}" destId="{2AEE9718-9FB6-454A-AD9D-1BE74DBB34B1}" srcOrd="5" destOrd="0" parTransId="{61809E4E-85BA-43A9-8160-270CE45307B7}" sibTransId="{5C76C430-D4D0-490B-B52C-DD8C5A22B053}"/>
    <dgm:cxn modelId="{4DDB1DBF-C1F8-4C2B-93CF-CA716326398D}" type="presOf" srcId="{2AEE9718-9FB6-454A-AD9D-1BE74DBB34B1}" destId="{559EB1D2-873A-4370-8A12-7C4F0BEED75A}" srcOrd="1" destOrd="0" presId="urn:microsoft.com/office/officeart/2005/8/layout/list1"/>
    <dgm:cxn modelId="{D398B854-9DB6-432F-A6E8-13A8F9159CE6}" type="presOf" srcId="{D5F2D000-6203-43CA-B768-E99A4A65B74E}" destId="{99911176-9C0A-400F-8C97-70D2846EF1E5}" srcOrd="1" destOrd="0" presId="urn:microsoft.com/office/officeart/2005/8/layout/list1"/>
    <dgm:cxn modelId="{806390B4-9B8E-455C-841B-4C427D8BF039}" type="presOf" srcId="{D3B6448A-337F-4D29-AF21-82BAD9C040CD}" destId="{D02CF388-3EF2-4C9B-9F97-8A9F7A7F2CE3}" srcOrd="0" destOrd="0" presId="urn:microsoft.com/office/officeart/2005/8/layout/list1"/>
    <dgm:cxn modelId="{CB94BD92-89D6-426F-82DF-275BF49C2A52}" type="presOf" srcId="{27AFF6D4-ABB4-4CBC-B766-3BB6EB5DCBE9}" destId="{A976743D-5497-4636-AE8D-EC893CC289CD}" srcOrd="0" destOrd="0" presId="urn:microsoft.com/office/officeart/2005/8/layout/list1"/>
    <dgm:cxn modelId="{6124D780-F37A-4D5A-9429-E6525DEB9363}" type="presOf" srcId="{27AFF6D4-ABB4-4CBC-B766-3BB6EB5DCBE9}" destId="{332B60E7-F59B-4C18-851B-6491FD591362}" srcOrd="1" destOrd="0" presId="urn:microsoft.com/office/officeart/2005/8/layout/list1"/>
    <dgm:cxn modelId="{EC616E3E-B8DD-4607-854B-31844836C7A3}" srcId="{D3B6448A-337F-4D29-AF21-82BAD9C040CD}" destId="{D5F2D000-6203-43CA-B768-E99A4A65B74E}" srcOrd="4" destOrd="0" parTransId="{B4196B64-4DE3-4063-AA9A-F04052592FA8}" sibTransId="{C9D7FF53-A1BB-426F-8AEF-6E2FB3EB57EC}"/>
    <dgm:cxn modelId="{3BD9B3CC-6D30-424E-84B8-69772522C253}" type="presOf" srcId="{CBA26703-5809-4004-8040-62EC17060FAB}" destId="{F4886CA4-38B9-46CE-B2BC-82EA6245DA7F}" srcOrd="0" destOrd="0" presId="urn:microsoft.com/office/officeart/2005/8/layout/list1"/>
    <dgm:cxn modelId="{60B1E193-F0FC-4D72-B562-5F8BB1212F0B}" type="presOf" srcId="{C0B377B5-04F1-458D-91BA-AE48D7176975}" destId="{87B55194-FF10-4271-A43A-240C90286039}" srcOrd="1" destOrd="0" presId="urn:microsoft.com/office/officeart/2005/8/layout/list1"/>
    <dgm:cxn modelId="{EBC8595A-F97A-432C-A5E0-EE53CC4086D5}" srcId="{D3B6448A-337F-4D29-AF21-82BAD9C040CD}" destId="{C0B377B5-04F1-458D-91BA-AE48D7176975}" srcOrd="6" destOrd="0" parTransId="{B82ECB2C-6CE6-4069-8B5F-6F36391FA6A9}" sibTransId="{B5C55DA1-8F98-4F98-9392-579C071417BF}"/>
    <dgm:cxn modelId="{808FBD33-A2DB-4F8C-B4AC-E62135CD68D3}" type="presOf" srcId="{C0B377B5-04F1-458D-91BA-AE48D7176975}" destId="{4DD87BD1-D6C5-4827-8C58-CB00081EDECA}" srcOrd="0" destOrd="0" presId="urn:microsoft.com/office/officeart/2005/8/layout/list1"/>
    <dgm:cxn modelId="{136B9977-921F-4A2A-8CAA-FEF87302D536}" type="presOf" srcId="{CBA26703-5809-4004-8040-62EC17060FAB}" destId="{B6B38B5B-A858-4F1A-B699-67413AFC88CF}" srcOrd="1" destOrd="0" presId="urn:microsoft.com/office/officeart/2005/8/layout/list1"/>
    <dgm:cxn modelId="{FB4EEF26-B595-496B-A0C0-2FD84CA78BB5}" srcId="{D3B6448A-337F-4D29-AF21-82BAD9C040CD}" destId="{27AFF6D4-ABB4-4CBC-B766-3BB6EB5DCBE9}" srcOrd="1" destOrd="0" parTransId="{A5C09170-01B3-4A55-9568-41B7F393C925}" sibTransId="{00C58543-173C-4BDF-9BB3-B55C857839EC}"/>
    <dgm:cxn modelId="{B7245928-1C93-44A1-8552-85D99EF2BD69}" srcId="{D3B6448A-337F-4D29-AF21-82BAD9C040CD}" destId="{15FA3DC2-94A8-4345-8BAD-CAB9108999CB}" srcOrd="0" destOrd="0" parTransId="{40F0F3CB-C69B-4898-B205-CE85C7521618}" sibTransId="{ECEEFDB7-2A0E-4402-B443-EBD0C85C2424}"/>
    <dgm:cxn modelId="{ADAC8E78-0069-444C-A24F-ABB793428560}" type="presOf" srcId="{2AEE9718-9FB6-454A-AD9D-1BE74DBB34B1}" destId="{94B7929D-6B97-4294-A73D-D998B1246E1C}" srcOrd="0" destOrd="0" presId="urn:microsoft.com/office/officeart/2005/8/layout/list1"/>
    <dgm:cxn modelId="{34233F5B-34C5-4914-BB8B-73173C368F6F}" type="presParOf" srcId="{D02CF388-3EF2-4C9B-9F97-8A9F7A7F2CE3}" destId="{0DA2CF68-FB2B-42A0-8B21-EF867C4C527A}" srcOrd="0" destOrd="0" presId="urn:microsoft.com/office/officeart/2005/8/layout/list1"/>
    <dgm:cxn modelId="{5D332878-89E1-4770-A4C9-40F461E68810}" type="presParOf" srcId="{0DA2CF68-FB2B-42A0-8B21-EF867C4C527A}" destId="{46AC73FB-862D-4038-9938-FD0FCDD6164D}" srcOrd="0" destOrd="0" presId="urn:microsoft.com/office/officeart/2005/8/layout/list1"/>
    <dgm:cxn modelId="{46D9A76A-BF48-4C04-AFCB-BF260CE54F15}" type="presParOf" srcId="{0DA2CF68-FB2B-42A0-8B21-EF867C4C527A}" destId="{A5099D33-447A-45C5-A021-3DF12F16573E}" srcOrd="1" destOrd="0" presId="urn:microsoft.com/office/officeart/2005/8/layout/list1"/>
    <dgm:cxn modelId="{DCAD8E8D-7C49-4068-A0ED-684BCA7D6A4F}" type="presParOf" srcId="{D02CF388-3EF2-4C9B-9F97-8A9F7A7F2CE3}" destId="{FF302D3E-8800-4CCD-9CD4-CA69AF496500}" srcOrd="1" destOrd="0" presId="urn:microsoft.com/office/officeart/2005/8/layout/list1"/>
    <dgm:cxn modelId="{9B13C620-183F-4E36-9537-45D84EF991AC}" type="presParOf" srcId="{D02CF388-3EF2-4C9B-9F97-8A9F7A7F2CE3}" destId="{7CEFE9A0-424A-406C-8FD1-FBBEF2666E4F}" srcOrd="2" destOrd="0" presId="urn:microsoft.com/office/officeart/2005/8/layout/list1"/>
    <dgm:cxn modelId="{97DA51D2-16B8-40BE-8CAB-335A46F442D2}" type="presParOf" srcId="{D02CF388-3EF2-4C9B-9F97-8A9F7A7F2CE3}" destId="{C8E6DB83-45C8-4984-8179-D75F87371ACD}" srcOrd="3" destOrd="0" presId="urn:microsoft.com/office/officeart/2005/8/layout/list1"/>
    <dgm:cxn modelId="{48D490C8-D22D-417D-9EEA-8778BF96F188}" type="presParOf" srcId="{D02CF388-3EF2-4C9B-9F97-8A9F7A7F2CE3}" destId="{90EFD377-18A8-42EE-BB89-2AFB312670CA}" srcOrd="4" destOrd="0" presId="urn:microsoft.com/office/officeart/2005/8/layout/list1"/>
    <dgm:cxn modelId="{11FA98D6-EDE7-40FB-B50A-6AFE34E28A65}" type="presParOf" srcId="{90EFD377-18A8-42EE-BB89-2AFB312670CA}" destId="{A976743D-5497-4636-AE8D-EC893CC289CD}" srcOrd="0" destOrd="0" presId="urn:microsoft.com/office/officeart/2005/8/layout/list1"/>
    <dgm:cxn modelId="{49DF621B-C090-43A4-99D4-D58AC0E3BB61}" type="presParOf" srcId="{90EFD377-18A8-42EE-BB89-2AFB312670CA}" destId="{332B60E7-F59B-4C18-851B-6491FD591362}" srcOrd="1" destOrd="0" presId="urn:microsoft.com/office/officeart/2005/8/layout/list1"/>
    <dgm:cxn modelId="{3487352F-BAD1-49C2-AC7E-0052330BDA5D}" type="presParOf" srcId="{D02CF388-3EF2-4C9B-9F97-8A9F7A7F2CE3}" destId="{4DFB572D-AED5-414A-B2B8-9D720FF837D3}" srcOrd="5" destOrd="0" presId="urn:microsoft.com/office/officeart/2005/8/layout/list1"/>
    <dgm:cxn modelId="{9A0D6233-3178-4EB6-B742-BBF1EBBAD8C6}" type="presParOf" srcId="{D02CF388-3EF2-4C9B-9F97-8A9F7A7F2CE3}" destId="{9E080460-AF89-4EFD-8FC7-B13F26C9C924}" srcOrd="6" destOrd="0" presId="urn:microsoft.com/office/officeart/2005/8/layout/list1"/>
    <dgm:cxn modelId="{2F285513-39D9-4214-8E5D-A5CFCDAD2E9B}" type="presParOf" srcId="{D02CF388-3EF2-4C9B-9F97-8A9F7A7F2CE3}" destId="{29C3CD32-84D0-4D31-9D7A-02B748871F40}" srcOrd="7" destOrd="0" presId="urn:microsoft.com/office/officeart/2005/8/layout/list1"/>
    <dgm:cxn modelId="{C5DD60E5-4A64-47D9-99A6-A449A01B5027}" type="presParOf" srcId="{D02CF388-3EF2-4C9B-9F97-8A9F7A7F2CE3}" destId="{CCF969B6-F70F-4EFD-A942-BB6D3393D58C}" srcOrd="8" destOrd="0" presId="urn:microsoft.com/office/officeart/2005/8/layout/list1"/>
    <dgm:cxn modelId="{3B6D22B5-2332-4FB3-B035-5EB8D969B6E2}" type="presParOf" srcId="{CCF969B6-F70F-4EFD-A942-BB6D3393D58C}" destId="{840915CC-1AD1-4019-AD13-1230BE60869B}" srcOrd="0" destOrd="0" presId="urn:microsoft.com/office/officeart/2005/8/layout/list1"/>
    <dgm:cxn modelId="{EEA77678-F80C-46C7-A306-FBE430970C9A}" type="presParOf" srcId="{CCF969B6-F70F-4EFD-A942-BB6D3393D58C}" destId="{73785249-D7C6-4D1D-9301-57E274936F6E}" srcOrd="1" destOrd="0" presId="urn:microsoft.com/office/officeart/2005/8/layout/list1"/>
    <dgm:cxn modelId="{927255ED-1767-49D7-B969-CA3AB1BE720F}" type="presParOf" srcId="{D02CF388-3EF2-4C9B-9F97-8A9F7A7F2CE3}" destId="{3FEBE124-0D3A-41FD-96F9-B7E311C9125E}" srcOrd="9" destOrd="0" presId="urn:microsoft.com/office/officeart/2005/8/layout/list1"/>
    <dgm:cxn modelId="{89977D6F-783E-41F9-8569-6D92A2C4E2A5}" type="presParOf" srcId="{D02CF388-3EF2-4C9B-9F97-8A9F7A7F2CE3}" destId="{ADF415D7-4DB3-4399-9600-0FFCF3548164}" srcOrd="10" destOrd="0" presId="urn:microsoft.com/office/officeart/2005/8/layout/list1"/>
    <dgm:cxn modelId="{862126D4-FB69-45B5-BEF6-AE55169DD2EA}" type="presParOf" srcId="{D02CF388-3EF2-4C9B-9F97-8A9F7A7F2CE3}" destId="{4491735E-BE9D-4189-9FAC-67774CDB0062}" srcOrd="11" destOrd="0" presId="urn:microsoft.com/office/officeart/2005/8/layout/list1"/>
    <dgm:cxn modelId="{63BCD17A-BB7E-42AE-A6CF-05D28314A342}" type="presParOf" srcId="{D02CF388-3EF2-4C9B-9F97-8A9F7A7F2CE3}" destId="{B0DE1D03-BCBD-4D90-855B-965FF824BE98}" srcOrd="12" destOrd="0" presId="urn:microsoft.com/office/officeart/2005/8/layout/list1"/>
    <dgm:cxn modelId="{18C5CE92-E387-4637-BC29-62593158D0AF}" type="presParOf" srcId="{B0DE1D03-BCBD-4D90-855B-965FF824BE98}" destId="{F4886CA4-38B9-46CE-B2BC-82EA6245DA7F}" srcOrd="0" destOrd="0" presId="urn:microsoft.com/office/officeart/2005/8/layout/list1"/>
    <dgm:cxn modelId="{CE3C19F9-6CF3-4F6B-8C9E-31E1B9E433E7}" type="presParOf" srcId="{B0DE1D03-BCBD-4D90-855B-965FF824BE98}" destId="{B6B38B5B-A858-4F1A-B699-67413AFC88CF}" srcOrd="1" destOrd="0" presId="urn:microsoft.com/office/officeart/2005/8/layout/list1"/>
    <dgm:cxn modelId="{3DF4F0C8-403D-45FB-B8E7-E73E4B059885}" type="presParOf" srcId="{D02CF388-3EF2-4C9B-9F97-8A9F7A7F2CE3}" destId="{C1FCB956-0599-4103-A5E1-B88217419B4D}" srcOrd="13" destOrd="0" presId="urn:microsoft.com/office/officeart/2005/8/layout/list1"/>
    <dgm:cxn modelId="{EC013203-B5C4-4300-84C9-3F2553E8741E}" type="presParOf" srcId="{D02CF388-3EF2-4C9B-9F97-8A9F7A7F2CE3}" destId="{663B5CF3-EC48-438A-A7D0-DA3066F50D4E}" srcOrd="14" destOrd="0" presId="urn:microsoft.com/office/officeart/2005/8/layout/list1"/>
    <dgm:cxn modelId="{233C5B5C-A5C8-4868-B71E-CA576071FDA9}" type="presParOf" srcId="{D02CF388-3EF2-4C9B-9F97-8A9F7A7F2CE3}" destId="{5A50183E-822F-4E3A-80AF-3E4EAD677739}" srcOrd="15" destOrd="0" presId="urn:microsoft.com/office/officeart/2005/8/layout/list1"/>
    <dgm:cxn modelId="{9D2404E4-A3A0-4F36-8B75-A3D785F23F7E}" type="presParOf" srcId="{D02CF388-3EF2-4C9B-9F97-8A9F7A7F2CE3}" destId="{AA24FA39-87E3-4DC3-8CB9-75026B85D11C}" srcOrd="16" destOrd="0" presId="urn:microsoft.com/office/officeart/2005/8/layout/list1"/>
    <dgm:cxn modelId="{BE132266-C232-4F66-B62D-0E4E1B621704}" type="presParOf" srcId="{AA24FA39-87E3-4DC3-8CB9-75026B85D11C}" destId="{620FFEA5-34D6-46F6-9772-5A0B2C024C0D}" srcOrd="0" destOrd="0" presId="urn:microsoft.com/office/officeart/2005/8/layout/list1"/>
    <dgm:cxn modelId="{36B60A50-334D-4948-8A28-DC7EB5CEE065}" type="presParOf" srcId="{AA24FA39-87E3-4DC3-8CB9-75026B85D11C}" destId="{99911176-9C0A-400F-8C97-70D2846EF1E5}" srcOrd="1" destOrd="0" presId="urn:microsoft.com/office/officeart/2005/8/layout/list1"/>
    <dgm:cxn modelId="{FF53520A-24C7-4560-BE54-C3E6C438710F}" type="presParOf" srcId="{D02CF388-3EF2-4C9B-9F97-8A9F7A7F2CE3}" destId="{EA100CFF-92A9-4072-9D51-79D155BE0A5E}" srcOrd="17" destOrd="0" presId="urn:microsoft.com/office/officeart/2005/8/layout/list1"/>
    <dgm:cxn modelId="{75E719B4-CA18-46E4-AA67-92D890425C1E}" type="presParOf" srcId="{D02CF388-3EF2-4C9B-9F97-8A9F7A7F2CE3}" destId="{E0F1A9E4-229D-48DF-B223-70E3EC81148C}" srcOrd="18" destOrd="0" presId="urn:microsoft.com/office/officeart/2005/8/layout/list1"/>
    <dgm:cxn modelId="{6EFAAC92-8562-4493-A069-437A56D440AF}" type="presParOf" srcId="{D02CF388-3EF2-4C9B-9F97-8A9F7A7F2CE3}" destId="{12005488-9DEC-47A6-9F66-817B26E20400}" srcOrd="19" destOrd="0" presId="urn:microsoft.com/office/officeart/2005/8/layout/list1"/>
    <dgm:cxn modelId="{CA0689B8-692A-4F39-A2B6-720FBF041177}" type="presParOf" srcId="{D02CF388-3EF2-4C9B-9F97-8A9F7A7F2CE3}" destId="{8B05C829-C3E1-4DAD-A051-B5582AD6C4F6}" srcOrd="20" destOrd="0" presId="urn:microsoft.com/office/officeart/2005/8/layout/list1"/>
    <dgm:cxn modelId="{10482298-50C3-4EFE-9553-8CE8F6963902}" type="presParOf" srcId="{8B05C829-C3E1-4DAD-A051-B5582AD6C4F6}" destId="{94B7929D-6B97-4294-A73D-D998B1246E1C}" srcOrd="0" destOrd="0" presId="urn:microsoft.com/office/officeart/2005/8/layout/list1"/>
    <dgm:cxn modelId="{22723381-1D5D-4952-9C96-B5A1ADEEE8CA}" type="presParOf" srcId="{8B05C829-C3E1-4DAD-A051-B5582AD6C4F6}" destId="{559EB1D2-873A-4370-8A12-7C4F0BEED75A}" srcOrd="1" destOrd="0" presId="urn:microsoft.com/office/officeart/2005/8/layout/list1"/>
    <dgm:cxn modelId="{FA036850-B8F7-476D-BF01-E750D7099CF3}" type="presParOf" srcId="{D02CF388-3EF2-4C9B-9F97-8A9F7A7F2CE3}" destId="{4E633292-B359-43EF-BA48-FD419B993DD2}" srcOrd="21" destOrd="0" presId="urn:microsoft.com/office/officeart/2005/8/layout/list1"/>
    <dgm:cxn modelId="{331E427F-A703-4C4D-836A-D8EBA084B2C4}" type="presParOf" srcId="{D02CF388-3EF2-4C9B-9F97-8A9F7A7F2CE3}" destId="{28BF5CCA-FF01-4086-A50E-736898CD0033}" srcOrd="22" destOrd="0" presId="urn:microsoft.com/office/officeart/2005/8/layout/list1"/>
    <dgm:cxn modelId="{02A521F4-E394-4FD3-B42B-FECCD3A83DE5}" type="presParOf" srcId="{D02CF388-3EF2-4C9B-9F97-8A9F7A7F2CE3}" destId="{402D1B88-36F4-49AE-9B79-C0CC3C4697B0}" srcOrd="23" destOrd="0" presId="urn:microsoft.com/office/officeart/2005/8/layout/list1"/>
    <dgm:cxn modelId="{8DE7BF90-3056-4760-9592-7CD743F8D7E3}" type="presParOf" srcId="{D02CF388-3EF2-4C9B-9F97-8A9F7A7F2CE3}" destId="{DED813D4-6664-45A0-95D8-1C63F56BBDC9}" srcOrd="24" destOrd="0" presId="urn:microsoft.com/office/officeart/2005/8/layout/list1"/>
    <dgm:cxn modelId="{54DCA03D-AD6C-4DB7-8FB1-100F20E151E9}" type="presParOf" srcId="{DED813D4-6664-45A0-95D8-1C63F56BBDC9}" destId="{4DD87BD1-D6C5-4827-8C58-CB00081EDECA}" srcOrd="0" destOrd="0" presId="urn:microsoft.com/office/officeart/2005/8/layout/list1"/>
    <dgm:cxn modelId="{779F5806-076A-458E-8ED0-7DABAF81BCAF}" type="presParOf" srcId="{DED813D4-6664-45A0-95D8-1C63F56BBDC9}" destId="{87B55194-FF10-4271-A43A-240C90286039}" srcOrd="1" destOrd="0" presId="urn:microsoft.com/office/officeart/2005/8/layout/list1"/>
    <dgm:cxn modelId="{1799341C-F01E-4553-A72E-ACD55A612F4D}" type="presParOf" srcId="{D02CF388-3EF2-4C9B-9F97-8A9F7A7F2CE3}" destId="{F33ED93B-FCDE-4129-8DC2-195B47016686}" srcOrd="25" destOrd="0" presId="urn:microsoft.com/office/officeart/2005/8/layout/list1"/>
    <dgm:cxn modelId="{26CBDBA9-B1C2-45E2-85FE-0F57AEAD6A42}" type="presParOf" srcId="{D02CF388-3EF2-4C9B-9F97-8A9F7A7F2CE3}" destId="{FCC53612-E539-46C6-8349-75F2C7523C2F}" srcOrd="26" destOrd="0" presId="urn:microsoft.com/office/officeart/2005/8/layout/list1"/>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143ED33-8ABE-4E75-A0CF-AEEB175A451D}" type="doc">
      <dgm:prSet loTypeId="urn:microsoft.com/office/officeart/2008/layout/VerticalCurvedList" loCatId="list" qsTypeId="urn:microsoft.com/office/officeart/2005/8/quickstyle/3d1" qsCatId="3D" csTypeId="urn:microsoft.com/office/officeart/2005/8/colors/accent0_3" csCatId="mainScheme" phldr="1"/>
      <dgm:spPr/>
      <dgm:t>
        <a:bodyPr/>
        <a:lstStyle/>
        <a:p>
          <a:endParaRPr lang="es-CR"/>
        </a:p>
      </dgm:t>
    </dgm:pt>
    <dgm:pt modelId="{0169E954-8DD5-409B-8C18-F5E81A5B5683}">
      <dgm:prSet phldrT="[Texto]" custT="1"/>
      <dgm:spPr/>
      <dgm:t>
        <a:bodyPr/>
        <a:lstStyle/>
        <a:p>
          <a:pPr algn="just"/>
          <a:r>
            <a:rPr lang="es-CR" sz="1800" b="0" dirty="0" smtClean="0">
              <a:latin typeface="Arial" panose="020B0604020202020204" pitchFamily="34" charset="0"/>
              <a:cs typeface="Arial" panose="020B0604020202020204" pitchFamily="34" charset="0"/>
            </a:rPr>
            <a:t>Características de las operaciones, productos y servicios.</a:t>
          </a:r>
          <a:endParaRPr lang="es-CR" sz="1800" b="0" dirty="0">
            <a:latin typeface="Arial" panose="020B0604020202020204" pitchFamily="34" charset="0"/>
            <a:cs typeface="Arial" panose="020B0604020202020204" pitchFamily="34" charset="0"/>
          </a:endParaRPr>
        </a:p>
      </dgm:t>
    </dgm:pt>
    <dgm:pt modelId="{6502EBA7-30CF-4087-9E90-BD3349FE8A45}" type="parTrans" cxnId="{F5E1631A-68EB-4243-8EF2-BC6280C623B8}">
      <dgm:prSet/>
      <dgm:spPr/>
      <dgm:t>
        <a:bodyPr/>
        <a:lstStyle/>
        <a:p>
          <a:endParaRPr lang="es-CR" sz="1800" b="0">
            <a:latin typeface="Arial" panose="020B0604020202020204" pitchFamily="34" charset="0"/>
            <a:cs typeface="Arial" panose="020B0604020202020204" pitchFamily="34" charset="0"/>
          </a:endParaRPr>
        </a:p>
      </dgm:t>
    </dgm:pt>
    <dgm:pt modelId="{4481C288-8568-4B15-93C6-D14529C94A6B}" type="sibTrans" cxnId="{F5E1631A-68EB-4243-8EF2-BC6280C623B8}">
      <dgm:prSet/>
      <dgm:spPr/>
      <dgm:t>
        <a:bodyPr/>
        <a:lstStyle/>
        <a:p>
          <a:endParaRPr lang="es-CR" sz="1800" b="0">
            <a:latin typeface="Arial" panose="020B0604020202020204" pitchFamily="34" charset="0"/>
            <a:cs typeface="Arial" panose="020B0604020202020204" pitchFamily="34" charset="0"/>
          </a:endParaRPr>
        </a:p>
      </dgm:t>
    </dgm:pt>
    <dgm:pt modelId="{1018D487-B149-4350-AEE5-DEA83E9CDCB0}">
      <dgm:prSet phldrT="[Texto]" custT="1"/>
      <dgm:spPr/>
      <dgm:t>
        <a:bodyPr/>
        <a:lstStyle/>
        <a:p>
          <a:pPr algn="just"/>
          <a:r>
            <a:rPr lang="es-CR" sz="1800" b="0" dirty="0" smtClean="0">
              <a:latin typeface="Arial" panose="020B0604020202020204" pitchFamily="34" charset="0"/>
              <a:cs typeface="Arial" panose="020B0604020202020204" pitchFamily="34" charset="0"/>
            </a:rPr>
            <a:t>Funciones o actividades, entre las cuales se incluyen: activos utilizados y riesgos asumidos.</a:t>
          </a:r>
          <a:endParaRPr lang="es-CR" sz="1800" b="0" dirty="0">
            <a:latin typeface="Arial" panose="020B0604020202020204" pitchFamily="34" charset="0"/>
            <a:cs typeface="Arial" panose="020B0604020202020204" pitchFamily="34" charset="0"/>
          </a:endParaRPr>
        </a:p>
      </dgm:t>
    </dgm:pt>
    <dgm:pt modelId="{C2E81F97-E17F-42B8-B1F3-99249840D9A8}" type="parTrans" cxnId="{BBC68366-1511-4B47-B201-9252A7B5843C}">
      <dgm:prSet/>
      <dgm:spPr/>
      <dgm:t>
        <a:bodyPr/>
        <a:lstStyle/>
        <a:p>
          <a:endParaRPr lang="es-CR" sz="1800" b="0">
            <a:latin typeface="Arial" panose="020B0604020202020204" pitchFamily="34" charset="0"/>
            <a:cs typeface="Arial" panose="020B0604020202020204" pitchFamily="34" charset="0"/>
          </a:endParaRPr>
        </a:p>
      </dgm:t>
    </dgm:pt>
    <dgm:pt modelId="{99BC7CE5-0814-430C-8199-5AEC61FF55DD}" type="sibTrans" cxnId="{BBC68366-1511-4B47-B201-9252A7B5843C}">
      <dgm:prSet/>
      <dgm:spPr/>
      <dgm:t>
        <a:bodyPr/>
        <a:lstStyle/>
        <a:p>
          <a:endParaRPr lang="es-CR" sz="1800" b="0">
            <a:latin typeface="Arial" panose="020B0604020202020204" pitchFamily="34" charset="0"/>
            <a:cs typeface="Arial" panose="020B0604020202020204" pitchFamily="34" charset="0"/>
          </a:endParaRPr>
        </a:p>
      </dgm:t>
    </dgm:pt>
    <dgm:pt modelId="{DCD0FB89-AA64-4CA7-AE0B-92BE93828E63}">
      <dgm:prSet phldrT="[Texto]" custT="1"/>
      <dgm:spPr/>
      <dgm:t>
        <a:bodyPr/>
        <a:lstStyle/>
        <a:p>
          <a:pPr algn="just"/>
          <a:r>
            <a:rPr lang="es-CR" sz="1800" b="0" dirty="0" smtClean="0">
              <a:latin typeface="Arial" panose="020B0604020202020204" pitchFamily="34" charset="0"/>
              <a:cs typeface="Arial" panose="020B0604020202020204" pitchFamily="34" charset="0"/>
            </a:rPr>
            <a:t>Términos o condiciones contractuales.</a:t>
          </a:r>
          <a:endParaRPr lang="es-CR" sz="1800" b="0" dirty="0">
            <a:latin typeface="Arial" panose="020B0604020202020204" pitchFamily="34" charset="0"/>
            <a:cs typeface="Arial" panose="020B0604020202020204" pitchFamily="34" charset="0"/>
          </a:endParaRPr>
        </a:p>
      </dgm:t>
    </dgm:pt>
    <dgm:pt modelId="{FE0B46EA-8ABF-4BB7-8938-3C222EC9FC04}" type="parTrans" cxnId="{109BE5C6-B3D1-437C-AF7E-0A47B3FF1548}">
      <dgm:prSet/>
      <dgm:spPr/>
      <dgm:t>
        <a:bodyPr/>
        <a:lstStyle/>
        <a:p>
          <a:endParaRPr lang="es-CR" sz="1800" b="0">
            <a:latin typeface="Arial" panose="020B0604020202020204" pitchFamily="34" charset="0"/>
            <a:cs typeface="Arial" panose="020B0604020202020204" pitchFamily="34" charset="0"/>
          </a:endParaRPr>
        </a:p>
      </dgm:t>
    </dgm:pt>
    <dgm:pt modelId="{B2118BE6-C9B5-48E1-8D53-FDB9309FA83B}" type="sibTrans" cxnId="{109BE5C6-B3D1-437C-AF7E-0A47B3FF1548}">
      <dgm:prSet/>
      <dgm:spPr/>
      <dgm:t>
        <a:bodyPr/>
        <a:lstStyle/>
        <a:p>
          <a:endParaRPr lang="es-CR" sz="1800" b="0">
            <a:latin typeface="Arial" panose="020B0604020202020204" pitchFamily="34" charset="0"/>
            <a:cs typeface="Arial" panose="020B0604020202020204" pitchFamily="34" charset="0"/>
          </a:endParaRPr>
        </a:p>
      </dgm:t>
    </dgm:pt>
    <dgm:pt modelId="{BF3685AC-0A61-4490-B537-F489AA053EA6}">
      <dgm:prSet custT="1"/>
      <dgm:spPr/>
      <dgm:t>
        <a:bodyPr/>
        <a:lstStyle/>
        <a:p>
          <a:pPr algn="just"/>
          <a:r>
            <a:rPr lang="es-CR" sz="1800" b="0" dirty="0" smtClean="0">
              <a:latin typeface="Arial" panose="020B0604020202020204" pitchFamily="34" charset="0"/>
              <a:cs typeface="Arial" panose="020B0604020202020204" pitchFamily="34" charset="0"/>
            </a:rPr>
            <a:t>Características de los mercados u otros factores económicos que puedan afectar las operaciones.  </a:t>
          </a:r>
          <a:endParaRPr lang="es-CR" sz="1800" b="0" dirty="0">
            <a:latin typeface="Arial" panose="020B0604020202020204" pitchFamily="34" charset="0"/>
            <a:cs typeface="Arial" panose="020B0604020202020204" pitchFamily="34" charset="0"/>
          </a:endParaRPr>
        </a:p>
      </dgm:t>
    </dgm:pt>
    <dgm:pt modelId="{DD2AFE6F-8FD2-48B9-AB82-A19DFF790E88}" type="parTrans" cxnId="{1C0A8EC4-F0E3-4A58-A538-484E7ABF1C1D}">
      <dgm:prSet/>
      <dgm:spPr/>
      <dgm:t>
        <a:bodyPr/>
        <a:lstStyle/>
        <a:p>
          <a:endParaRPr lang="es-CR" sz="1800" b="0">
            <a:latin typeface="Arial" panose="020B0604020202020204" pitchFamily="34" charset="0"/>
            <a:cs typeface="Arial" panose="020B0604020202020204" pitchFamily="34" charset="0"/>
          </a:endParaRPr>
        </a:p>
      </dgm:t>
    </dgm:pt>
    <dgm:pt modelId="{50F2186B-78E8-4EB0-8BA1-E03DC7D985F3}" type="sibTrans" cxnId="{1C0A8EC4-F0E3-4A58-A538-484E7ABF1C1D}">
      <dgm:prSet/>
      <dgm:spPr/>
      <dgm:t>
        <a:bodyPr/>
        <a:lstStyle/>
        <a:p>
          <a:endParaRPr lang="es-CR" sz="1800" b="0">
            <a:latin typeface="Arial" panose="020B0604020202020204" pitchFamily="34" charset="0"/>
            <a:cs typeface="Arial" panose="020B0604020202020204" pitchFamily="34" charset="0"/>
          </a:endParaRPr>
        </a:p>
      </dgm:t>
    </dgm:pt>
    <dgm:pt modelId="{2B97AF2A-33AE-4A80-AA31-0E106B248ACE}">
      <dgm:prSet custT="1"/>
      <dgm:spPr/>
      <dgm:t>
        <a:bodyPr/>
        <a:lstStyle/>
        <a:p>
          <a:pPr algn="just"/>
          <a:r>
            <a:rPr lang="es-CR" sz="1800" b="0" dirty="0" smtClean="0">
              <a:latin typeface="Arial" panose="020B0604020202020204" pitchFamily="34" charset="0"/>
              <a:cs typeface="Arial" panose="020B0604020202020204" pitchFamily="34" charset="0"/>
            </a:rPr>
            <a:t>Estrategias empresariales. </a:t>
          </a:r>
          <a:endParaRPr lang="es-CR" sz="1800" b="0" dirty="0">
            <a:latin typeface="Arial" panose="020B0604020202020204" pitchFamily="34" charset="0"/>
            <a:cs typeface="Arial" panose="020B0604020202020204" pitchFamily="34" charset="0"/>
          </a:endParaRPr>
        </a:p>
      </dgm:t>
    </dgm:pt>
    <dgm:pt modelId="{69EFE6B9-92B4-4DE0-AD42-B1431DEDDE26}" type="parTrans" cxnId="{BDEFD641-9CB0-463E-B397-91DC7F17D43E}">
      <dgm:prSet/>
      <dgm:spPr/>
      <dgm:t>
        <a:bodyPr/>
        <a:lstStyle/>
        <a:p>
          <a:endParaRPr lang="es-CR" sz="1800" b="0">
            <a:latin typeface="Arial" panose="020B0604020202020204" pitchFamily="34" charset="0"/>
            <a:cs typeface="Arial" panose="020B0604020202020204" pitchFamily="34" charset="0"/>
          </a:endParaRPr>
        </a:p>
      </dgm:t>
    </dgm:pt>
    <dgm:pt modelId="{0ACA0826-B7EF-41D6-B09B-C85881C23DBD}" type="sibTrans" cxnId="{BDEFD641-9CB0-463E-B397-91DC7F17D43E}">
      <dgm:prSet/>
      <dgm:spPr/>
      <dgm:t>
        <a:bodyPr/>
        <a:lstStyle/>
        <a:p>
          <a:endParaRPr lang="es-CR" sz="1800" b="0">
            <a:latin typeface="Arial" panose="020B0604020202020204" pitchFamily="34" charset="0"/>
            <a:cs typeface="Arial" panose="020B0604020202020204" pitchFamily="34" charset="0"/>
          </a:endParaRPr>
        </a:p>
      </dgm:t>
    </dgm:pt>
    <dgm:pt modelId="{96F17E71-1039-40C5-84F3-E59340FDC60F}" type="pres">
      <dgm:prSet presAssocID="{4143ED33-8ABE-4E75-A0CF-AEEB175A451D}" presName="Name0" presStyleCnt="0">
        <dgm:presLayoutVars>
          <dgm:chMax val="7"/>
          <dgm:chPref val="7"/>
          <dgm:dir/>
        </dgm:presLayoutVars>
      </dgm:prSet>
      <dgm:spPr/>
      <dgm:t>
        <a:bodyPr/>
        <a:lstStyle/>
        <a:p>
          <a:endParaRPr lang="es-CR"/>
        </a:p>
      </dgm:t>
    </dgm:pt>
    <dgm:pt modelId="{230B3B85-E078-4E82-BB3E-C45A787B1D42}" type="pres">
      <dgm:prSet presAssocID="{4143ED33-8ABE-4E75-A0CF-AEEB175A451D}" presName="Name1" presStyleCnt="0"/>
      <dgm:spPr/>
      <dgm:t>
        <a:bodyPr/>
        <a:lstStyle/>
        <a:p>
          <a:endParaRPr lang="es-CR"/>
        </a:p>
      </dgm:t>
    </dgm:pt>
    <dgm:pt modelId="{50C84674-FD0D-4CD4-B2AA-A62BEC0D6CE0}" type="pres">
      <dgm:prSet presAssocID="{4143ED33-8ABE-4E75-A0CF-AEEB175A451D}" presName="cycle" presStyleCnt="0"/>
      <dgm:spPr/>
      <dgm:t>
        <a:bodyPr/>
        <a:lstStyle/>
        <a:p>
          <a:endParaRPr lang="es-CR"/>
        </a:p>
      </dgm:t>
    </dgm:pt>
    <dgm:pt modelId="{5B2A6FD2-74A1-4642-B9CA-E1445B5E5539}" type="pres">
      <dgm:prSet presAssocID="{4143ED33-8ABE-4E75-A0CF-AEEB175A451D}" presName="srcNode" presStyleLbl="node1" presStyleIdx="0" presStyleCnt="5"/>
      <dgm:spPr/>
      <dgm:t>
        <a:bodyPr/>
        <a:lstStyle/>
        <a:p>
          <a:endParaRPr lang="es-CR"/>
        </a:p>
      </dgm:t>
    </dgm:pt>
    <dgm:pt modelId="{DA40399C-7603-4E7E-AC15-BE7492084885}" type="pres">
      <dgm:prSet presAssocID="{4143ED33-8ABE-4E75-A0CF-AEEB175A451D}" presName="conn" presStyleLbl="parChTrans1D2" presStyleIdx="0" presStyleCnt="1"/>
      <dgm:spPr/>
      <dgm:t>
        <a:bodyPr/>
        <a:lstStyle/>
        <a:p>
          <a:endParaRPr lang="es-CR"/>
        </a:p>
      </dgm:t>
    </dgm:pt>
    <dgm:pt modelId="{A0EA0132-BB15-4912-B41C-89EBE649C91B}" type="pres">
      <dgm:prSet presAssocID="{4143ED33-8ABE-4E75-A0CF-AEEB175A451D}" presName="extraNode" presStyleLbl="node1" presStyleIdx="0" presStyleCnt="5"/>
      <dgm:spPr/>
      <dgm:t>
        <a:bodyPr/>
        <a:lstStyle/>
        <a:p>
          <a:endParaRPr lang="es-CR"/>
        </a:p>
      </dgm:t>
    </dgm:pt>
    <dgm:pt modelId="{DA20CF58-3F83-462B-AEC4-F372D79219AD}" type="pres">
      <dgm:prSet presAssocID="{4143ED33-8ABE-4E75-A0CF-AEEB175A451D}" presName="dstNode" presStyleLbl="node1" presStyleIdx="0" presStyleCnt="5"/>
      <dgm:spPr/>
      <dgm:t>
        <a:bodyPr/>
        <a:lstStyle/>
        <a:p>
          <a:endParaRPr lang="es-CR"/>
        </a:p>
      </dgm:t>
    </dgm:pt>
    <dgm:pt modelId="{BE4A2C20-6EFC-4B3E-BF37-5C23AABA67F6}" type="pres">
      <dgm:prSet presAssocID="{0169E954-8DD5-409B-8C18-F5E81A5B5683}" presName="text_1" presStyleLbl="node1" presStyleIdx="0" presStyleCnt="5">
        <dgm:presLayoutVars>
          <dgm:bulletEnabled val="1"/>
        </dgm:presLayoutVars>
      </dgm:prSet>
      <dgm:spPr/>
      <dgm:t>
        <a:bodyPr/>
        <a:lstStyle/>
        <a:p>
          <a:endParaRPr lang="es-CR"/>
        </a:p>
      </dgm:t>
    </dgm:pt>
    <dgm:pt modelId="{3B5BD5AF-9FE8-47A7-B05D-0CC0F9BBDAB0}" type="pres">
      <dgm:prSet presAssocID="{0169E954-8DD5-409B-8C18-F5E81A5B5683}" presName="accent_1" presStyleCnt="0"/>
      <dgm:spPr/>
      <dgm:t>
        <a:bodyPr/>
        <a:lstStyle/>
        <a:p>
          <a:endParaRPr lang="es-CR"/>
        </a:p>
      </dgm:t>
    </dgm:pt>
    <dgm:pt modelId="{DC51D5A5-041C-4593-99B5-7C47AC0BBF92}" type="pres">
      <dgm:prSet presAssocID="{0169E954-8DD5-409B-8C18-F5E81A5B5683}" presName="accentRepeatNode" presStyleLbl="solidFgAcc1" presStyleIdx="0" presStyleCnt="5"/>
      <dgm:spPr/>
      <dgm:t>
        <a:bodyPr/>
        <a:lstStyle/>
        <a:p>
          <a:endParaRPr lang="es-CR"/>
        </a:p>
      </dgm:t>
    </dgm:pt>
    <dgm:pt modelId="{6F5B3B15-6D37-4560-B6CD-833EAF43F4F2}" type="pres">
      <dgm:prSet presAssocID="{1018D487-B149-4350-AEE5-DEA83E9CDCB0}" presName="text_2" presStyleLbl="node1" presStyleIdx="1" presStyleCnt="5">
        <dgm:presLayoutVars>
          <dgm:bulletEnabled val="1"/>
        </dgm:presLayoutVars>
      </dgm:prSet>
      <dgm:spPr/>
      <dgm:t>
        <a:bodyPr/>
        <a:lstStyle/>
        <a:p>
          <a:endParaRPr lang="es-CR"/>
        </a:p>
      </dgm:t>
    </dgm:pt>
    <dgm:pt modelId="{A009FF4D-66AF-4385-90F3-88934FD5A959}" type="pres">
      <dgm:prSet presAssocID="{1018D487-B149-4350-AEE5-DEA83E9CDCB0}" presName="accent_2" presStyleCnt="0"/>
      <dgm:spPr/>
      <dgm:t>
        <a:bodyPr/>
        <a:lstStyle/>
        <a:p>
          <a:endParaRPr lang="es-CR"/>
        </a:p>
      </dgm:t>
    </dgm:pt>
    <dgm:pt modelId="{5F9D9B50-C840-403D-8E53-FBBEA78140BA}" type="pres">
      <dgm:prSet presAssocID="{1018D487-B149-4350-AEE5-DEA83E9CDCB0}" presName="accentRepeatNode" presStyleLbl="solidFgAcc1" presStyleIdx="1" presStyleCnt="5"/>
      <dgm:spPr/>
      <dgm:t>
        <a:bodyPr/>
        <a:lstStyle/>
        <a:p>
          <a:endParaRPr lang="es-CR"/>
        </a:p>
      </dgm:t>
    </dgm:pt>
    <dgm:pt modelId="{1B8CF2DB-33E8-461F-8FC8-CD49C0BDEABF}" type="pres">
      <dgm:prSet presAssocID="{DCD0FB89-AA64-4CA7-AE0B-92BE93828E63}" presName="text_3" presStyleLbl="node1" presStyleIdx="2" presStyleCnt="5">
        <dgm:presLayoutVars>
          <dgm:bulletEnabled val="1"/>
        </dgm:presLayoutVars>
      </dgm:prSet>
      <dgm:spPr/>
      <dgm:t>
        <a:bodyPr/>
        <a:lstStyle/>
        <a:p>
          <a:endParaRPr lang="es-CR"/>
        </a:p>
      </dgm:t>
    </dgm:pt>
    <dgm:pt modelId="{E21B8268-AB7D-42B2-87F6-442A30AFC0C4}" type="pres">
      <dgm:prSet presAssocID="{DCD0FB89-AA64-4CA7-AE0B-92BE93828E63}" presName="accent_3" presStyleCnt="0"/>
      <dgm:spPr/>
      <dgm:t>
        <a:bodyPr/>
        <a:lstStyle/>
        <a:p>
          <a:endParaRPr lang="es-CR"/>
        </a:p>
      </dgm:t>
    </dgm:pt>
    <dgm:pt modelId="{90CBD691-D14C-4C71-B816-791DA7980D41}" type="pres">
      <dgm:prSet presAssocID="{DCD0FB89-AA64-4CA7-AE0B-92BE93828E63}" presName="accentRepeatNode" presStyleLbl="solidFgAcc1" presStyleIdx="2" presStyleCnt="5"/>
      <dgm:spPr/>
      <dgm:t>
        <a:bodyPr/>
        <a:lstStyle/>
        <a:p>
          <a:endParaRPr lang="es-CR"/>
        </a:p>
      </dgm:t>
    </dgm:pt>
    <dgm:pt modelId="{5AE4548B-7D3F-486E-A8D1-88F64E4444E6}" type="pres">
      <dgm:prSet presAssocID="{BF3685AC-0A61-4490-B537-F489AA053EA6}" presName="text_4" presStyleLbl="node1" presStyleIdx="3" presStyleCnt="5">
        <dgm:presLayoutVars>
          <dgm:bulletEnabled val="1"/>
        </dgm:presLayoutVars>
      </dgm:prSet>
      <dgm:spPr/>
      <dgm:t>
        <a:bodyPr/>
        <a:lstStyle/>
        <a:p>
          <a:endParaRPr lang="es-CR"/>
        </a:p>
      </dgm:t>
    </dgm:pt>
    <dgm:pt modelId="{13423FB5-BB35-47EC-AF8D-F3A0D6FA5C98}" type="pres">
      <dgm:prSet presAssocID="{BF3685AC-0A61-4490-B537-F489AA053EA6}" presName="accent_4" presStyleCnt="0"/>
      <dgm:spPr/>
      <dgm:t>
        <a:bodyPr/>
        <a:lstStyle/>
        <a:p>
          <a:endParaRPr lang="es-CR"/>
        </a:p>
      </dgm:t>
    </dgm:pt>
    <dgm:pt modelId="{BD41A2CC-574F-4A70-BE9A-0217D9392713}" type="pres">
      <dgm:prSet presAssocID="{BF3685AC-0A61-4490-B537-F489AA053EA6}" presName="accentRepeatNode" presStyleLbl="solidFgAcc1" presStyleIdx="3" presStyleCnt="5"/>
      <dgm:spPr/>
      <dgm:t>
        <a:bodyPr/>
        <a:lstStyle/>
        <a:p>
          <a:endParaRPr lang="es-CR"/>
        </a:p>
      </dgm:t>
    </dgm:pt>
    <dgm:pt modelId="{32B5A2E5-BD2A-40D7-AA49-3724DFD02EAD}" type="pres">
      <dgm:prSet presAssocID="{2B97AF2A-33AE-4A80-AA31-0E106B248ACE}" presName="text_5" presStyleLbl="node1" presStyleIdx="4" presStyleCnt="5">
        <dgm:presLayoutVars>
          <dgm:bulletEnabled val="1"/>
        </dgm:presLayoutVars>
      </dgm:prSet>
      <dgm:spPr/>
      <dgm:t>
        <a:bodyPr/>
        <a:lstStyle/>
        <a:p>
          <a:endParaRPr lang="es-CR"/>
        </a:p>
      </dgm:t>
    </dgm:pt>
    <dgm:pt modelId="{DDD12E54-322F-4FC0-84EE-AC4BDDE299C1}" type="pres">
      <dgm:prSet presAssocID="{2B97AF2A-33AE-4A80-AA31-0E106B248ACE}" presName="accent_5" presStyleCnt="0"/>
      <dgm:spPr/>
      <dgm:t>
        <a:bodyPr/>
        <a:lstStyle/>
        <a:p>
          <a:endParaRPr lang="es-CR"/>
        </a:p>
      </dgm:t>
    </dgm:pt>
    <dgm:pt modelId="{750C4E94-4FFB-48C1-972B-4B8C2711DE4D}" type="pres">
      <dgm:prSet presAssocID="{2B97AF2A-33AE-4A80-AA31-0E106B248ACE}" presName="accentRepeatNode" presStyleLbl="solidFgAcc1" presStyleIdx="4" presStyleCnt="5"/>
      <dgm:spPr/>
      <dgm:t>
        <a:bodyPr/>
        <a:lstStyle/>
        <a:p>
          <a:endParaRPr lang="es-CR"/>
        </a:p>
      </dgm:t>
    </dgm:pt>
  </dgm:ptLst>
  <dgm:cxnLst>
    <dgm:cxn modelId="{1BEAD4FC-DC42-4A9C-AED5-15409D5D8AE9}" type="presOf" srcId="{DCD0FB89-AA64-4CA7-AE0B-92BE93828E63}" destId="{1B8CF2DB-33E8-461F-8FC8-CD49C0BDEABF}" srcOrd="0" destOrd="0" presId="urn:microsoft.com/office/officeart/2008/layout/VerticalCurvedList"/>
    <dgm:cxn modelId="{F5E1631A-68EB-4243-8EF2-BC6280C623B8}" srcId="{4143ED33-8ABE-4E75-A0CF-AEEB175A451D}" destId="{0169E954-8DD5-409B-8C18-F5E81A5B5683}" srcOrd="0" destOrd="0" parTransId="{6502EBA7-30CF-4087-9E90-BD3349FE8A45}" sibTransId="{4481C288-8568-4B15-93C6-D14529C94A6B}"/>
    <dgm:cxn modelId="{B147BD00-B463-4A6D-AC77-4A7E879AA3F3}" type="presOf" srcId="{4481C288-8568-4B15-93C6-D14529C94A6B}" destId="{DA40399C-7603-4E7E-AC15-BE7492084885}" srcOrd="0" destOrd="0" presId="urn:microsoft.com/office/officeart/2008/layout/VerticalCurvedList"/>
    <dgm:cxn modelId="{BBC68366-1511-4B47-B201-9252A7B5843C}" srcId="{4143ED33-8ABE-4E75-A0CF-AEEB175A451D}" destId="{1018D487-B149-4350-AEE5-DEA83E9CDCB0}" srcOrd="1" destOrd="0" parTransId="{C2E81F97-E17F-42B8-B1F3-99249840D9A8}" sibTransId="{99BC7CE5-0814-430C-8199-5AEC61FF55DD}"/>
    <dgm:cxn modelId="{BDEFD641-9CB0-463E-B397-91DC7F17D43E}" srcId="{4143ED33-8ABE-4E75-A0CF-AEEB175A451D}" destId="{2B97AF2A-33AE-4A80-AA31-0E106B248ACE}" srcOrd="4" destOrd="0" parTransId="{69EFE6B9-92B4-4DE0-AD42-B1431DEDDE26}" sibTransId="{0ACA0826-B7EF-41D6-B09B-C85881C23DBD}"/>
    <dgm:cxn modelId="{71D1A65C-EC50-4502-9643-E0D40460097F}" type="presOf" srcId="{0169E954-8DD5-409B-8C18-F5E81A5B5683}" destId="{BE4A2C20-6EFC-4B3E-BF37-5C23AABA67F6}" srcOrd="0" destOrd="0" presId="urn:microsoft.com/office/officeart/2008/layout/VerticalCurvedList"/>
    <dgm:cxn modelId="{1C0A8EC4-F0E3-4A58-A538-484E7ABF1C1D}" srcId="{4143ED33-8ABE-4E75-A0CF-AEEB175A451D}" destId="{BF3685AC-0A61-4490-B537-F489AA053EA6}" srcOrd="3" destOrd="0" parTransId="{DD2AFE6F-8FD2-48B9-AB82-A19DFF790E88}" sibTransId="{50F2186B-78E8-4EB0-8BA1-E03DC7D985F3}"/>
    <dgm:cxn modelId="{7D5382EE-4C28-43EE-959E-621DD7C2A27D}" type="presOf" srcId="{2B97AF2A-33AE-4A80-AA31-0E106B248ACE}" destId="{32B5A2E5-BD2A-40D7-AA49-3724DFD02EAD}" srcOrd="0" destOrd="0" presId="urn:microsoft.com/office/officeart/2008/layout/VerticalCurvedList"/>
    <dgm:cxn modelId="{147058DC-C84F-4513-B096-568FF397E291}" type="presOf" srcId="{BF3685AC-0A61-4490-B537-F489AA053EA6}" destId="{5AE4548B-7D3F-486E-A8D1-88F64E4444E6}" srcOrd="0" destOrd="0" presId="urn:microsoft.com/office/officeart/2008/layout/VerticalCurvedList"/>
    <dgm:cxn modelId="{9A47F5EE-F424-45A1-A3F5-EC4A3BA39F17}" type="presOf" srcId="{4143ED33-8ABE-4E75-A0CF-AEEB175A451D}" destId="{96F17E71-1039-40C5-84F3-E59340FDC60F}" srcOrd="0" destOrd="0" presId="urn:microsoft.com/office/officeart/2008/layout/VerticalCurvedList"/>
    <dgm:cxn modelId="{B763F771-088B-46F4-AD80-7F73CA575792}" type="presOf" srcId="{1018D487-B149-4350-AEE5-DEA83E9CDCB0}" destId="{6F5B3B15-6D37-4560-B6CD-833EAF43F4F2}" srcOrd="0" destOrd="0" presId="urn:microsoft.com/office/officeart/2008/layout/VerticalCurvedList"/>
    <dgm:cxn modelId="{109BE5C6-B3D1-437C-AF7E-0A47B3FF1548}" srcId="{4143ED33-8ABE-4E75-A0CF-AEEB175A451D}" destId="{DCD0FB89-AA64-4CA7-AE0B-92BE93828E63}" srcOrd="2" destOrd="0" parTransId="{FE0B46EA-8ABF-4BB7-8938-3C222EC9FC04}" sibTransId="{B2118BE6-C9B5-48E1-8D53-FDB9309FA83B}"/>
    <dgm:cxn modelId="{AEED8B16-86FD-4B90-9605-6A7CA4BEB63A}" type="presParOf" srcId="{96F17E71-1039-40C5-84F3-E59340FDC60F}" destId="{230B3B85-E078-4E82-BB3E-C45A787B1D42}" srcOrd="0" destOrd="0" presId="urn:microsoft.com/office/officeart/2008/layout/VerticalCurvedList"/>
    <dgm:cxn modelId="{E8952C59-1EF5-4DDC-B26E-87F8793FF344}" type="presParOf" srcId="{230B3B85-E078-4E82-BB3E-C45A787B1D42}" destId="{50C84674-FD0D-4CD4-B2AA-A62BEC0D6CE0}" srcOrd="0" destOrd="0" presId="urn:microsoft.com/office/officeart/2008/layout/VerticalCurvedList"/>
    <dgm:cxn modelId="{0B49C591-A2DC-4645-A194-AAAA9290468F}" type="presParOf" srcId="{50C84674-FD0D-4CD4-B2AA-A62BEC0D6CE0}" destId="{5B2A6FD2-74A1-4642-B9CA-E1445B5E5539}" srcOrd="0" destOrd="0" presId="urn:microsoft.com/office/officeart/2008/layout/VerticalCurvedList"/>
    <dgm:cxn modelId="{F0116DBF-F09D-4C0E-A4B9-49D00586F463}" type="presParOf" srcId="{50C84674-FD0D-4CD4-B2AA-A62BEC0D6CE0}" destId="{DA40399C-7603-4E7E-AC15-BE7492084885}" srcOrd="1" destOrd="0" presId="urn:microsoft.com/office/officeart/2008/layout/VerticalCurvedList"/>
    <dgm:cxn modelId="{A12137D9-7E1A-415D-8951-9BA62BA581F8}" type="presParOf" srcId="{50C84674-FD0D-4CD4-B2AA-A62BEC0D6CE0}" destId="{A0EA0132-BB15-4912-B41C-89EBE649C91B}" srcOrd="2" destOrd="0" presId="urn:microsoft.com/office/officeart/2008/layout/VerticalCurvedList"/>
    <dgm:cxn modelId="{C80AD003-495E-4BA6-A20E-26B1987926A9}" type="presParOf" srcId="{50C84674-FD0D-4CD4-B2AA-A62BEC0D6CE0}" destId="{DA20CF58-3F83-462B-AEC4-F372D79219AD}" srcOrd="3" destOrd="0" presId="urn:microsoft.com/office/officeart/2008/layout/VerticalCurvedList"/>
    <dgm:cxn modelId="{1011C464-B487-4075-AE90-B1B0809A8A05}" type="presParOf" srcId="{230B3B85-E078-4E82-BB3E-C45A787B1D42}" destId="{BE4A2C20-6EFC-4B3E-BF37-5C23AABA67F6}" srcOrd="1" destOrd="0" presId="urn:microsoft.com/office/officeart/2008/layout/VerticalCurvedList"/>
    <dgm:cxn modelId="{E8BB576A-0494-4640-8067-20A479FA06E0}" type="presParOf" srcId="{230B3B85-E078-4E82-BB3E-C45A787B1D42}" destId="{3B5BD5AF-9FE8-47A7-B05D-0CC0F9BBDAB0}" srcOrd="2" destOrd="0" presId="urn:microsoft.com/office/officeart/2008/layout/VerticalCurvedList"/>
    <dgm:cxn modelId="{96374445-D031-457D-8283-4F29062C2607}" type="presParOf" srcId="{3B5BD5AF-9FE8-47A7-B05D-0CC0F9BBDAB0}" destId="{DC51D5A5-041C-4593-99B5-7C47AC0BBF92}" srcOrd="0" destOrd="0" presId="urn:microsoft.com/office/officeart/2008/layout/VerticalCurvedList"/>
    <dgm:cxn modelId="{BC43475E-732E-4DBC-B1BC-2CFD63BA7A7C}" type="presParOf" srcId="{230B3B85-E078-4E82-BB3E-C45A787B1D42}" destId="{6F5B3B15-6D37-4560-B6CD-833EAF43F4F2}" srcOrd="3" destOrd="0" presId="urn:microsoft.com/office/officeart/2008/layout/VerticalCurvedList"/>
    <dgm:cxn modelId="{28336E64-9754-4778-A349-C43F61B2C1D4}" type="presParOf" srcId="{230B3B85-E078-4E82-BB3E-C45A787B1D42}" destId="{A009FF4D-66AF-4385-90F3-88934FD5A959}" srcOrd="4" destOrd="0" presId="urn:microsoft.com/office/officeart/2008/layout/VerticalCurvedList"/>
    <dgm:cxn modelId="{D5669D71-5CF3-4E36-8BD4-8A71143D7492}" type="presParOf" srcId="{A009FF4D-66AF-4385-90F3-88934FD5A959}" destId="{5F9D9B50-C840-403D-8E53-FBBEA78140BA}" srcOrd="0" destOrd="0" presId="urn:microsoft.com/office/officeart/2008/layout/VerticalCurvedList"/>
    <dgm:cxn modelId="{5EA707C7-1AF4-4F04-B8EA-62070A1778A1}" type="presParOf" srcId="{230B3B85-E078-4E82-BB3E-C45A787B1D42}" destId="{1B8CF2DB-33E8-461F-8FC8-CD49C0BDEABF}" srcOrd="5" destOrd="0" presId="urn:microsoft.com/office/officeart/2008/layout/VerticalCurvedList"/>
    <dgm:cxn modelId="{503C22EC-5B4E-4455-B6F0-CDEEDB69C685}" type="presParOf" srcId="{230B3B85-E078-4E82-BB3E-C45A787B1D42}" destId="{E21B8268-AB7D-42B2-87F6-442A30AFC0C4}" srcOrd="6" destOrd="0" presId="urn:microsoft.com/office/officeart/2008/layout/VerticalCurvedList"/>
    <dgm:cxn modelId="{0422024C-2B1D-4C2D-AFE1-EE4806F7D1CD}" type="presParOf" srcId="{E21B8268-AB7D-42B2-87F6-442A30AFC0C4}" destId="{90CBD691-D14C-4C71-B816-791DA7980D41}" srcOrd="0" destOrd="0" presId="urn:microsoft.com/office/officeart/2008/layout/VerticalCurvedList"/>
    <dgm:cxn modelId="{42C386E5-8EFE-45C5-9B2F-D51F45FAC8AB}" type="presParOf" srcId="{230B3B85-E078-4E82-BB3E-C45A787B1D42}" destId="{5AE4548B-7D3F-486E-A8D1-88F64E4444E6}" srcOrd="7" destOrd="0" presId="urn:microsoft.com/office/officeart/2008/layout/VerticalCurvedList"/>
    <dgm:cxn modelId="{7195C312-8D04-49D0-A588-E18B8859D13C}" type="presParOf" srcId="{230B3B85-E078-4E82-BB3E-C45A787B1D42}" destId="{13423FB5-BB35-47EC-AF8D-F3A0D6FA5C98}" srcOrd="8" destOrd="0" presId="urn:microsoft.com/office/officeart/2008/layout/VerticalCurvedList"/>
    <dgm:cxn modelId="{5CEC485B-E329-4BF6-AA36-88D1549A8E2E}" type="presParOf" srcId="{13423FB5-BB35-47EC-AF8D-F3A0D6FA5C98}" destId="{BD41A2CC-574F-4A70-BE9A-0217D9392713}" srcOrd="0" destOrd="0" presId="urn:microsoft.com/office/officeart/2008/layout/VerticalCurvedList"/>
    <dgm:cxn modelId="{FE700219-4007-4FCD-9D38-9DDCB7707D31}" type="presParOf" srcId="{230B3B85-E078-4E82-BB3E-C45A787B1D42}" destId="{32B5A2E5-BD2A-40D7-AA49-3724DFD02EAD}" srcOrd="9" destOrd="0" presId="urn:microsoft.com/office/officeart/2008/layout/VerticalCurvedList"/>
    <dgm:cxn modelId="{DDC0C106-9F37-42C8-A597-BDD87860A3BA}" type="presParOf" srcId="{230B3B85-E078-4E82-BB3E-C45A787B1D42}" destId="{DDD12E54-322F-4FC0-84EE-AC4BDDE299C1}" srcOrd="10" destOrd="0" presId="urn:microsoft.com/office/officeart/2008/layout/VerticalCurvedList"/>
    <dgm:cxn modelId="{DE3F0371-C1BB-411B-81B5-EA7B00669186}" type="presParOf" srcId="{DDD12E54-322F-4FC0-84EE-AC4BDDE299C1}" destId="{750C4E94-4FFB-48C1-972B-4B8C2711DE4D}" srcOrd="0" destOrd="0" presId="urn:microsoft.com/office/officeart/2008/layout/VerticalCurvedList"/>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CF6B444-1C39-4AF0-A145-7CB52CC2FE31}" type="doc">
      <dgm:prSet loTypeId="urn:microsoft.com/office/officeart/2005/8/layout/process4" loCatId="list" qsTypeId="urn:microsoft.com/office/officeart/2005/8/quickstyle/3d2" qsCatId="3D" csTypeId="urn:microsoft.com/office/officeart/2005/8/colors/accent0_3" csCatId="mainScheme" phldr="1"/>
      <dgm:spPr/>
      <dgm:t>
        <a:bodyPr/>
        <a:lstStyle/>
        <a:p>
          <a:endParaRPr lang="es-CR"/>
        </a:p>
      </dgm:t>
    </dgm:pt>
    <dgm:pt modelId="{EB93ACBC-C891-4DDB-8FCD-D750FC3818A7}">
      <dgm:prSet phldrT="[Texto]" custT="1"/>
      <dgm:spPr/>
      <dgm:t>
        <a:bodyPr/>
        <a:lstStyle/>
        <a:p>
          <a:r>
            <a:rPr lang="es-CR" sz="2000" b="1" dirty="0" smtClean="0">
              <a:latin typeface="Arial" panose="020B0604020202020204" pitchFamily="34" charset="0"/>
              <a:cs typeface="Arial" panose="020B0604020202020204" pitchFamily="34" charset="0"/>
            </a:rPr>
            <a:t>Obligación</a:t>
          </a:r>
          <a:endParaRPr lang="es-CR" sz="2000" dirty="0">
            <a:latin typeface="Arial" panose="020B0604020202020204" pitchFamily="34" charset="0"/>
            <a:cs typeface="Arial" panose="020B0604020202020204" pitchFamily="34" charset="0"/>
          </a:endParaRPr>
        </a:p>
      </dgm:t>
    </dgm:pt>
    <dgm:pt modelId="{1B176B08-E19A-46E0-B8AB-4ACAB9A092E7}" type="parTrans" cxnId="{0E509210-960A-4A41-B064-F9E8A4B7BA24}">
      <dgm:prSet/>
      <dgm:spPr/>
      <dgm:t>
        <a:bodyPr/>
        <a:lstStyle/>
        <a:p>
          <a:endParaRPr lang="es-CR">
            <a:latin typeface="Arial" panose="020B0604020202020204" pitchFamily="34" charset="0"/>
            <a:cs typeface="Arial" panose="020B0604020202020204" pitchFamily="34" charset="0"/>
          </a:endParaRPr>
        </a:p>
      </dgm:t>
    </dgm:pt>
    <dgm:pt modelId="{719DE808-CA55-4443-9846-170DC2C3A435}" type="sibTrans" cxnId="{0E509210-960A-4A41-B064-F9E8A4B7BA24}">
      <dgm:prSet/>
      <dgm:spPr/>
      <dgm:t>
        <a:bodyPr/>
        <a:lstStyle/>
        <a:p>
          <a:endParaRPr lang="es-CR">
            <a:latin typeface="Arial" panose="020B0604020202020204" pitchFamily="34" charset="0"/>
            <a:cs typeface="Arial" panose="020B0604020202020204" pitchFamily="34" charset="0"/>
          </a:endParaRPr>
        </a:p>
      </dgm:t>
    </dgm:pt>
    <dgm:pt modelId="{9FFF0DAD-9AA0-4AE7-A5B3-2AC323648699}">
      <dgm:prSet phldrT="[Texto]" custT="1"/>
      <dgm:spPr/>
      <dgm:t>
        <a:bodyPr/>
        <a:lstStyle/>
        <a:p>
          <a:pPr algn="ctr"/>
          <a:r>
            <a:rPr lang="es-CR" sz="1800" dirty="0" smtClean="0">
              <a:latin typeface="Arial" panose="020B0604020202020204" pitchFamily="34" charset="0"/>
              <a:cs typeface="Arial" panose="020B0604020202020204" pitchFamily="34" charset="0"/>
            </a:rPr>
            <a:t>Art 62-A “Para efectos tributarios, los contribuyentes que celebren operaciones o transacciones con sujetos relacionados, estarán obligados a determinar los precios y montos de las contraprestaciones, considerando para esas operaciones los precios de mercado utilizados en transferencias de bienes o prestación de servicios de la misma especie, entre sujetos independientes”.</a:t>
          </a:r>
          <a:endParaRPr lang="es-CR" sz="1800" dirty="0">
            <a:latin typeface="Arial" panose="020B0604020202020204" pitchFamily="34" charset="0"/>
            <a:cs typeface="Arial" panose="020B0604020202020204" pitchFamily="34" charset="0"/>
          </a:endParaRPr>
        </a:p>
      </dgm:t>
    </dgm:pt>
    <dgm:pt modelId="{0DA32587-AAC6-45B7-92BE-3D49A33525CA}" type="parTrans" cxnId="{5AF1B4E9-215E-42A0-BC16-8E328C5F7292}">
      <dgm:prSet/>
      <dgm:spPr/>
      <dgm:t>
        <a:bodyPr/>
        <a:lstStyle/>
        <a:p>
          <a:endParaRPr lang="es-CR">
            <a:latin typeface="Arial" panose="020B0604020202020204" pitchFamily="34" charset="0"/>
            <a:cs typeface="Arial" panose="020B0604020202020204" pitchFamily="34" charset="0"/>
          </a:endParaRPr>
        </a:p>
      </dgm:t>
    </dgm:pt>
    <dgm:pt modelId="{89006824-53CD-4694-8DE9-9B444D175A97}" type="sibTrans" cxnId="{5AF1B4E9-215E-42A0-BC16-8E328C5F7292}">
      <dgm:prSet/>
      <dgm:spPr/>
      <dgm:t>
        <a:bodyPr/>
        <a:lstStyle/>
        <a:p>
          <a:endParaRPr lang="es-CR">
            <a:latin typeface="Arial" panose="020B0604020202020204" pitchFamily="34" charset="0"/>
            <a:cs typeface="Arial" panose="020B0604020202020204" pitchFamily="34" charset="0"/>
          </a:endParaRPr>
        </a:p>
      </dgm:t>
    </dgm:pt>
    <dgm:pt modelId="{EC0B683E-FB5F-4504-94CE-36B944A8A034}">
      <dgm:prSet phldrT="[Texto]" custT="1"/>
      <dgm:spPr/>
      <dgm:t>
        <a:bodyPr/>
        <a:lstStyle/>
        <a:p>
          <a:r>
            <a:rPr lang="es-CR" sz="2000" b="1" dirty="0" smtClean="0">
              <a:latin typeface="Arial" panose="020B0604020202020204" pitchFamily="34" charset="0"/>
              <a:cs typeface="Arial" panose="020B0604020202020204" pitchFamily="34" charset="0"/>
            </a:rPr>
            <a:t>Informe</a:t>
          </a:r>
          <a:endParaRPr lang="es-CR" sz="2000" dirty="0">
            <a:latin typeface="Arial" panose="020B0604020202020204" pitchFamily="34" charset="0"/>
            <a:cs typeface="Arial" panose="020B0604020202020204" pitchFamily="34" charset="0"/>
          </a:endParaRPr>
        </a:p>
      </dgm:t>
    </dgm:pt>
    <dgm:pt modelId="{D3C444BC-0854-495B-9B83-F224B8DAAF91}" type="parTrans" cxnId="{16C6AE15-E19A-409D-99D0-1F14172701A0}">
      <dgm:prSet/>
      <dgm:spPr/>
      <dgm:t>
        <a:bodyPr/>
        <a:lstStyle/>
        <a:p>
          <a:endParaRPr lang="es-CR">
            <a:latin typeface="Arial" panose="020B0604020202020204" pitchFamily="34" charset="0"/>
            <a:cs typeface="Arial" panose="020B0604020202020204" pitchFamily="34" charset="0"/>
          </a:endParaRPr>
        </a:p>
      </dgm:t>
    </dgm:pt>
    <dgm:pt modelId="{36D07217-25B4-420B-BDD9-F46EA837E407}" type="sibTrans" cxnId="{16C6AE15-E19A-409D-99D0-1F14172701A0}">
      <dgm:prSet/>
      <dgm:spPr/>
      <dgm:t>
        <a:bodyPr/>
        <a:lstStyle/>
        <a:p>
          <a:endParaRPr lang="es-CR">
            <a:latin typeface="Arial" panose="020B0604020202020204" pitchFamily="34" charset="0"/>
            <a:cs typeface="Arial" panose="020B0604020202020204" pitchFamily="34" charset="0"/>
          </a:endParaRPr>
        </a:p>
      </dgm:t>
    </dgm:pt>
    <dgm:pt modelId="{B1BDA89C-A630-4A93-AA7A-738AED4D21D7}">
      <dgm:prSet phldrT="[Texto]" custT="1"/>
      <dgm:spPr/>
      <dgm:t>
        <a:bodyPr/>
        <a:lstStyle/>
        <a:p>
          <a:r>
            <a:rPr lang="es-CR" sz="2000" b="1" dirty="0" smtClean="0">
              <a:latin typeface="Arial" panose="020B0604020202020204" pitchFamily="34" charset="0"/>
              <a:cs typeface="Arial" panose="020B0604020202020204" pitchFamily="34" charset="0"/>
            </a:rPr>
            <a:t>Formulario</a:t>
          </a:r>
          <a:endParaRPr lang="es-CR" sz="2000" dirty="0">
            <a:latin typeface="Arial" panose="020B0604020202020204" pitchFamily="34" charset="0"/>
            <a:cs typeface="Arial" panose="020B0604020202020204" pitchFamily="34" charset="0"/>
          </a:endParaRPr>
        </a:p>
      </dgm:t>
    </dgm:pt>
    <dgm:pt modelId="{024A67AB-FEE8-4888-AD88-071BED30DB1E}" type="parTrans" cxnId="{03295C8C-9208-4EA7-AF57-4B3D67330E69}">
      <dgm:prSet/>
      <dgm:spPr/>
      <dgm:t>
        <a:bodyPr/>
        <a:lstStyle/>
        <a:p>
          <a:endParaRPr lang="es-CR">
            <a:latin typeface="Arial" panose="020B0604020202020204" pitchFamily="34" charset="0"/>
            <a:cs typeface="Arial" panose="020B0604020202020204" pitchFamily="34" charset="0"/>
          </a:endParaRPr>
        </a:p>
      </dgm:t>
    </dgm:pt>
    <dgm:pt modelId="{CD936256-A8E3-4357-A463-47FA251AC11C}" type="sibTrans" cxnId="{03295C8C-9208-4EA7-AF57-4B3D67330E69}">
      <dgm:prSet/>
      <dgm:spPr/>
      <dgm:t>
        <a:bodyPr/>
        <a:lstStyle/>
        <a:p>
          <a:endParaRPr lang="es-CR">
            <a:latin typeface="Arial" panose="020B0604020202020204" pitchFamily="34" charset="0"/>
            <a:cs typeface="Arial" panose="020B0604020202020204" pitchFamily="34" charset="0"/>
          </a:endParaRPr>
        </a:p>
      </dgm:t>
    </dgm:pt>
    <dgm:pt modelId="{F9F912EC-18C5-438F-8285-961A4DAF2946}">
      <dgm:prSet phldrT="[Texto]" custT="1"/>
      <dgm:spPr/>
      <dgm:t>
        <a:bodyPr/>
        <a:lstStyle/>
        <a:p>
          <a:r>
            <a:rPr lang="es-CR" sz="1800" dirty="0" smtClean="0">
              <a:latin typeface="Arial" panose="020B0604020202020204" pitchFamily="34" charset="0"/>
              <a:cs typeface="Arial" panose="020B0604020202020204" pitchFamily="34" charset="0"/>
            </a:rPr>
            <a:t>La norma obliga a presentar el formulario F982, adjunto en el anexo 1, esto para sujetos con transacciones con partes relacionadas o en paraísos fiscales, mayores de $ 579.429.</a:t>
          </a:r>
          <a:endParaRPr lang="es-CR" sz="1800" dirty="0">
            <a:latin typeface="Arial" panose="020B0604020202020204" pitchFamily="34" charset="0"/>
            <a:cs typeface="Arial" panose="020B0604020202020204" pitchFamily="34" charset="0"/>
          </a:endParaRPr>
        </a:p>
      </dgm:t>
    </dgm:pt>
    <dgm:pt modelId="{11A3CFCA-9FB3-477B-AA53-CCAA759FE7E8}" type="parTrans" cxnId="{B6F57897-A45A-47BF-940E-7A4EC07619D2}">
      <dgm:prSet/>
      <dgm:spPr/>
      <dgm:t>
        <a:bodyPr/>
        <a:lstStyle/>
        <a:p>
          <a:endParaRPr lang="es-CR">
            <a:latin typeface="Arial" panose="020B0604020202020204" pitchFamily="34" charset="0"/>
            <a:cs typeface="Arial" panose="020B0604020202020204" pitchFamily="34" charset="0"/>
          </a:endParaRPr>
        </a:p>
      </dgm:t>
    </dgm:pt>
    <dgm:pt modelId="{B2F38908-80B2-4198-89F5-8C47B8AAFB8D}" type="sibTrans" cxnId="{B6F57897-A45A-47BF-940E-7A4EC07619D2}">
      <dgm:prSet/>
      <dgm:spPr/>
      <dgm:t>
        <a:bodyPr/>
        <a:lstStyle/>
        <a:p>
          <a:endParaRPr lang="es-CR">
            <a:latin typeface="Arial" panose="020B0604020202020204" pitchFamily="34" charset="0"/>
            <a:cs typeface="Arial" panose="020B0604020202020204" pitchFamily="34" charset="0"/>
          </a:endParaRPr>
        </a:p>
      </dgm:t>
    </dgm:pt>
    <dgm:pt modelId="{08EA4F6A-0345-4730-813F-9C2F967424E7}">
      <dgm:prSet custT="1"/>
      <dgm:spPr/>
      <dgm:t>
        <a:bodyPr/>
        <a:lstStyle/>
        <a:p>
          <a:pPr algn="ctr"/>
          <a:r>
            <a:rPr lang="es-CR" sz="1800" dirty="0" smtClean="0">
              <a:latin typeface="Arial" panose="020B0604020202020204" pitchFamily="34" charset="0"/>
              <a:cs typeface="Arial" panose="020B0604020202020204" pitchFamily="34" charset="0"/>
            </a:rPr>
            <a:t>Debe presentarse a más tardar 3 meses después de concluido el ejercicio fiscal. El año fiscal corresponde al año natural, por ende el requerimiento se dará para los primeros tres meses del año. </a:t>
          </a:r>
          <a:endParaRPr lang="es-CR" sz="1800" dirty="0">
            <a:latin typeface="Arial" panose="020B0604020202020204" pitchFamily="34" charset="0"/>
            <a:cs typeface="Arial" panose="020B0604020202020204" pitchFamily="34" charset="0"/>
          </a:endParaRPr>
        </a:p>
      </dgm:t>
    </dgm:pt>
    <dgm:pt modelId="{923A5624-7D66-45A7-BFF6-FA98A3181AA7}" type="parTrans" cxnId="{F5B6CA69-1C54-422B-9889-2E0E1E932706}">
      <dgm:prSet/>
      <dgm:spPr/>
      <dgm:t>
        <a:bodyPr/>
        <a:lstStyle/>
        <a:p>
          <a:endParaRPr lang="es-CR">
            <a:latin typeface="Arial" panose="020B0604020202020204" pitchFamily="34" charset="0"/>
            <a:cs typeface="Arial" panose="020B0604020202020204" pitchFamily="34" charset="0"/>
          </a:endParaRPr>
        </a:p>
      </dgm:t>
    </dgm:pt>
    <dgm:pt modelId="{5BE1C9CA-4959-4F51-8D21-DBD25E04F670}" type="sibTrans" cxnId="{F5B6CA69-1C54-422B-9889-2E0E1E932706}">
      <dgm:prSet/>
      <dgm:spPr/>
      <dgm:t>
        <a:bodyPr/>
        <a:lstStyle/>
        <a:p>
          <a:endParaRPr lang="es-CR">
            <a:latin typeface="Arial" panose="020B0604020202020204" pitchFamily="34" charset="0"/>
            <a:cs typeface="Arial" panose="020B0604020202020204" pitchFamily="34" charset="0"/>
          </a:endParaRPr>
        </a:p>
      </dgm:t>
    </dgm:pt>
    <dgm:pt modelId="{C2DABFCC-CAF9-4595-BC8E-5E3DA3FCDA36}" type="pres">
      <dgm:prSet presAssocID="{BCF6B444-1C39-4AF0-A145-7CB52CC2FE31}" presName="Name0" presStyleCnt="0">
        <dgm:presLayoutVars>
          <dgm:dir/>
          <dgm:animLvl val="lvl"/>
          <dgm:resizeHandles val="exact"/>
        </dgm:presLayoutVars>
      </dgm:prSet>
      <dgm:spPr/>
      <dgm:t>
        <a:bodyPr/>
        <a:lstStyle/>
        <a:p>
          <a:endParaRPr lang="es-CR"/>
        </a:p>
      </dgm:t>
    </dgm:pt>
    <dgm:pt modelId="{C39DB078-9B9A-4F8F-B846-22C730EA7081}" type="pres">
      <dgm:prSet presAssocID="{B1BDA89C-A630-4A93-AA7A-738AED4D21D7}" presName="boxAndChildren" presStyleCnt="0"/>
      <dgm:spPr/>
      <dgm:t>
        <a:bodyPr/>
        <a:lstStyle/>
        <a:p>
          <a:endParaRPr lang="es-CR"/>
        </a:p>
      </dgm:t>
    </dgm:pt>
    <dgm:pt modelId="{57DF457E-9D2F-4A53-B7E0-199795B3D72A}" type="pres">
      <dgm:prSet presAssocID="{B1BDA89C-A630-4A93-AA7A-738AED4D21D7}" presName="parentTextBox" presStyleLbl="node1" presStyleIdx="0" presStyleCnt="3"/>
      <dgm:spPr/>
      <dgm:t>
        <a:bodyPr/>
        <a:lstStyle/>
        <a:p>
          <a:endParaRPr lang="es-CR"/>
        </a:p>
      </dgm:t>
    </dgm:pt>
    <dgm:pt modelId="{A63CEACE-AFA6-482C-BC99-0D0DD0F54894}" type="pres">
      <dgm:prSet presAssocID="{B1BDA89C-A630-4A93-AA7A-738AED4D21D7}" presName="entireBox" presStyleLbl="node1" presStyleIdx="0" presStyleCnt="3" custScaleY="75544"/>
      <dgm:spPr/>
      <dgm:t>
        <a:bodyPr/>
        <a:lstStyle/>
        <a:p>
          <a:endParaRPr lang="es-CR"/>
        </a:p>
      </dgm:t>
    </dgm:pt>
    <dgm:pt modelId="{0E49A1CE-11F6-4E8E-84FC-98CEB969342F}" type="pres">
      <dgm:prSet presAssocID="{B1BDA89C-A630-4A93-AA7A-738AED4D21D7}" presName="descendantBox" presStyleCnt="0"/>
      <dgm:spPr/>
      <dgm:t>
        <a:bodyPr/>
        <a:lstStyle/>
        <a:p>
          <a:endParaRPr lang="es-CR"/>
        </a:p>
      </dgm:t>
    </dgm:pt>
    <dgm:pt modelId="{B6F5CEE9-6AB1-456A-97EB-89B4476D8D52}" type="pres">
      <dgm:prSet presAssocID="{F9F912EC-18C5-438F-8285-961A4DAF2946}" presName="childTextBox" presStyleLbl="fgAccFollowNode1" presStyleIdx="0" presStyleCnt="3" custScaleY="134868">
        <dgm:presLayoutVars>
          <dgm:bulletEnabled val="1"/>
        </dgm:presLayoutVars>
      </dgm:prSet>
      <dgm:spPr/>
      <dgm:t>
        <a:bodyPr/>
        <a:lstStyle/>
        <a:p>
          <a:endParaRPr lang="es-CR"/>
        </a:p>
      </dgm:t>
    </dgm:pt>
    <dgm:pt modelId="{78C83803-262D-4FA8-97DF-52F9639487C4}" type="pres">
      <dgm:prSet presAssocID="{36D07217-25B4-420B-BDD9-F46EA837E407}" presName="sp" presStyleCnt="0"/>
      <dgm:spPr/>
      <dgm:t>
        <a:bodyPr/>
        <a:lstStyle/>
        <a:p>
          <a:endParaRPr lang="es-CR"/>
        </a:p>
      </dgm:t>
    </dgm:pt>
    <dgm:pt modelId="{2FD0D9C8-8329-416D-914B-0B1B77E1BE17}" type="pres">
      <dgm:prSet presAssocID="{EC0B683E-FB5F-4504-94CE-36B944A8A034}" presName="arrowAndChildren" presStyleCnt="0"/>
      <dgm:spPr/>
      <dgm:t>
        <a:bodyPr/>
        <a:lstStyle/>
        <a:p>
          <a:endParaRPr lang="es-CR"/>
        </a:p>
      </dgm:t>
    </dgm:pt>
    <dgm:pt modelId="{F3D5F2DE-F05E-47D2-84BB-638CDD53DE9E}" type="pres">
      <dgm:prSet presAssocID="{EC0B683E-FB5F-4504-94CE-36B944A8A034}" presName="parentTextArrow" presStyleLbl="node1" presStyleIdx="0" presStyleCnt="3"/>
      <dgm:spPr/>
      <dgm:t>
        <a:bodyPr/>
        <a:lstStyle/>
        <a:p>
          <a:endParaRPr lang="es-CR"/>
        </a:p>
      </dgm:t>
    </dgm:pt>
    <dgm:pt modelId="{BBDD6E29-B327-468A-B45B-67929D6A8EB0}" type="pres">
      <dgm:prSet presAssocID="{EC0B683E-FB5F-4504-94CE-36B944A8A034}" presName="arrow" presStyleLbl="node1" presStyleIdx="1" presStyleCnt="3" custScaleX="99226" custScaleY="68804"/>
      <dgm:spPr/>
      <dgm:t>
        <a:bodyPr/>
        <a:lstStyle/>
        <a:p>
          <a:endParaRPr lang="es-CR"/>
        </a:p>
      </dgm:t>
    </dgm:pt>
    <dgm:pt modelId="{CE859393-0616-4E44-93D0-91D4B56DC3CD}" type="pres">
      <dgm:prSet presAssocID="{EC0B683E-FB5F-4504-94CE-36B944A8A034}" presName="descendantArrow" presStyleCnt="0"/>
      <dgm:spPr/>
      <dgm:t>
        <a:bodyPr/>
        <a:lstStyle/>
        <a:p>
          <a:endParaRPr lang="es-CR"/>
        </a:p>
      </dgm:t>
    </dgm:pt>
    <dgm:pt modelId="{D4C42017-1F21-483C-BA29-DFE1EBB17B1B}" type="pres">
      <dgm:prSet presAssocID="{08EA4F6A-0345-4730-813F-9C2F967424E7}" presName="childTextArrow" presStyleLbl="fgAccFollowNode1" presStyleIdx="1" presStyleCnt="3" custScaleX="98760" custScaleY="130760" custLinFactNeighborY="15614">
        <dgm:presLayoutVars>
          <dgm:bulletEnabled val="1"/>
        </dgm:presLayoutVars>
      </dgm:prSet>
      <dgm:spPr/>
      <dgm:t>
        <a:bodyPr/>
        <a:lstStyle/>
        <a:p>
          <a:endParaRPr lang="es-CR"/>
        </a:p>
      </dgm:t>
    </dgm:pt>
    <dgm:pt modelId="{F9ACB258-93F3-4C3C-9374-0C91BB67C740}" type="pres">
      <dgm:prSet presAssocID="{719DE808-CA55-4443-9846-170DC2C3A435}" presName="sp" presStyleCnt="0"/>
      <dgm:spPr/>
      <dgm:t>
        <a:bodyPr/>
        <a:lstStyle/>
        <a:p>
          <a:endParaRPr lang="es-CR"/>
        </a:p>
      </dgm:t>
    </dgm:pt>
    <dgm:pt modelId="{9FE3E036-4DE7-4241-AB69-9996CA7F06E6}" type="pres">
      <dgm:prSet presAssocID="{EB93ACBC-C891-4DDB-8FCD-D750FC3818A7}" presName="arrowAndChildren" presStyleCnt="0"/>
      <dgm:spPr/>
      <dgm:t>
        <a:bodyPr/>
        <a:lstStyle/>
        <a:p>
          <a:endParaRPr lang="es-CR"/>
        </a:p>
      </dgm:t>
    </dgm:pt>
    <dgm:pt modelId="{88DFD8C5-EF63-4186-ADC7-38FFCE9A3BB4}" type="pres">
      <dgm:prSet presAssocID="{EB93ACBC-C891-4DDB-8FCD-D750FC3818A7}" presName="parentTextArrow" presStyleLbl="node1" presStyleIdx="1" presStyleCnt="3"/>
      <dgm:spPr/>
      <dgm:t>
        <a:bodyPr/>
        <a:lstStyle/>
        <a:p>
          <a:endParaRPr lang="es-CR"/>
        </a:p>
      </dgm:t>
    </dgm:pt>
    <dgm:pt modelId="{389D0492-59E6-441B-B93F-262BB15494A6}" type="pres">
      <dgm:prSet presAssocID="{EB93ACBC-C891-4DDB-8FCD-D750FC3818A7}" presName="arrow" presStyleLbl="node1" presStyleIdx="2" presStyleCnt="3" custScaleY="91937" custLinFactNeighborY="-46"/>
      <dgm:spPr/>
      <dgm:t>
        <a:bodyPr/>
        <a:lstStyle/>
        <a:p>
          <a:endParaRPr lang="es-CR"/>
        </a:p>
      </dgm:t>
    </dgm:pt>
    <dgm:pt modelId="{1055332D-2EAD-4C12-8165-2122D23C5F72}" type="pres">
      <dgm:prSet presAssocID="{EB93ACBC-C891-4DDB-8FCD-D750FC3818A7}" presName="descendantArrow" presStyleCnt="0"/>
      <dgm:spPr/>
      <dgm:t>
        <a:bodyPr/>
        <a:lstStyle/>
        <a:p>
          <a:endParaRPr lang="es-CR"/>
        </a:p>
      </dgm:t>
    </dgm:pt>
    <dgm:pt modelId="{56BC4EE2-5D6B-4703-950D-4BF103FBC1D5}" type="pres">
      <dgm:prSet presAssocID="{9FFF0DAD-9AA0-4AE7-A5B3-2AC323648699}" presName="childTextArrow" presStyleLbl="fgAccFollowNode1" presStyleIdx="2" presStyleCnt="3" custScaleX="100000" custScaleY="204893" custLinFactNeighborY="32089">
        <dgm:presLayoutVars>
          <dgm:bulletEnabled val="1"/>
        </dgm:presLayoutVars>
      </dgm:prSet>
      <dgm:spPr/>
      <dgm:t>
        <a:bodyPr/>
        <a:lstStyle/>
        <a:p>
          <a:endParaRPr lang="es-CR"/>
        </a:p>
      </dgm:t>
    </dgm:pt>
  </dgm:ptLst>
  <dgm:cxnLst>
    <dgm:cxn modelId="{03295C8C-9208-4EA7-AF57-4B3D67330E69}" srcId="{BCF6B444-1C39-4AF0-A145-7CB52CC2FE31}" destId="{B1BDA89C-A630-4A93-AA7A-738AED4D21D7}" srcOrd="2" destOrd="0" parTransId="{024A67AB-FEE8-4888-AD88-071BED30DB1E}" sibTransId="{CD936256-A8E3-4357-A463-47FA251AC11C}"/>
    <dgm:cxn modelId="{5CD85117-9C6C-49A3-A019-7FE70FFBBA66}" type="presOf" srcId="{EC0B683E-FB5F-4504-94CE-36B944A8A034}" destId="{BBDD6E29-B327-468A-B45B-67929D6A8EB0}" srcOrd="1" destOrd="0" presId="urn:microsoft.com/office/officeart/2005/8/layout/process4"/>
    <dgm:cxn modelId="{D4C35127-62E9-46C0-85BE-4CC422A60A0A}" type="presOf" srcId="{F9F912EC-18C5-438F-8285-961A4DAF2946}" destId="{B6F5CEE9-6AB1-456A-97EB-89B4476D8D52}" srcOrd="0" destOrd="0" presId="urn:microsoft.com/office/officeart/2005/8/layout/process4"/>
    <dgm:cxn modelId="{BF1D5A26-85BD-4119-B4CB-90B5A44EEB39}" type="presOf" srcId="{08EA4F6A-0345-4730-813F-9C2F967424E7}" destId="{D4C42017-1F21-483C-BA29-DFE1EBB17B1B}" srcOrd="0" destOrd="0" presId="urn:microsoft.com/office/officeart/2005/8/layout/process4"/>
    <dgm:cxn modelId="{0FDD1395-2D7E-4A0E-9DBF-A4DFA9767032}" type="presOf" srcId="{9FFF0DAD-9AA0-4AE7-A5B3-2AC323648699}" destId="{56BC4EE2-5D6B-4703-950D-4BF103FBC1D5}" srcOrd="0" destOrd="0" presId="urn:microsoft.com/office/officeart/2005/8/layout/process4"/>
    <dgm:cxn modelId="{B91A101D-80A2-4E8E-AC7D-9FBF18732623}" type="presOf" srcId="{EB93ACBC-C891-4DDB-8FCD-D750FC3818A7}" destId="{88DFD8C5-EF63-4186-ADC7-38FFCE9A3BB4}" srcOrd="0" destOrd="0" presId="urn:microsoft.com/office/officeart/2005/8/layout/process4"/>
    <dgm:cxn modelId="{84E28C64-31B4-4074-A919-9A1A45967776}" type="presOf" srcId="{EB93ACBC-C891-4DDB-8FCD-D750FC3818A7}" destId="{389D0492-59E6-441B-B93F-262BB15494A6}" srcOrd="1" destOrd="0" presId="urn:microsoft.com/office/officeart/2005/8/layout/process4"/>
    <dgm:cxn modelId="{CFCC2900-16D0-4B65-9E4E-044DF600027E}" type="presOf" srcId="{B1BDA89C-A630-4A93-AA7A-738AED4D21D7}" destId="{A63CEACE-AFA6-482C-BC99-0D0DD0F54894}" srcOrd="1" destOrd="0" presId="urn:microsoft.com/office/officeart/2005/8/layout/process4"/>
    <dgm:cxn modelId="{F5B6CA69-1C54-422B-9889-2E0E1E932706}" srcId="{EC0B683E-FB5F-4504-94CE-36B944A8A034}" destId="{08EA4F6A-0345-4730-813F-9C2F967424E7}" srcOrd="0" destOrd="0" parTransId="{923A5624-7D66-45A7-BFF6-FA98A3181AA7}" sibTransId="{5BE1C9CA-4959-4F51-8D21-DBD25E04F670}"/>
    <dgm:cxn modelId="{B4044C23-2804-4C01-825B-51BAC80DD863}" type="presOf" srcId="{EC0B683E-FB5F-4504-94CE-36B944A8A034}" destId="{F3D5F2DE-F05E-47D2-84BB-638CDD53DE9E}" srcOrd="0" destOrd="0" presId="urn:microsoft.com/office/officeart/2005/8/layout/process4"/>
    <dgm:cxn modelId="{16C6AE15-E19A-409D-99D0-1F14172701A0}" srcId="{BCF6B444-1C39-4AF0-A145-7CB52CC2FE31}" destId="{EC0B683E-FB5F-4504-94CE-36B944A8A034}" srcOrd="1" destOrd="0" parTransId="{D3C444BC-0854-495B-9B83-F224B8DAAF91}" sibTransId="{36D07217-25B4-420B-BDD9-F46EA837E407}"/>
    <dgm:cxn modelId="{5AF1B4E9-215E-42A0-BC16-8E328C5F7292}" srcId="{EB93ACBC-C891-4DDB-8FCD-D750FC3818A7}" destId="{9FFF0DAD-9AA0-4AE7-A5B3-2AC323648699}" srcOrd="0" destOrd="0" parTransId="{0DA32587-AAC6-45B7-92BE-3D49A33525CA}" sibTransId="{89006824-53CD-4694-8DE9-9B444D175A97}"/>
    <dgm:cxn modelId="{B6F57897-A45A-47BF-940E-7A4EC07619D2}" srcId="{B1BDA89C-A630-4A93-AA7A-738AED4D21D7}" destId="{F9F912EC-18C5-438F-8285-961A4DAF2946}" srcOrd="0" destOrd="0" parTransId="{11A3CFCA-9FB3-477B-AA53-CCAA759FE7E8}" sibTransId="{B2F38908-80B2-4198-89F5-8C47B8AAFB8D}"/>
    <dgm:cxn modelId="{0E509210-960A-4A41-B064-F9E8A4B7BA24}" srcId="{BCF6B444-1C39-4AF0-A145-7CB52CC2FE31}" destId="{EB93ACBC-C891-4DDB-8FCD-D750FC3818A7}" srcOrd="0" destOrd="0" parTransId="{1B176B08-E19A-46E0-B8AB-4ACAB9A092E7}" sibTransId="{719DE808-CA55-4443-9846-170DC2C3A435}"/>
    <dgm:cxn modelId="{3FB5447C-4D17-4A11-9E6D-5591E5CC323F}" type="presOf" srcId="{B1BDA89C-A630-4A93-AA7A-738AED4D21D7}" destId="{57DF457E-9D2F-4A53-B7E0-199795B3D72A}" srcOrd="0" destOrd="0" presId="urn:microsoft.com/office/officeart/2005/8/layout/process4"/>
    <dgm:cxn modelId="{27EFD5EB-B19F-42CF-A546-4AF8A2C365DD}" type="presOf" srcId="{BCF6B444-1C39-4AF0-A145-7CB52CC2FE31}" destId="{C2DABFCC-CAF9-4595-BC8E-5E3DA3FCDA36}" srcOrd="0" destOrd="0" presId="urn:microsoft.com/office/officeart/2005/8/layout/process4"/>
    <dgm:cxn modelId="{031A1137-D807-41F7-997E-40F8E1E0CE1B}" type="presParOf" srcId="{C2DABFCC-CAF9-4595-BC8E-5E3DA3FCDA36}" destId="{C39DB078-9B9A-4F8F-B846-22C730EA7081}" srcOrd="0" destOrd="0" presId="urn:microsoft.com/office/officeart/2005/8/layout/process4"/>
    <dgm:cxn modelId="{BD9B0F7D-E8F0-4F50-9665-5834DB4FDBA1}" type="presParOf" srcId="{C39DB078-9B9A-4F8F-B846-22C730EA7081}" destId="{57DF457E-9D2F-4A53-B7E0-199795B3D72A}" srcOrd="0" destOrd="0" presId="urn:microsoft.com/office/officeart/2005/8/layout/process4"/>
    <dgm:cxn modelId="{57E68D81-B4E1-46E1-A56D-FEBD42E659A1}" type="presParOf" srcId="{C39DB078-9B9A-4F8F-B846-22C730EA7081}" destId="{A63CEACE-AFA6-482C-BC99-0D0DD0F54894}" srcOrd="1" destOrd="0" presId="urn:microsoft.com/office/officeart/2005/8/layout/process4"/>
    <dgm:cxn modelId="{FBCE5FD5-FC7B-4DD8-8F5A-7B15CBF6890D}" type="presParOf" srcId="{C39DB078-9B9A-4F8F-B846-22C730EA7081}" destId="{0E49A1CE-11F6-4E8E-84FC-98CEB969342F}" srcOrd="2" destOrd="0" presId="urn:microsoft.com/office/officeart/2005/8/layout/process4"/>
    <dgm:cxn modelId="{742E8471-A2BE-4B4E-B87A-D27188B4610D}" type="presParOf" srcId="{0E49A1CE-11F6-4E8E-84FC-98CEB969342F}" destId="{B6F5CEE9-6AB1-456A-97EB-89B4476D8D52}" srcOrd="0" destOrd="0" presId="urn:microsoft.com/office/officeart/2005/8/layout/process4"/>
    <dgm:cxn modelId="{26FFD76A-FF77-4A03-B1EB-D851D352C282}" type="presParOf" srcId="{C2DABFCC-CAF9-4595-BC8E-5E3DA3FCDA36}" destId="{78C83803-262D-4FA8-97DF-52F9639487C4}" srcOrd="1" destOrd="0" presId="urn:microsoft.com/office/officeart/2005/8/layout/process4"/>
    <dgm:cxn modelId="{741E5B59-0935-4F47-A5EF-97DDD631F95F}" type="presParOf" srcId="{C2DABFCC-CAF9-4595-BC8E-5E3DA3FCDA36}" destId="{2FD0D9C8-8329-416D-914B-0B1B77E1BE17}" srcOrd="2" destOrd="0" presId="urn:microsoft.com/office/officeart/2005/8/layout/process4"/>
    <dgm:cxn modelId="{CBB5AD9A-6BDD-4E3B-81DC-5025EEF1964A}" type="presParOf" srcId="{2FD0D9C8-8329-416D-914B-0B1B77E1BE17}" destId="{F3D5F2DE-F05E-47D2-84BB-638CDD53DE9E}" srcOrd="0" destOrd="0" presId="urn:microsoft.com/office/officeart/2005/8/layout/process4"/>
    <dgm:cxn modelId="{515D01B9-5F75-4293-8CD1-F442A84DE33D}" type="presParOf" srcId="{2FD0D9C8-8329-416D-914B-0B1B77E1BE17}" destId="{BBDD6E29-B327-468A-B45B-67929D6A8EB0}" srcOrd="1" destOrd="0" presId="urn:microsoft.com/office/officeart/2005/8/layout/process4"/>
    <dgm:cxn modelId="{34D85166-76C4-4866-85DD-C4BC8BD2BA54}" type="presParOf" srcId="{2FD0D9C8-8329-416D-914B-0B1B77E1BE17}" destId="{CE859393-0616-4E44-93D0-91D4B56DC3CD}" srcOrd="2" destOrd="0" presId="urn:microsoft.com/office/officeart/2005/8/layout/process4"/>
    <dgm:cxn modelId="{F8DCA80B-C3FD-444F-ACDB-C701F6ED6511}" type="presParOf" srcId="{CE859393-0616-4E44-93D0-91D4B56DC3CD}" destId="{D4C42017-1F21-483C-BA29-DFE1EBB17B1B}" srcOrd="0" destOrd="0" presId="urn:microsoft.com/office/officeart/2005/8/layout/process4"/>
    <dgm:cxn modelId="{E376DAC6-2F34-4F12-AC68-4298EFAC1D0E}" type="presParOf" srcId="{C2DABFCC-CAF9-4595-BC8E-5E3DA3FCDA36}" destId="{F9ACB258-93F3-4C3C-9374-0C91BB67C740}" srcOrd="3" destOrd="0" presId="urn:microsoft.com/office/officeart/2005/8/layout/process4"/>
    <dgm:cxn modelId="{284931D0-33A4-40A3-8BC9-0281DDA9318C}" type="presParOf" srcId="{C2DABFCC-CAF9-4595-BC8E-5E3DA3FCDA36}" destId="{9FE3E036-4DE7-4241-AB69-9996CA7F06E6}" srcOrd="4" destOrd="0" presId="urn:microsoft.com/office/officeart/2005/8/layout/process4"/>
    <dgm:cxn modelId="{01987EC0-07BC-4070-A8A8-751810BBEDEB}" type="presParOf" srcId="{9FE3E036-4DE7-4241-AB69-9996CA7F06E6}" destId="{88DFD8C5-EF63-4186-ADC7-38FFCE9A3BB4}" srcOrd="0" destOrd="0" presId="urn:microsoft.com/office/officeart/2005/8/layout/process4"/>
    <dgm:cxn modelId="{A620FFA6-957C-4711-82DB-BF2BFB10DE99}" type="presParOf" srcId="{9FE3E036-4DE7-4241-AB69-9996CA7F06E6}" destId="{389D0492-59E6-441B-B93F-262BB15494A6}" srcOrd="1" destOrd="0" presId="urn:microsoft.com/office/officeart/2005/8/layout/process4"/>
    <dgm:cxn modelId="{4D8B6CA3-2394-4A6B-8D27-EFD64B069319}" type="presParOf" srcId="{9FE3E036-4DE7-4241-AB69-9996CA7F06E6}" destId="{1055332D-2EAD-4C12-8165-2122D23C5F72}" srcOrd="2" destOrd="0" presId="urn:microsoft.com/office/officeart/2005/8/layout/process4"/>
    <dgm:cxn modelId="{C271CCBC-1A2C-4B5A-9FB7-A09CC40DF458}" type="presParOf" srcId="{1055332D-2EAD-4C12-8165-2122D23C5F72}" destId="{56BC4EE2-5D6B-4703-950D-4BF103FBC1D5}" srcOrd="0" destOrd="0" presId="urn:microsoft.com/office/officeart/2005/8/layout/process4"/>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D43B8CF-03A3-4408-AEFA-93E75FFB687A}" type="doc">
      <dgm:prSet loTypeId="urn:microsoft.com/office/officeart/2005/8/layout/pyramid2" loCatId="list" qsTypeId="urn:microsoft.com/office/officeart/2005/8/quickstyle/3d2" qsCatId="3D" csTypeId="urn:microsoft.com/office/officeart/2005/8/colors/accent0_3" csCatId="mainScheme" phldr="1"/>
      <dgm:spPr/>
      <dgm:t>
        <a:bodyPr/>
        <a:lstStyle/>
        <a:p>
          <a:endParaRPr lang="es-CR"/>
        </a:p>
      </dgm:t>
    </dgm:pt>
    <dgm:pt modelId="{8C48C116-C2CC-46C6-96D1-50449BC0DDD5}">
      <dgm:prSet phldrT="[Texto]" custT="1"/>
      <dgm:spPr/>
      <dgm:t>
        <a:bodyPr/>
        <a:lstStyle/>
        <a:p>
          <a:r>
            <a:rPr lang="es-CR" sz="1800" b="1" dirty="0" smtClean="0">
              <a:effectLst/>
              <a:latin typeface="Arial" panose="020B0604020202020204" pitchFamily="34" charset="0"/>
              <a:cs typeface="Arial" panose="020B0604020202020204" pitchFamily="34" charset="0"/>
            </a:rPr>
            <a:t>Precio Comparable No Controlado</a:t>
          </a:r>
          <a:endParaRPr lang="es-CR" sz="1800" b="1" dirty="0">
            <a:effectLst/>
            <a:latin typeface="Arial" panose="020B0604020202020204" pitchFamily="34" charset="0"/>
            <a:cs typeface="Arial" panose="020B0604020202020204" pitchFamily="34" charset="0"/>
          </a:endParaRPr>
        </a:p>
      </dgm:t>
    </dgm:pt>
    <dgm:pt modelId="{20058DB5-BA76-4CA2-A5F6-0BD3A2A09928}" type="parTrans" cxnId="{2A83D8EA-A64D-41F3-8B17-2653C251D386}">
      <dgm:prSet/>
      <dgm:spPr/>
      <dgm:t>
        <a:bodyPr/>
        <a:lstStyle/>
        <a:p>
          <a:endParaRPr lang="es-CR"/>
        </a:p>
      </dgm:t>
    </dgm:pt>
    <dgm:pt modelId="{E951B59B-2E10-4A04-A91F-B6AC9169946C}" type="sibTrans" cxnId="{2A83D8EA-A64D-41F3-8B17-2653C251D386}">
      <dgm:prSet/>
      <dgm:spPr/>
      <dgm:t>
        <a:bodyPr/>
        <a:lstStyle/>
        <a:p>
          <a:endParaRPr lang="es-CR"/>
        </a:p>
      </dgm:t>
    </dgm:pt>
    <dgm:pt modelId="{AB0C1369-AE40-4D20-B158-2AED0F1755C6}">
      <dgm:prSet phldrT="[Texto]" custT="1"/>
      <dgm:spPr/>
      <dgm:t>
        <a:bodyPr/>
        <a:lstStyle/>
        <a:p>
          <a:r>
            <a:rPr lang="es-CR" sz="1800" b="1" dirty="0" smtClean="0">
              <a:effectLst/>
              <a:latin typeface="Arial" panose="020B0604020202020204" pitchFamily="34" charset="0"/>
              <a:cs typeface="Arial" panose="020B0604020202020204" pitchFamily="34" charset="0"/>
            </a:rPr>
            <a:t>Precio de Reventa</a:t>
          </a:r>
          <a:endParaRPr lang="es-CR" sz="1800" b="1" dirty="0">
            <a:effectLst/>
            <a:latin typeface="Arial" panose="020B0604020202020204" pitchFamily="34" charset="0"/>
            <a:cs typeface="Arial" panose="020B0604020202020204" pitchFamily="34" charset="0"/>
          </a:endParaRPr>
        </a:p>
      </dgm:t>
    </dgm:pt>
    <dgm:pt modelId="{A822FB44-59D5-4707-85C2-B75A22705C87}" type="parTrans" cxnId="{00067813-3BB3-4729-ABC9-7D401466F335}">
      <dgm:prSet/>
      <dgm:spPr/>
      <dgm:t>
        <a:bodyPr/>
        <a:lstStyle/>
        <a:p>
          <a:endParaRPr lang="es-CR"/>
        </a:p>
      </dgm:t>
    </dgm:pt>
    <dgm:pt modelId="{ACE11346-EFD0-4C1F-B559-BDC302109012}" type="sibTrans" cxnId="{00067813-3BB3-4729-ABC9-7D401466F335}">
      <dgm:prSet/>
      <dgm:spPr/>
      <dgm:t>
        <a:bodyPr/>
        <a:lstStyle/>
        <a:p>
          <a:endParaRPr lang="es-CR"/>
        </a:p>
      </dgm:t>
    </dgm:pt>
    <dgm:pt modelId="{D1831A31-55F2-4ECD-AACB-F870925F8AFB}">
      <dgm:prSet phldrT="[Texto]" custT="1"/>
      <dgm:spPr/>
      <dgm:t>
        <a:bodyPr/>
        <a:lstStyle/>
        <a:p>
          <a:r>
            <a:rPr lang="es-CR" sz="1800" b="1" dirty="0" smtClean="0">
              <a:effectLst/>
              <a:latin typeface="Arial" panose="020B0604020202020204" pitchFamily="34" charset="0"/>
              <a:cs typeface="Arial" panose="020B0604020202020204" pitchFamily="34" charset="0"/>
            </a:rPr>
            <a:t>Costo Adicionado</a:t>
          </a:r>
          <a:endParaRPr lang="es-CR" sz="1800" b="1" dirty="0">
            <a:effectLst/>
            <a:latin typeface="Arial" panose="020B0604020202020204" pitchFamily="34" charset="0"/>
            <a:cs typeface="Arial" panose="020B0604020202020204" pitchFamily="34" charset="0"/>
          </a:endParaRPr>
        </a:p>
      </dgm:t>
    </dgm:pt>
    <dgm:pt modelId="{D7D4BF2E-0E5C-404C-9DD3-F933843A0DEF}" type="parTrans" cxnId="{65196FA4-573E-42C8-805A-7E85D3774F19}">
      <dgm:prSet/>
      <dgm:spPr/>
      <dgm:t>
        <a:bodyPr/>
        <a:lstStyle/>
        <a:p>
          <a:endParaRPr lang="es-CR"/>
        </a:p>
      </dgm:t>
    </dgm:pt>
    <dgm:pt modelId="{F1EDE56B-C128-421D-AA53-E280C82F667C}" type="sibTrans" cxnId="{65196FA4-573E-42C8-805A-7E85D3774F19}">
      <dgm:prSet/>
      <dgm:spPr/>
      <dgm:t>
        <a:bodyPr/>
        <a:lstStyle/>
        <a:p>
          <a:endParaRPr lang="es-CR"/>
        </a:p>
      </dgm:t>
    </dgm:pt>
    <dgm:pt modelId="{4E440F8B-74A2-4A75-A411-56525D821106}">
      <dgm:prSet custT="1"/>
      <dgm:spPr/>
      <dgm:t>
        <a:bodyPr/>
        <a:lstStyle/>
        <a:p>
          <a:r>
            <a:rPr lang="es-CR" sz="1800" b="1" dirty="0" smtClean="0">
              <a:effectLst/>
              <a:latin typeface="Arial" panose="020B0604020202020204" pitchFamily="34" charset="0"/>
              <a:cs typeface="Arial" panose="020B0604020202020204" pitchFamily="34" charset="0"/>
            </a:rPr>
            <a:t>Partición de Utilidades</a:t>
          </a:r>
          <a:endParaRPr lang="es-CR" sz="1800" b="1" dirty="0">
            <a:effectLst/>
            <a:latin typeface="Arial" panose="020B0604020202020204" pitchFamily="34" charset="0"/>
            <a:cs typeface="Arial" panose="020B0604020202020204" pitchFamily="34" charset="0"/>
          </a:endParaRPr>
        </a:p>
      </dgm:t>
    </dgm:pt>
    <dgm:pt modelId="{F3FD45C2-76A4-4553-A4D0-60441D524721}" type="parTrans" cxnId="{7C31F6C2-2181-42D9-B77E-654AC18B7D0D}">
      <dgm:prSet/>
      <dgm:spPr/>
      <dgm:t>
        <a:bodyPr/>
        <a:lstStyle/>
        <a:p>
          <a:endParaRPr lang="es-CR"/>
        </a:p>
      </dgm:t>
    </dgm:pt>
    <dgm:pt modelId="{F3D6F43A-2637-4E29-B802-A38277FBBC73}" type="sibTrans" cxnId="{7C31F6C2-2181-42D9-B77E-654AC18B7D0D}">
      <dgm:prSet/>
      <dgm:spPr/>
      <dgm:t>
        <a:bodyPr/>
        <a:lstStyle/>
        <a:p>
          <a:endParaRPr lang="es-CR"/>
        </a:p>
      </dgm:t>
    </dgm:pt>
    <dgm:pt modelId="{30C1F694-4231-4BBF-843C-EA50F2E1C228}">
      <dgm:prSet custT="1"/>
      <dgm:spPr/>
      <dgm:t>
        <a:bodyPr/>
        <a:lstStyle/>
        <a:p>
          <a:r>
            <a:rPr lang="es-CR" sz="1800" b="1" dirty="0" smtClean="0">
              <a:effectLst/>
              <a:latin typeface="Arial" panose="020B0604020202020204" pitchFamily="34" charset="0"/>
              <a:cs typeface="Arial" panose="020B0604020202020204" pitchFamily="34" charset="0"/>
            </a:rPr>
            <a:t>Margen Neto de la Transacción</a:t>
          </a:r>
          <a:endParaRPr lang="es-CR" sz="1800" b="1" dirty="0">
            <a:effectLst/>
            <a:latin typeface="Arial" panose="020B0604020202020204" pitchFamily="34" charset="0"/>
            <a:cs typeface="Arial" panose="020B0604020202020204" pitchFamily="34" charset="0"/>
          </a:endParaRPr>
        </a:p>
      </dgm:t>
    </dgm:pt>
    <dgm:pt modelId="{19CDE8DA-44E8-4ABB-A8A7-40C1BE4F29F6}" type="parTrans" cxnId="{87215C1E-F172-4144-98CE-EFBABD68C17B}">
      <dgm:prSet/>
      <dgm:spPr/>
      <dgm:t>
        <a:bodyPr/>
        <a:lstStyle/>
        <a:p>
          <a:endParaRPr lang="es-CR"/>
        </a:p>
      </dgm:t>
    </dgm:pt>
    <dgm:pt modelId="{4B3F7D26-B5CE-40D6-93B5-2EE8A1E8A4B9}" type="sibTrans" cxnId="{87215C1E-F172-4144-98CE-EFBABD68C17B}">
      <dgm:prSet/>
      <dgm:spPr/>
      <dgm:t>
        <a:bodyPr/>
        <a:lstStyle/>
        <a:p>
          <a:endParaRPr lang="es-CR"/>
        </a:p>
      </dgm:t>
    </dgm:pt>
    <dgm:pt modelId="{2A301B20-A54E-46EE-9679-7CFBC164767C}" type="pres">
      <dgm:prSet presAssocID="{5D43B8CF-03A3-4408-AEFA-93E75FFB687A}" presName="compositeShape" presStyleCnt="0">
        <dgm:presLayoutVars>
          <dgm:dir/>
          <dgm:resizeHandles/>
        </dgm:presLayoutVars>
      </dgm:prSet>
      <dgm:spPr/>
      <dgm:t>
        <a:bodyPr/>
        <a:lstStyle/>
        <a:p>
          <a:endParaRPr lang="es-CR"/>
        </a:p>
      </dgm:t>
    </dgm:pt>
    <dgm:pt modelId="{A9587307-0DF2-45A6-9744-80901E8352DC}" type="pres">
      <dgm:prSet presAssocID="{5D43B8CF-03A3-4408-AEFA-93E75FFB687A}" presName="pyramid" presStyleLbl="node1" presStyleIdx="0" presStyleCnt="1" custLinFactNeighborX="10372" custLinFactNeighborY="-2411"/>
      <dgm:spPr/>
      <dgm:t>
        <a:bodyPr/>
        <a:lstStyle/>
        <a:p>
          <a:endParaRPr lang="es-CR"/>
        </a:p>
      </dgm:t>
    </dgm:pt>
    <dgm:pt modelId="{4F22E787-60E7-4194-9A40-6AAB6D61DEDE}" type="pres">
      <dgm:prSet presAssocID="{5D43B8CF-03A3-4408-AEFA-93E75FFB687A}" presName="theList" presStyleCnt="0"/>
      <dgm:spPr/>
      <dgm:t>
        <a:bodyPr/>
        <a:lstStyle/>
        <a:p>
          <a:endParaRPr lang="es-CR"/>
        </a:p>
      </dgm:t>
    </dgm:pt>
    <dgm:pt modelId="{5AB87BC6-F816-4A3E-A72E-9765431394DA}" type="pres">
      <dgm:prSet presAssocID="{8C48C116-C2CC-46C6-96D1-50449BC0DDD5}" presName="aNode" presStyleLbl="fgAcc1" presStyleIdx="0" presStyleCnt="5" custScaleX="96971" custScaleY="76089" custLinFactNeighborX="1599" custLinFactNeighborY="44519">
        <dgm:presLayoutVars>
          <dgm:bulletEnabled val="1"/>
        </dgm:presLayoutVars>
      </dgm:prSet>
      <dgm:spPr/>
      <dgm:t>
        <a:bodyPr/>
        <a:lstStyle/>
        <a:p>
          <a:endParaRPr lang="es-CR"/>
        </a:p>
      </dgm:t>
    </dgm:pt>
    <dgm:pt modelId="{770D58A8-D9C7-4AB9-8CA5-02FD25F05DE3}" type="pres">
      <dgm:prSet presAssocID="{8C48C116-C2CC-46C6-96D1-50449BC0DDD5}" presName="aSpace" presStyleCnt="0"/>
      <dgm:spPr/>
      <dgm:t>
        <a:bodyPr/>
        <a:lstStyle/>
        <a:p>
          <a:endParaRPr lang="es-CR"/>
        </a:p>
      </dgm:t>
    </dgm:pt>
    <dgm:pt modelId="{201DFE5C-CD25-4A42-83BB-D07D3BDE7E12}" type="pres">
      <dgm:prSet presAssocID="{AB0C1369-AE40-4D20-B158-2AED0F1755C6}" presName="aNode" presStyleLbl="fgAcc1" presStyleIdx="1" presStyleCnt="5" custScaleX="96971" custScaleY="76089" custLinFactNeighborX="1599" custLinFactNeighborY="44519">
        <dgm:presLayoutVars>
          <dgm:bulletEnabled val="1"/>
        </dgm:presLayoutVars>
      </dgm:prSet>
      <dgm:spPr/>
      <dgm:t>
        <a:bodyPr/>
        <a:lstStyle/>
        <a:p>
          <a:endParaRPr lang="es-CR"/>
        </a:p>
      </dgm:t>
    </dgm:pt>
    <dgm:pt modelId="{33E33AE8-4B2D-4E95-9F51-319EBAE2D4DA}" type="pres">
      <dgm:prSet presAssocID="{AB0C1369-AE40-4D20-B158-2AED0F1755C6}" presName="aSpace" presStyleCnt="0"/>
      <dgm:spPr/>
      <dgm:t>
        <a:bodyPr/>
        <a:lstStyle/>
        <a:p>
          <a:endParaRPr lang="es-CR"/>
        </a:p>
      </dgm:t>
    </dgm:pt>
    <dgm:pt modelId="{1354DAC9-943D-46F7-A0DF-7D1B82C4DC50}" type="pres">
      <dgm:prSet presAssocID="{D1831A31-55F2-4ECD-AACB-F870925F8AFB}" presName="aNode" presStyleLbl="fgAcc1" presStyleIdx="2" presStyleCnt="5" custScaleX="96971" custScaleY="76089" custLinFactNeighborX="1599" custLinFactNeighborY="44519">
        <dgm:presLayoutVars>
          <dgm:bulletEnabled val="1"/>
        </dgm:presLayoutVars>
      </dgm:prSet>
      <dgm:spPr/>
      <dgm:t>
        <a:bodyPr/>
        <a:lstStyle/>
        <a:p>
          <a:endParaRPr lang="es-CR"/>
        </a:p>
      </dgm:t>
    </dgm:pt>
    <dgm:pt modelId="{FEF519B1-7BC5-4E94-97E6-F17FBEC2758A}" type="pres">
      <dgm:prSet presAssocID="{D1831A31-55F2-4ECD-AACB-F870925F8AFB}" presName="aSpace" presStyleCnt="0"/>
      <dgm:spPr/>
      <dgm:t>
        <a:bodyPr/>
        <a:lstStyle/>
        <a:p>
          <a:endParaRPr lang="es-CR"/>
        </a:p>
      </dgm:t>
    </dgm:pt>
    <dgm:pt modelId="{A5926DAC-309B-4F65-96D4-B1DC339E7259}" type="pres">
      <dgm:prSet presAssocID="{4E440F8B-74A2-4A75-A411-56525D821106}" presName="aNode" presStyleLbl="fgAcc1" presStyleIdx="3" presStyleCnt="5" custScaleX="96971" custScaleY="76089" custLinFactNeighborX="1599" custLinFactNeighborY="44519">
        <dgm:presLayoutVars>
          <dgm:bulletEnabled val="1"/>
        </dgm:presLayoutVars>
      </dgm:prSet>
      <dgm:spPr/>
      <dgm:t>
        <a:bodyPr/>
        <a:lstStyle/>
        <a:p>
          <a:endParaRPr lang="es-CR"/>
        </a:p>
      </dgm:t>
    </dgm:pt>
    <dgm:pt modelId="{5A9FFB22-3E45-468B-B311-BD54EA6EBFE7}" type="pres">
      <dgm:prSet presAssocID="{4E440F8B-74A2-4A75-A411-56525D821106}" presName="aSpace" presStyleCnt="0"/>
      <dgm:spPr/>
      <dgm:t>
        <a:bodyPr/>
        <a:lstStyle/>
        <a:p>
          <a:endParaRPr lang="es-CR"/>
        </a:p>
      </dgm:t>
    </dgm:pt>
    <dgm:pt modelId="{90BF191B-9CE8-40C8-9A45-C41A0FB9C493}" type="pres">
      <dgm:prSet presAssocID="{30C1F694-4231-4BBF-843C-EA50F2E1C228}" presName="aNode" presStyleLbl="fgAcc1" presStyleIdx="4" presStyleCnt="5" custScaleX="96971" custScaleY="76089" custLinFactNeighborX="1599" custLinFactNeighborY="44519">
        <dgm:presLayoutVars>
          <dgm:bulletEnabled val="1"/>
        </dgm:presLayoutVars>
      </dgm:prSet>
      <dgm:spPr/>
      <dgm:t>
        <a:bodyPr/>
        <a:lstStyle/>
        <a:p>
          <a:endParaRPr lang="es-CR"/>
        </a:p>
      </dgm:t>
    </dgm:pt>
    <dgm:pt modelId="{CE1BE015-9999-4D92-80FA-3E40EB7B0375}" type="pres">
      <dgm:prSet presAssocID="{30C1F694-4231-4BBF-843C-EA50F2E1C228}" presName="aSpace" presStyleCnt="0"/>
      <dgm:spPr/>
      <dgm:t>
        <a:bodyPr/>
        <a:lstStyle/>
        <a:p>
          <a:endParaRPr lang="es-CR"/>
        </a:p>
      </dgm:t>
    </dgm:pt>
  </dgm:ptLst>
  <dgm:cxnLst>
    <dgm:cxn modelId="{76703106-0AB9-4CB1-9A0B-2AEB9A6827A0}" type="presOf" srcId="{AB0C1369-AE40-4D20-B158-2AED0F1755C6}" destId="{201DFE5C-CD25-4A42-83BB-D07D3BDE7E12}" srcOrd="0" destOrd="0" presId="urn:microsoft.com/office/officeart/2005/8/layout/pyramid2"/>
    <dgm:cxn modelId="{E35C4F37-FDDC-4780-9898-5E78ED83ABD9}" type="presOf" srcId="{D1831A31-55F2-4ECD-AACB-F870925F8AFB}" destId="{1354DAC9-943D-46F7-A0DF-7D1B82C4DC50}" srcOrd="0" destOrd="0" presId="urn:microsoft.com/office/officeart/2005/8/layout/pyramid2"/>
    <dgm:cxn modelId="{7C31F6C2-2181-42D9-B77E-654AC18B7D0D}" srcId="{5D43B8CF-03A3-4408-AEFA-93E75FFB687A}" destId="{4E440F8B-74A2-4A75-A411-56525D821106}" srcOrd="3" destOrd="0" parTransId="{F3FD45C2-76A4-4553-A4D0-60441D524721}" sibTransId="{F3D6F43A-2637-4E29-B802-A38277FBBC73}"/>
    <dgm:cxn modelId="{F7CBBF8C-BC76-44E1-ABA2-685FEB93B3D2}" type="presOf" srcId="{4E440F8B-74A2-4A75-A411-56525D821106}" destId="{A5926DAC-309B-4F65-96D4-B1DC339E7259}" srcOrd="0" destOrd="0" presId="urn:microsoft.com/office/officeart/2005/8/layout/pyramid2"/>
    <dgm:cxn modelId="{D859FE2B-2052-448C-A15B-DA2B9D7D1DE9}" type="presOf" srcId="{5D43B8CF-03A3-4408-AEFA-93E75FFB687A}" destId="{2A301B20-A54E-46EE-9679-7CFBC164767C}" srcOrd="0" destOrd="0" presId="urn:microsoft.com/office/officeart/2005/8/layout/pyramid2"/>
    <dgm:cxn modelId="{2EFEBFBD-8DF8-4634-906A-95B5DB0A4E01}" type="presOf" srcId="{8C48C116-C2CC-46C6-96D1-50449BC0DDD5}" destId="{5AB87BC6-F816-4A3E-A72E-9765431394DA}" srcOrd="0" destOrd="0" presId="urn:microsoft.com/office/officeart/2005/8/layout/pyramid2"/>
    <dgm:cxn modelId="{3BB44CFB-D1A8-4CC4-AABE-B78BD44B879A}" type="presOf" srcId="{30C1F694-4231-4BBF-843C-EA50F2E1C228}" destId="{90BF191B-9CE8-40C8-9A45-C41A0FB9C493}" srcOrd="0" destOrd="0" presId="urn:microsoft.com/office/officeart/2005/8/layout/pyramid2"/>
    <dgm:cxn modelId="{87215C1E-F172-4144-98CE-EFBABD68C17B}" srcId="{5D43B8CF-03A3-4408-AEFA-93E75FFB687A}" destId="{30C1F694-4231-4BBF-843C-EA50F2E1C228}" srcOrd="4" destOrd="0" parTransId="{19CDE8DA-44E8-4ABB-A8A7-40C1BE4F29F6}" sibTransId="{4B3F7D26-B5CE-40D6-93B5-2EE8A1E8A4B9}"/>
    <dgm:cxn modelId="{00067813-3BB3-4729-ABC9-7D401466F335}" srcId="{5D43B8CF-03A3-4408-AEFA-93E75FFB687A}" destId="{AB0C1369-AE40-4D20-B158-2AED0F1755C6}" srcOrd="1" destOrd="0" parTransId="{A822FB44-59D5-4707-85C2-B75A22705C87}" sibTransId="{ACE11346-EFD0-4C1F-B559-BDC302109012}"/>
    <dgm:cxn modelId="{2A83D8EA-A64D-41F3-8B17-2653C251D386}" srcId="{5D43B8CF-03A3-4408-AEFA-93E75FFB687A}" destId="{8C48C116-C2CC-46C6-96D1-50449BC0DDD5}" srcOrd="0" destOrd="0" parTransId="{20058DB5-BA76-4CA2-A5F6-0BD3A2A09928}" sibTransId="{E951B59B-2E10-4A04-A91F-B6AC9169946C}"/>
    <dgm:cxn modelId="{65196FA4-573E-42C8-805A-7E85D3774F19}" srcId="{5D43B8CF-03A3-4408-AEFA-93E75FFB687A}" destId="{D1831A31-55F2-4ECD-AACB-F870925F8AFB}" srcOrd="2" destOrd="0" parTransId="{D7D4BF2E-0E5C-404C-9DD3-F933843A0DEF}" sibTransId="{F1EDE56B-C128-421D-AA53-E280C82F667C}"/>
    <dgm:cxn modelId="{02FBCBB6-570D-4FF5-A52B-785CFD71957E}" type="presParOf" srcId="{2A301B20-A54E-46EE-9679-7CFBC164767C}" destId="{A9587307-0DF2-45A6-9744-80901E8352DC}" srcOrd="0" destOrd="0" presId="urn:microsoft.com/office/officeart/2005/8/layout/pyramid2"/>
    <dgm:cxn modelId="{8D8C3F30-572E-4DDC-A3BB-FCAD78CF2995}" type="presParOf" srcId="{2A301B20-A54E-46EE-9679-7CFBC164767C}" destId="{4F22E787-60E7-4194-9A40-6AAB6D61DEDE}" srcOrd="1" destOrd="0" presId="urn:microsoft.com/office/officeart/2005/8/layout/pyramid2"/>
    <dgm:cxn modelId="{F9C2FA87-791E-4529-B0F6-FC263379E662}" type="presParOf" srcId="{4F22E787-60E7-4194-9A40-6AAB6D61DEDE}" destId="{5AB87BC6-F816-4A3E-A72E-9765431394DA}" srcOrd="0" destOrd="0" presId="urn:microsoft.com/office/officeart/2005/8/layout/pyramid2"/>
    <dgm:cxn modelId="{4FD1546D-E493-4D4B-9CEC-2D63E34F6637}" type="presParOf" srcId="{4F22E787-60E7-4194-9A40-6AAB6D61DEDE}" destId="{770D58A8-D9C7-4AB9-8CA5-02FD25F05DE3}" srcOrd="1" destOrd="0" presId="urn:microsoft.com/office/officeart/2005/8/layout/pyramid2"/>
    <dgm:cxn modelId="{3D54BD2F-66D5-4722-A4C9-5E047BAFD4F5}" type="presParOf" srcId="{4F22E787-60E7-4194-9A40-6AAB6D61DEDE}" destId="{201DFE5C-CD25-4A42-83BB-D07D3BDE7E12}" srcOrd="2" destOrd="0" presId="urn:microsoft.com/office/officeart/2005/8/layout/pyramid2"/>
    <dgm:cxn modelId="{F50B02FC-0B64-4F79-B110-2E7270F119EC}" type="presParOf" srcId="{4F22E787-60E7-4194-9A40-6AAB6D61DEDE}" destId="{33E33AE8-4B2D-4E95-9F51-319EBAE2D4DA}" srcOrd="3" destOrd="0" presId="urn:microsoft.com/office/officeart/2005/8/layout/pyramid2"/>
    <dgm:cxn modelId="{23C580DC-8674-4E56-BB66-A6DC7BB794B8}" type="presParOf" srcId="{4F22E787-60E7-4194-9A40-6AAB6D61DEDE}" destId="{1354DAC9-943D-46F7-A0DF-7D1B82C4DC50}" srcOrd="4" destOrd="0" presId="urn:microsoft.com/office/officeart/2005/8/layout/pyramid2"/>
    <dgm:cxn modelId="{3F8BF55C-6C20-481E-BE0B-D59C62DC8974}" type="presParOf" srcId="{4F22E787-60E7-4194-9A40-6AAB6D61DEDE}" destId="{FEF519B1-7BC5-4E94-97E6-F17FBEC2758A}" srcOrd="5" destOrd="0" presId="urn:microsoft.com/office/officeart/2005/8/layout/pyramid2"/>
    <dgm:cxn modelId="{A29E860D-3513-4AE7-A4BC-A18B3076EDB7}" type="presParOf" srcId="{4F22E787-60E7-4194-9A40-6AAB6D61DEDE}" destId="{A5926DAC-309B-4F65-96D4-B1DC339E7259}" srcOrd="6" destOrd="0" presId="urn:microsoft.com/office/officeart/2005/8/layout/pyramid2"/>
    <dgm:cxn modelId="{32B7E45C-8E90-413D-958F-A697DD33296E}" type="presParOf" srcId="{4F22E787-60E7-4194-9A40-6AAB6D61DEDE}" destId="{5A9FFB22-3E45-468B-B311-BD54EA6EBFE7}" srcOrd="7" destOrd="0" presId="urn:microsoft.com/office/officeart/2005/8/layout/pyramid2"/>
    <dgm:cxn modelId="{D16B5A8C-0FBD-4DD0-A25D-D5B749D7573A}" type="presParOf" srcId="{4F22E787-60E7-4194-9A40-6AAB6D61DEDE}" destId="{90BF191B-9CE8-40C8-9A45-C41A0FB9C493}" srcOrd="8" destOrd="0" presId="urn:microsoft.com/office/officeart/2005/8/layout/pyramid2"/>
    <dgm:cxn modelId="{283C3FBD-BFFF-4618-975B-22FDD380AC75}" type="presParOf" srcId="{4F22E787-60E7-4194-9A40-6AAB6D61DEDE}" destId="{CE1BE015-9999-4D92-80FA-3E40EB7B0375}" srcOrd="9" destOrd="0" presId="urn:microsoft.com/office/officeart/2005/8/layout/pyramid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D432DAC-7245-44D3-9F77-34025034E24C}" type="doc">
      <dgm:prSet loTypeId="urn:microsoft.com/office/officeart/2005/8/layout/bProcess3" loCatId="process" qsTypeId="urn:microsoft.com/office/officeart/2005/8/quickstyle/3d3" qsCatId="3D" csTypeId="urn:microsoft.com/office/officeart/2005/8/colors/colorful4" csCatId="colorful" phldr="1"/>
      <dgm:spPr/>
      <dgm:t>
        <a:bodyPr/>
        <a:lstStyle/>
        <a:p>
          <a:endParaRPr lang="es-CR"/>
        </a:p>
      </dgm:t>
    </dgm:pt>
    <dgm:pt modelId="{B75DFEC8-B3E2-4DDB-B953-E044C7177CB7}">
      <dgm:prSet phldrT="[Texto]" custT="1"/>
      <dgm:spPr>
        <a:scene3d>
          <a:camera prst="orthographicFront">
            <a:rot lat="0" lon="0" rev="0"/>
          </a:camera>
          <a:lightRig rig="balanced" dir="t">
            <a:rot lat="0" lon="0" rev="8700000"/>
          </a:lightRig>
        </a:scene3d>
        <a:sp3d>
          <a:bevelT w="190500" h="38100"/>
        </a:sp3d>
      </dgm:spPr>
      <dgm:t>
        <a:bodyPr/>
        <a:lstStyle/>
        <a:p>
          <a:r>
            <a:rPr lang="es-CR" sz="1900" dirty="0" smtClean="0">
              <a:latin typeface="+mj-lt"/>
              <a:cs typeface="Arial" panose="020B0604020202020204" pitchFamily="34" charset="0"/>
            </a:rPr>
            <a:t>Determinar si se tienen operaciones que deben ser analizadas.</a:t>
          </a:r>
          <a:endParaRPr lang="es-CR" sz="1900" dirty="0">
            <a:latin typeface="+mj-lt"/>
            <a:cs typeface="Arial" panose="020B0604020202020204" pitchFamily="34" charset="0"/>
          </a:endParaRPr>
        </a:p>
      </dgm:t>
    </dgm:pt>
    <dgm:pt modelId="{2A16DEFC-F726-4FA3-A470-6EFC842060DF}" type="parTrans" cxnId="{522B99C2-D20A-4D26-99DB-E2848B7D69FC}">
      <dgm:prSet/>
      <dgm:spPr/>
      <dgm:t>
        <a:bodyPr/>
        <a:lstStyle/>
        <a:p>
          <a:endParaRPr lang="es-CR" sz="1800">
            <a:latin typeface="Arial" panose="020B0604020202020204" pitchFamily="34" charset="0"/>
            <a:cs typeface="Arial" panose="020B0604020202020204" pitchFamily="34" charset="0"/>
          </a:endParaRPr>
        </a:p>
      </dgm:t>
    </dgm:pt>
    <dgm:pt modelId="{406D4D84-9D68-491E-AEFE-EF779FD95839}" type="sibTrans" cxnId="{522B99C2-D20A-4D26-99DB-E2848B7D69FC}">
      <dgm:prSet custT="1"/>
      <dgm:spPr/>
      <dgm:t>
        <a:bodyPr/>
        <a:lstStyle/>
        <a:p>
          <a:endParaRPr lang="es-CR" sz="1800">
            <a:latin typeface="Arial" panose="020B0604020202020204" pitchFamily="34" charset="0"/>
            <a:cs typeface="Arial" panose="020B0604020202020204" pitchFamily="34" charset="0"/>
          </a:endParaRPr>
        </a:p>
      </dgm:t>
    </dgm:pt>
    <dgm:pt modelId="{E6F06A01-6640-467E-A64D-A4CB7D88B774}">
      <dgm:prSet phldrT="[Texto]" custT="1"/>
      <dgm:spPr/>
      <dgm:t>
        <a:bodyPr/>
        <a:lstStyle/>
        <a:p>
          <a:r>
            <a:rPr lang="es-CR" sz="1900" dirty="0" smtClean="0">
              <a:latin typeface="+mj-lt"/>
              <a:cs typeface="Arial" panose="020B0604020202020204" pitchFamily="34" charset="0"/>
            </a:rPr>
            <a:t>Identificar </a:t>
          </a:r>
          <a:r>
            <a:rPr lang="es-CR" sz="1900" b="1" i="1" dirty="0" smtClean="0">
              <a:latin typeface="+mj-lt"/>
              <a:cs typeface="Arial" panose="020B0604020202020204" pitchFamily="34" charset="0"/>
            </a:rPr>
            <a:t>funcionalmente</a:t>
          </a:r>
          <a:r>
            <a:rPr lang="es-CR" sz="1900" dirty="0" smtClean="0">
              <a:latin typeface="+mj-lt"/>
              <a:cs typeface="Arial" panose="020B0604020202020204" pitchFamily="34" charset="0"/>
            </a:rPr>
            <a:t> las operaciones que deben ser analizadas.</a:t>
          </a:r>
          <a:endParaRPr lang="es-CR" sz="1900" dirty="0">
            <a:latin typeface="+mj-lt"/>
            <a:cs typeface="Arial" panose="020B0604020202020204" pitchFamily="34" charset="0"/>
          </a:endParaRPr>
        </a:p>
      </dgm:t>
    </dgm:pt>
    <dgm:pt modelId="{8ECC491A-0921-4978-929D-7BA5EE1F5513}" type="parTrans" cxnId="{45A946BA-D9A3-410D-A33C-0F8FB9653C3B}">
      <dgm:prSet/>
      <dgm:spPr/>
      <dgm:t>
        <a:bodyPr/>
        <a:lstStyle/>
        <a:p>
          <a:endParaRPr lang="es-CR" sz="1800">
            <a:latin typeface="Arial" panose="020B0604020202020204" pitchFamily="34" charset="0"/>
            <a:cs typeface="Arial" panose="020B0604020202020204" pitchFamily="34" charset="0"/>
          </a:endParaRPr>
        </a:p>
      </dgm:t>
    </dgm:pt>
    <dgm:pt modelId="{E39FD6E9-CDA0-401D-898A-3AAC75E552C4}" type="sibTrans" cxnId="{45A946BA-D9A3-410D-A33C-0F8FB9653C3B}">
      <dgm:prSet custT="1"/>
      <dgm:spPr/>
      <dgm:t>
        <a:bodyPr/>
        <a:lstStyle/>
        <a:p>
          <a:endParaRPr lang="es-CR" sz="1800">
            <a:latin typeface="Arial" panose="020B0604020202020204" pitchFamily="34" charset="0"/>
            <a:cs typeface="Arial" panose="020B0604020202020204" pitchFamily="34" charset="0"/>
          </a:endParaRPr>
        </a:p>
      </dgm:t>
    </dgm:pt>
    <dgm:pt modelId="{4FE24CE7-4CDF-4A9F-A3D7-005843D89E8E}">
      <dgm:prSet phldrT="[Texto]" custT="1"/>
      <dgm:spPr/>
      <dgm:t>
        <a:bodyPr/>
        <a:lstStyle/>
        <a:p>
          <a:r>
            <a:rPr lang="es-CR" sz="1900" dirty="0" smtClean="0">
              <a:latin typeface="+mj-lt"/>
              <a:cs typeface="Arial" panose="020B0604020202020204" pitchFamily="34" charset="0"/>
            </a:rPr>
            <a:t>Determinar la afectación de las operaciones inidentificadas a las operaciones.</a:t>
          </a:r>
          <a:endParaRPr lang="es-CR" sz="1900" dirty="0">
            <a:latin typeface="+mj-lt"/>
            <a:cs typeface="Arial" panose="020B0604020202020204" pitchFamily="34" charset="0"/>
          </a:endParaRPr>
        </a:p>
      </dgm:t>
    </dgm:pt>
    <dgm:pt modelId="{872E2E97-0705-4937-BCDE-EFF8E9557D45}" type="parTrans" cxnId="{DA7CC3DD-1557-4BF2-B134-84ECE87158A4}">
      <dgm:prSet/>
      <dgm:spPr/>
      <dgm:t>
        <a:bodyPr/>
        <a:lstStyle/>
        <a:p>
          <a:endParaRPr lang="es-CR" sz="1800">
            <a:latin typeface="Arial" panose="020B0604020202020204" pitchFamily="34" charset="0"/>
            <a:cs typeface="Arial" panose="020B0604020202020204" pitchFamily="34" charset="0"/>
          </a:endParaRPr>
        </a:p>
      </dgm:t>
    </dgm:pt>
    <dgm:pt modelId="{13EAF505-CEDC-4BA7-8897-F51B32A33EAB}" type="sibTrans" cxnId="{DA7CC3DD-1557-4BF2-B134-84ECE87158A4}">
      <dgm:prSet custT="1"/>
      <dgm:spPr/>
      <dgm:t>
        <a:bodyPr/>
        <a:lstStyle/>
        <a:p>
          <a:endParaRPr lang="es-CR" sz="1800">
            <a:latin typeface="Arial" panose="020B0604020202020204" pitchFamily="34" charset="0"/>
            <a:cs typeface="Arial" panose="020B0604020202020204" pitchFamily="34" charset="0"/>
          </a:endParaRPr>
        </a:p>
      </dgm:t>
    </dgm:pt>
    <dgm:pt modelId="{F996B357-6CEE-46E6-9D37-7F418A37A598}">
      <dgm:prSet phldrT="[Texto]" custT="1"/>
      <dgm:spPr/>
      <dgm:t>
        <a:bodyPr/>
        <a:lstStyle/>
        <a:p>
          <a:r>
            <a:rPr lang="es-CR" sz="1900" dirty="0" smtClean="0">
              <a:latin typeface="+mj-lt"/>
              <a:cs typeface="Arial" panose="020B0604020202020204" pitchFamily="34" charset="0"/>
            </a:rPr>
            <a:t>Efectuar el análisis y valoración de las operaciones.</a:t>
          </a:r>
          <a:endParaRPr lang="es-CR" sz="1900" dirty="0">
            <a:latin typeface="+mj-lt"/>
            <a:cs typeface="Arial" panose="020B0604020202020204" pitchFamily="34" charset="0"/>
          </a:endParaRPr>
        </a:p>
      </dgm:t>
    </dgm:pt>
    <dgm:pt modelId="{CF48577C-708C-43F7-BEE9-AAC0F772C41C}" type="parTrans" cxnId="{43ECCF4B-17AA-432E-8AFE-4B85E156C646}">
      <dgm:prSet/>
      <dgm:spPr/>
      <dgm:t>
        <a:bodyPr/>
        <a:lstStyle/>
        <a:p>
          <a:endParaRPr lang="es-CR" sz="1800">
            <a:latin typeface="Arial" panose="020B0604020202020204" pitchFamily="34" charset="0"/>
            <a:cs typeface="Arial" panose="020B0604020202020204" pitchFamily="34" charset="0"/>
          </a:endParaRPr>
        </a:p>
      </dgm:t>
    </dgm:pt>
    <dgm:pt modelId="{EA625931-6C48-4B0F-8449-927DFC50969E}" type="sibTrans" cxnId="{43ECCF4B-17AA-432E-8AFE-4B85E156C646}">
      <dgm:prSet custT="1"/>
      <dgm:spPr/>
      <dgm:t>
        <a:bodyPr/>
        <a:lstStyle/>
        <a:p>
          <a:endParaRPr lang="es-CR" sz="1800">
            <a:latin typeface="Arial" panose="020B0604020202020204" pitchFamily="34" charset="0"/>
            <a:cs typeface="Arial" panose="020B0604020202020204" pitchFamily="34" charset="0"/>
          </a:endParaRPr>
        </a:p>
      </dgm:t>
    </dgm:pt>
    <dgm:pt modelId="{55B32207-3F3D-4305-BD7B-AC9E1B8575CB}">
      <dgm:prSet phldrT="[Texto]" custT="1"/>
      <dgm:spPr>
        <a:scene3d>
          <a:camera prst="orthographicFront">
            <a:rot lat="0" lon="0" rev="0"/>
          </a:camera>
          <a:lightRig rig="balanced" dir="t">
            <a:rot lat="0" lon="0" rev="8700000"/>
          </a:lightRig>
        </a:scene3d>
        <a:sp3d>
          <a:bevelT w="190500" h="38100"/>
        </a:sp3d>
      </dgm:spPr>
      <dgm:t>
        <a:bodyPr/>
        <a:lstStyle/>
        <a:p>
          <a:r>
            <a:rPr lang="es-CR" sz="1900" dirty="0" smtClean="0">
              <a:latin typeface="+mj-lt"/>
              <a:cs typeface="Arial" panose="020B0604020202020204" pitchFamily="34" charset="0"/>
            </a:rPr>
            <a:t>Documentar el proceso de análisis </a:t>
          </a:r>
        </a:p>
        <a:p>
          <a:r>
            <a:rPr lang="es-CR" sz="1900" dirty="0" smtClean="0">
              <a:latin typeface="+mj-lt"/>
              <a:cs typeface="Arial" panose="020B0604020202020204" pitchFamily="34" charset="0"/>
            </a:rPr>
            <a:t>(</a:t>
          </a:r>
          <a:r>
            <a:rPr lang="es-CR" sz="1900" b="1" i="1" dirty="0" smtClean="0">
              <a:latin typeface="+mj-lt"/>
              <a:cs typeface="Arial" panose="020B0604020202020204" pitchFamily="34" charset="0"/>
            </a:rPr>
            <a:t>Estudio de Precios de Transferencia</a:t>
          </a:r>
          <a:r>
            <a:rPr lang="es-CR" sz="1900" dirty="0" smtClean="0">
              <a:latin typeface="+mj-lt"/>
              <a:cs typeface="Arial" panose="020B0604020202020204" pitchFamily="34" charset="0"/>
            </a:rPr>
            <a:t>).</a:t>
          </a:r>
          <a:endParaRPr lang="es-CR" sz="1900" dirty="0">
            <a:latin typeface="+mj-lt"/>
            <a:cs typeface="Arial" panose="020B0604020202020204" pitchFamily="34" charset="0"/>
          </a:endParaRPr>
        </a:p>
      </dgm:t>
    </dgm:pt>
    <dgm:pt modelId="{A6A49E6B-9CB2-4095-B1B7-040B4DB795D4}" type="parTrans" cxnId="{1F849106-4043-4692-9FF9-FDC453477984}">
      <dgm:prSet/>
      <dgm:spPr/>
      <dgm:t>
        <a:bodyPr/>
        <a:lstStyle/>
        <a:p>
          <a:endParaRPr lang="es-CR" sz="1800">
            <a:latin typeface="Arial" panose="020B0604020202020204" pitchFamily="34" charset="0"/>
            <a:cs typeface="Arial" panose="020B0604020202020204" pitchFamily="34" charset="0"/>
          </a:endParaRPr>
        </a:p>
      </dgm:t>
    </dgm:pt>
    <dgm:pt modelId="{34C70456-DD5B-4379-A81F-95D9A5272643}" type="sibTrans" cxnId="{1F849106-4043-4692-9FF9-FDC453477984}">
      <dgm:prSet custT="1"/>
      <dgm:spPr/>
      <dgm:t>
        <a:bodyPr/>
        <a:lstStyle/>
        <a:p>
          <a:endParaRPr lang="es-CR" sz="1800">
            <a:latin typeface="Arial" panose="020B0604020202020204" pitchFamily="34" charset="0"/>
            <a:cs typeface="Arial" panose="020B0604020202020204" pitchFamily="34" charset="0"/>
          </a:endParaRPr>
        </a:p>
      </dgm:t>
    </dgm:pt>
    <dgm:pt modelId="{2CE95A05-61F1-4F99-A7F0-85E1CAEBBCA0}">
      <dgm:prSet phldrT="[Texto]" custT="1"/>
      <dgm:spPr>
        <a:scene3d>
          <a:camera prst="orthographicFront">
            <a:rot lat="0" lon="0" rev="0"/>
          </a:camera>
          <a:lightRig rig="balanced" dir="t">
            <a:rot lat="0" lon="0" rev="8700000"/>
          </a:lightRig>
        </a:scene3d>
        <a:sp3d>
          <a:bevelT w="190500" h="38100"/>
        </a:sp3d>
      </dgm:spPr>
      <dgm:t>
        <a:bodyPr/>
        <a:lstStyle/>
        <a:p>
          <a:r>
            <a:rPr lang="es-CR" sz="1900" dirty="0" smtClean="0">
              <a:latin typeface="+mj-lt"/>
              <a:cs typeface="Arial" panose="020B0604020202020204" pitchFamily="34" charset="0"/>
            </a:rPr>
            <a:t>Determinar el impacto del análisis a efecto de la determinación de la base imponible de la empresa.</a:t>
          </a:r>
          <a:endParaRPr lang="es-CR" sz="1900" dirty="0">
            <a:latin typeface="+mj-lt"/>
            <a:cs typeface="Arial" panose="020B0604020202020204" pitchFamily="34" charset="0"/>
          </a:endParaRPr>
        </a:p>
      </dgm:t>
    </dgm:pt>
    <dgm:pt modelId="{454309FF-A956-444E-93E0-A0EB6D4AC456}" type="parTrans" cxnId="{46FF78C0-057E-4AF2-8F6C-A708F3566408}">
      <dgm:prSet/>
      <dgm:spPr/>
      <dgm:t>
        <a:bodyPr/>
        <a:lstStyle/>
        <a:p>
          <a:endParaRPr lang="es-CR" sz="1800">
            <a:latin typeface="Arial" panose="020B0604020202020204" pitchFamily="34" charset="0"/>
            <a:cs typeface="Arial" panose="020B0604020202020204" pitchFamily="34" charset="0"/>
          </a:endParaRPr>
        </a:p>
      </dgm:t>
    </dgm:pt>
    <dgm:pt modelId="{84E7F4C6-80E2-48DE-85A3-47F8AD3AAE60}" type="sibTrans" cxnId="{46FF78C0-057E-4AF2-8F6C-A708F3566408}">
      <dgm:prSet/>
      <dgm:spPr/>
      <dgm:t>
        <a:bodyPr/>
        <a:lstStyle/>
        <a:p>
          <a:endParaRPr lang="es-CR" sz="1800">
            <a:latin typeface="Arial" panose="020B0604020202020204" pitchFamily="34" charset="0"/>
            <a:cs typeface="Arial" panose="020B0604020202020204" pitchFamily="34" charset="0"/>
          </a:endParaRPr>
        </a:p>
      </dgm:t>
    </dgm:pt>
    <dgm:pt modelId="{A415B95A-98B1-4D68-8716-030A476A078E}" type="pres">
      <dgm:prSet presAssocID="{FD432DAC-7245-44D3-9F77-34025034E24C}" presName="Name0" presStyleCnt="0">
        <dgm:presLayoutVars>
          <dgm:dir/>
          <dgm:resizeHandles val="exact"/>
        </dgm:presLayoutVars>
      </dgm:prSet>
      <dgm:spPr/>
      <dgm:t>
        <a:bodyPr/>
        <a:lstStyle/>
        <a:p>
          <a:endParaRPr lang="es-CR"/>
        </a:p>
      </dgm:t>
    </dgm:pt>
    <dgm:pt modelId="{2F2D0FC6-F327-4879-9190-677281CAB907}" type="pres">
      <dgm:prSet presAssocID="{B75DFEC8-B3E2-4DDB-B953-E044C7177CB7}" presName="node" presStyleLbl="node1" presStyleIdx="0" presStyleCnt="6">
        <dgm:presLayoutVars>
          <dgm:bulletEnabled val="1"/>
        </dgm:presLayoutVars>
      </dgm:prSet>
      <dgm:spPr/>
      <dgm:t>
        <a:bodyPr/>
        <a:lstStyle/>
        <a:p>
          <a:endParaRPr lang="es-CR"/>
        </a:p>
      </dgm:t>
    </dgm:pt>
    <dgm:pt modelId="{8F9E6762-E8C6-4104-801C-ED4E36397636}" type="pres">
      <dgm:prSet presAssocID="{406D4D84-9D68-491E-AEFE-EF779FD95839}" presName="sibTrans" presStyleLbl="sibTrans1D1" presStyleIdx="0" presStyleCnt="5"/>
      <dgm:spPr/>
      <dgm:t>
        <a:bodyPr/>
        <a:lstStyle/>
        <a:p>
          <a:endParaRPr lang="es-CR"/>
        </a:p>
      </dgm:t>
    </dgm:pt>
    <dgm:pt modelId="{23D7BDCA-D661-4B66-8E4A-14A9EB1CB119}" type="pres">
      <dgm:prSet presAssocID="{406D4D84-9D68-491E-AEFE-EF779FD95839}" presName="connectorText" presStyleLbl="sibTrans1D1" presStyleIdx="0" presStyleCnt="5"/>
      <dgm:spPr/>
      <dgm:t>
        <a:bodyPr/>
        <a:lstStyle/>
        <a:p>
          <a:endParaRPr lang="es-CR"/>
        </a:p>
      </dgm:t>
    </dgm:pt>
    <dgm:pt modelId="{28B0BADD-2ED8-4C18-BD65-3451F5FE2F26}" type="pres">
      <dgm:prSet presAssocID="{E6F06A01-6640-467E-A64D-A4CB7D88B774}" presName="node" presStyleLbl="node1" presStyleIdx="1" presStyleCnt="6">
        <dgm:presLayoutVars>
          <dgm:bulletEnabled val="1"/>
        </dgm:presLayoutVars>
      </dgm:prSet>
      <dgm:spPr/>
      <dgm:t>
        <a:bodyPr/>
        <a:lstStyle/>
        <a:p>
          <a:endParaRPr lang="es-CR"/>
        </a:p>
      </dgm:t>
    </dgm:pt>
    <dgm:pt modelId="{6959494A-1014-4A1D-AFC5-06D277F9FE5E}" type="pres">
      <dgm:prSet presAssocID="{E39FD6E9-CDA0-401D-898A-3AAC75E552C4}" presName="sibTrans" presStyleLbl="sibTrans1D1" presStyleIdx="1" presStyleCnt="5"/>
      <dgm:spPr/>
      <dgm:t>
        <a:bodyPr/>
        <a:lstStyle/>
        <a:p>
          <a:endParaRPr lang="es-CR"/>
        </a:p>
      </dgm:t>
    </dgm:pt>
    <dgm:pt modelId="{D65B7D40-FF7A-47A4-8C56-4B6A744442C5}" type="pres">
      <dgm:prSet presAssocID="{E39FD6E9-CDA0-401D-898A-3AAC75E552C4}" presName="connectorText" presStyleLbl="sibTrans1D1" presStyleIdx="1" presStyleCnt="5"/>
      <dgm:spPr/>
      <dgm:t>
        <a:bodyPr/>
        <a:lstStyle/>
        <a:p>
          <a:endParaRPr lang="es-CR"/>
        </a:p>
      </dgm:t>
    </dgm:pt>
    <dgm:pt modelId="{6AE0195A-7FE1-4B92-A83D-D84FDCCBC378}" type="pres">
      <dgm:prSet presAssocID="{4FE24CE7-4CDF-4A9F-A3D7-005843D89E8E}" presName="node" presStyleLbl="node1" presStyleIdx="2" presStyleCnt="6">
        <dgm:presLayoutVars>
          <dgm:bulletEnabled val="1"/>
        </dgm:presLayoutVars>
      </dgm:prSet>
      <dgm:spPr/>
      <dgm:t>
        <a:bodyPr/>
        <a:lstStyle/>
        <a:p>
          <a:endParaRPr lang="es-CR"/>
        </a:p>
      </dgm:t>
    </dgm:pt>
    <dgm:pt modelId="{ACFBE427-8479-4245-AD4C-DFAC6F6FB318}" type="pres">
      <dgm:prSet presAssocID="{13EAF505-CEDC-4BA7-8897-F51B32A33EAB}" presName="sibTrans" presStyleLbl="sibTrans1D1" presStyleIdx="2" presStyleCnt="5"/>
      <dgm:spPr/>
      <dgm:t>
        <a:bodyPr/>
        <a:lstStyle/>
        <a:p>
          <a:endParaRPr lang="es-CR"/>
        </a:p>
      </dgm:t>
    </dgm:pt>
    <dgm:pt modelId="{0EF76D2A-9C6C-4068-A031-D5D6E812F883}" type="pres">
      <dgm:prSet presAssocID="{13EAF505-CEDC-4BA7-8897-F51B32A33EAB}" presName="connectorText" presStyleLbl="sibTrans1D1" presStyleIdx="2" presStyleCnt="5"/>
      <dgm:spPr/>
      <dgm:t>
        <a:bodyPr/>
        <a:lstStyle/>
        <a:p>
          <a:endParaRPr lang="es-CR"/>
        </a:p>
      </dgm:t>
    </dgm:pt>
    <dgm:pt modelId="{0372629C-101A-40C8-BC81-30390A46217D}" type="pres">
      <dgm:prSet presAssocID="{F996B357-6CEE-46E6-9D37-7F418A37A598}" presName="node" presStyleLbl="node1" presStyleIdx="3" presStyleCnt="6">
        <dgm:presLayoutVars>
          <dgm:bulletEnabled val="1"/>
        </dgm:presLayoutVars>
      </dgm:prSet>
      <dgm:spPr/>
      <dgm:t>
        <a:bodyPr/>
        <a:lstStyle/>
        <a:p>
          <a:endParaRPr lang="es-CR"/>
        </a:p>
      </dgm:t>
    </dgm:pt>
    <dgm:pt modelId="{FC678E8C-679A-4ACA-8B6F-5556E72560A9}" type="pres">
      <dgm:prSet presAssocID="{EA625931-6C48-4B0F-8449-927DFC50969E}" presName="sibTrans" presStyleLbl="sibTrans1D1" presStyleIdx="3" presStyleCnt="5"/>
      <dgm:spPr/>
      <dgm:t>
        <a:bodyPr/>
        <a:lstStyle/>
        <a:p>
          <a:endParaRPr lang="es-CR"/>
        </a:p>
      </dgm:t>
    </dgm:pt>
    <dgm:pt modelId="{DF4682DF-B2E2-4AF2-8F51-F0FEAD73AC02}" type="pres">
      <dgm:prSet presAssocID="{EA625931-6C48-4B0F-8449-927DFC50969E}" presName="connectorText" presStyleLbl="sibTrans1D1" presStyleIdx="3" presStyleCnt="5"/>
      <dgm:spPr/>
      <dgm:t>
        <a:bodyPr/>
        <a:lstStyle/>
        <a:p>
          <a:endParaRPr lang="es-CR"/>
        </a:p>
      </dgm:t>
    </dgm:pt>
    <dgm:pt modelId="{0532B36B-8867-4959-B1A9-821F5FCA237B}" type="pres">
      <dgm:prSet presAssocID="{55B32207-3F3D-4305-BD7B-AC9E1B8575CB}" presName="node" presStyleLbl="node1" presStyleIdx="4" presStyleCnt="6">
        <dgm:presLayoutVars>
          <dgm:bulletEnabled val="1"/>
        </dgm:presLayoutVars>
      </dgm:prSet>
      <dgm:spPr/>
      <dgm:t>
        <a:bodyPr/>
        <a:lstStyle/>
        <a:p>
          <a:endParaRPr lang="es-CR"/>
        </a:p>
      </dgm:t>
    </dgm:pt>
    <dgm:pt modelId="{4A3E5DBD-7883-4EC6-9869-66F145BC8B1A}" type="pres">
      <dgm:prSet presAssocID="{34C70456-DD5B-4379-A81F-95D9A5272643}" presName="sibTrans" presStyleLbl="sibTrans1D1" presStyleIdx="4" presStyleCnt="5"/>
      <dgm:spPr/>
      <dgm:t>
        <a:bodyPr/>
        <a:lstStyle/>
        <a:p>
          <a:endParaRPr lang="es-CR"/>
        </a:p>
      </dgm:t>
    </dgm:pt>
    <dgm:pt modelId="{47868DA1-0FBA-4ED4-9A7D-57E3DAB26D24}" type="pres">
      <dgm:prSet presAssocID="{34C70456-DD5B-4379-A81F-95D9A5272643}" presName="connectorText" presStyleLbl="sibTrans1D1" presStyleIdx="4" presStyleCnt="5"/>
      <dgm:spPr/>
      <dgm:t>
        <a:bodyPr/>
        <a:lstStyle/>
        <a:p>
          <a:endParaRPr lang="es-CR"/>
        </a:p>
      </dgm:t>
    </dgm:pt>
    <dgm:pt modelId="{9207A04B-000C-424B-9A24-D67E7CDF9363}" type="pres">
      <dgm:prSet presAssocID="{2CE95A05-61F1-4F99-A7F0-85E1CAEBBCA0}" presName="node" presStyleLbl="node1" presStyleIdx="5" presStyleCnt="6">
        <dgm:presLayoutVars>
          <dgm:bulletEnabled val="1"/>
        </dgm:presLayoutVars>
      </dgm:prSet>
      <dgm:spPr/>
      <dgm:t>
        <a:bodyPr/>
        <a:lstStyle/>
        <a:p>
          <a:endParaRPr lang="es-CR"/>
        </a:p>
      </dgm:t>
    </dgm:pt>
  </dgm:ptLst>
  <dgm:cxnLst>
    <dgm:cxn modelId="{43ECCF4B-17AA-432E-8AFE-4B85E156C646}" srcId="{FD432DAC-7245-44D3-9F77-34025034E24C}" destId="{F996B357-6CEE-46E6-9D37-7F418A37A598}" srcOrd="3" destOrd="0" parTransId="{CF48577C-708C-43F7-BEE9-AAC0F772C41C}" sibTransId="{EA625931-6C48-4B0F-8449-927DFC50969E}"/>
    <dgm:cxn modelId="{BEC9E8FB-14CB-4229-AC84-8584A90AEFBF}" type="presOf" srcId="{2CE95A05-61F1-4F99-A7F0-85E1CAEBBCA0}" destId="{9207A04B-000C-424B-9A24-D67E7CDF9363}" srcOrd="0" destOrd="0" presId="urn:microsoft.com/office/officeart/2005/8/layout/bProcess3"/>
    <dgm:cxn modelId="{46FF78C0-057E-4AF2-8F6C-A708F3566408}" srcId="{FD432DAC-7245-44D3-9F77-34025034E24C}" destId="{2CE95A05-61F1-4F99-A7F0-85E1CAEBBCA0}" srcOrd="5" destOrd="0" parTransId="{454309FF-A956-444E-93E0-A0EB6D4AC456}" sibTransId="{84E7F4C6-80E2-48DE-85A3-47F8AD3AAE60}"/>
    <dgm:cxn modelId="{75F4980F-0DCE-4EC4-A96D-8E4FD8B98EA0}" type="presOf" srcId="{EA625931-6C48-4B0F-8449-927DFC50969E}" destId="{FC678E8C-679A-4ACA-8B6F-5556E72560A9}" srcOrd="0" destOrd="0" presId="urn:microsoft.com/office/officeart/2005/8/layout/bProcess3"/>
    <dgm:cxn modelId="{223C1471-B4A9-402D-BE19-21FE2BB53559}" type="presOf" srcId="{E39FD6E9-CDA0-401D-898A-3AAC75E552C4}" destId="{D65B7D40-FF7A-47A4-8C56-4B6A744442C5}" srcOrd="1" destOrd="0" presId="urn:microsoft.com/office/officeart/2005/8/layout/bProcess3"/>
    <dgm:cxn modelId="{9A36ADD9-B55B-4CC6-8440-F0CDD2C18309}" type="presOf" srcId="{E6F06A01-6640-467E-A64D-A4CB7D88B774}" destId="{28B0BADD-2ED8-4C18-BD65-3451F5FE2F26}" srcOrd="0" destOrd="0" presId="urn:microsoft.com/office/officeart/2005/8/layout/bProcess3"/>
    <dgm:cxn modelId="{CB0D5DC3-7FF9-4E7D-9888-0E0155165299}" type="presOf" srcId="{FD432DAC-7245-44D3-9F77-34025034E24C}" destId="{A415B95A-98B1-4D68-8716-030A476A078E}" srcOrd="0" destOrd="0" presId="urn:microsoft.com/office/officeart/2005/8/layout/bProcess3"/>
    <dgm:cxn modelId="{6AD7442D-D5C2-46D8-970B-E77D593FB2A2}" type="presOf" srcId="{B75DFEC8-B3E2-4DDB-B953-E044C7177CB7}" destId="{2F2D0FC6-F327-4879-9190-677281CAB907}" srcOrd="0" destOrd="0" presId="urn:microsoft.com/office/officeart/2005/8/layout/bProcess3"/>
    <dgm:cxn modelId="{DA7CC3DD-1557-4BF2-B134-84ECE87158A4}" srcId="{FD432DAC-7245-44D3-9F77-34025034E24C}" destId="{4FE24CE7-4CDF-4A9F-A3D7-005843D89E8E}" srcOrd="2" destOrd="0" parTransId="{872E2E97-0705-4937-BCDE-EFF8E9557D45}" sibTransId="{13EAF505-CEDC-4BA7-8897-F51B32A33EAB}"/>
    <dgm:cxn modelId="{837642BA-0E72-4B12-BD05-3289EB52A31D}" type="presOf" srcId="{4FE24CE7-4CDF-4A9F-A3D7-005843D89E8E}" destId="{6AE0195A-7FE1-4B92-A83D-D84FDCCBC378}" srcOrd="0" destOrd="0" presId="urn:microsoft.com/office/officeart/2005/8/layout/bProcess3"/>
    <dgm:cxn modelId="{7D40A727-ED05-4158-84E9-FA349A17B7C7}" type="presOf" srcId="{13EAF505-CEDC-4BA7-8897-F51B32A33EAB}" destId="{0EF76D2A-9C6C-4068-A031-D5D6E812F883}" srcOrd="1" destOrd="0" presId="urn:microsoft.com/office/officeart/2005/8/layout/bProcess3"/>
    <dgm:cxn modelId="{1F849106-4043-4692-9FF9-FDC453477984}" srcId="{FD432DAC-7245-44D3-9F77-34025034E24C}" destId="{55B32207-3F3D-4305-BD7B-AC9E1B8575CB}" srcOrd="4" destOrd="0" parTransId="{A6A49E6B-9CB2-4095-B1B7-040B4DB795D4}" sibTransId="{34C70456-DD5B-4379-A81F-95D9A5272643}"/>
    <dgm:cxn modelId="{5895E9F6-3535-4E2A-91F6-8D6052EAC35B}" type="presOf" srcId="{406D4D84-9D68-491E-AEFE-EF779FD95839}" destId="{8F9E6762-E8C6-4104-801C-ED4E36397636}" srcOrd="0" destOrd="0" presId="urn:microsoft.com/office/officeart/2005/8/layout/bProcess3"/>
    <dgm:cxn modelId="{B0F16E34-DE5A-49C1-BAA5-38207A6CAB93}" type="presOf" srcId="{34C70456-DD5B-4379-A81F-95D9A5272643}" destId="{47868DA1-0FBA-4ED4-9A7D-57E3DAB26D24}" srcOrd="1" destOrd="0" presId="urn:microsoft.com/office/officeart/2005/8/layout/bProcess3"/>
    <dgm:cxn modelId="{78EC7EB9-BEEC-4DD6-8001-9A15F089A826}" type="presOf" srcId="{13EAF505-CEDC-4BA7-8897-F51B32A33EAB}" destId="{ACFBE427-8479-4245-AD4C-DFAC6F6FB318}" srcOrd="0" destOrd="0" presId="urn:microsoft.com/office/officeart/2005/8/layout/bProcess3"/>
    <dgm:cxn modelId="{45A946BA-D9A3-410D-A33C-0F8FB9653C3B}" srcId="{FD432DAC-7245-44D3-9F77-34025034E24C}" destId="{E6F06A01-6640-467E-A64D-A4CB7D88B774}" srcOrd="1" destOrd="0" parTransId="{8ECC491A-0921-4978-929D-7BA5EE1F5513}" sibTransId="{E39FD6E9-CDA0-401D-898A-3AAC75E552C4}"/>
    <dgm:cxn modelId="{40C9BC44-C177-4F6F-B8E4-018DE135B1A1}" type="presOf" srcId="{34C70456-DD5B-4379-A81F-95D9A5272643}" destId="{4A3E5DBD-7883-4EC6-9869-66F145BC8B1A}" srcOrd="0" destOrd="0" presId="urn:microsoft.com/office/officeart/2005/8/layout/bProcess3"/>
    <dgm:cxn modelId="{E4EB4BD9-4FEE-4FA3-8964-DFD11DA703D4}" type="presOf" srcId="{406D4D84-9D68-491E-AEFE-EF779FD95839}" destId="{23D7BDCA-D661-4B66-8E4A-14A9EB1CB119}" srcOrd="1" destOrd="0" presId="urn:microsoft.com/office/officeart/2005/8/layout/bProcess3"/>
    <dgm:cxn modelId="{DC2B0617-ACC0-4E9F-8C78-4D3CD050230F}" type="presOf" srcId="{55B32207-3F3D-4305-BD7B-AC9E1B8575CB}" destId="{0532B36B-8867-4959-B1A9-821F5FCA237B}" srcOrd="0" destOrd="0" presId="urn:microsoft.com/office/officeart/2005/8/layout/bProcess3"/>
    <dgm:cxn modelId="{EB0405AA-8A66-4C4F-A090-811BF497B32D}" type="presOf" srcId="{F996B357-6CEE-46E6-9D37-7F418A37A598}" destId="{0372629C-101A-40C8-BC81-30390A46217D}" srcOrd="0" destOrd="0" presId="urn:microsoft.com/office/officeart/2005/8/layout/bProcess3"/>
    <dgm:cxn modelId="{37FCBE3B-7CEF-488E-814B-C5BEFCD8AF33}" type="presOf" srcId="{EA625931-6C48-4B0F-8449-927DFC50969E}" destId="{DF4682DF-B2E2-4AF2-8F51-F0FEAD73AC02}" srcOrd="1" destOrd="0" presId="urn:microsoft.com/office/officeart/2005/8/layout/bProcess3"/>
    <dgm:cxn modelId="{522B99C2-D20A-4D26-99DB-E2848B7D69FC}" srcId="{FD432DAC-7245-44D3-9F77-34025034E24C}" destId="{B75DFEC8-B3E2-4DDB-B953-E044C7177CB7}" srcOrd="0" destOrd="0" parTransId="{2A16DEFC-F726-4FA3-A470-6EFC842060DF}" sibTransId="{406D4D84-9D68-491E-AEFE-EF779FD95839}"/>
    <dgm:cxn modelId="{8193D1FA-08CF-49C4-B841-4CF4B9A6F8DA}" type="presOf" srcId="{E39FD6E9-CDA0-401D-898A-3AAC75E552C4}" destId="{6959494A-1014-4A1D-AFC5-06D277F9FE5E}" srcOrd="0" destOrd="0" presId="urn:microsoft.com/office/officeart/2005/8/layout/bProcess3"/>
    <dgm:cxn modelId="{2061B9E4-B85F-4462-A0FB-65B8D337712E}" type="presParOf" srcId="{A415B95A-98B1-4D68-8716-030A476A078E}" destId="{2F2D0FC6-F327-4879-9190-677281CAB907}" srcOrd="0" destOrd="0" presId="urn:microsoft.com/office/officeart/2005/8/layout/bProcess3"/>
    <dgm:cxn modelId="{1A4B636D-4415-41F7-A5B8-2DF6C43984B6}" type="presParOf" srcId="{A415B95A-98B1-4D68-8716-030A476A078E}" destId="{8F9E6762-E8C6-4104-801C-ED4E36397636}" srcOrd="1" destOrd="0" presId="urn:microsoft.com/office/officeart/2005/8/layout/bProcess3"/>
    <dgm:cxn modelId="{A373AFDB-37AE-4529-BF15-E6944F3CC6E4}" type="presParOf" srcId="{8F9E6762-E8C6-4104-801C-ED4E36397636}" destId="{23D7BDCA-D661-4B66-8E4A-14A9EB1CB119}" srcOrd="0" destOrd="0" presId="urn:microsoft.com/office/officeart/2005/8/layout/bProcess3"/>
    <dgm:cxn modelId="{377A155F-256D-41C8-A748-F3A0244F1578}" type="presParOf" srcId="{A415B95A-98B1-4D68-8716-030A476A078E}" destId="{28B0BADD-2ED8-4C18-BD65-3451F5FE2F26}" srcOrd="2" destOrd="0" presId="urn:microsoft.com/office/officeart/2005/8/layout/bProcess3"/>
    <dgm:cxn modelId="{E42B503B-56D8-41D4-8FD3-DA5AFD077A92}" type="presParOf" srcId="{A415B95A-98B1-4D68-8716-030A476A078E}" destId="{6959494A-1014-4A1D-AFC5-06D277F9FE5E}" srcOrd="3" destOrd="0" presId="urn:microsoft.com/office/officeart/2005/8/layout/bProcess3"/>
    <dgm:cxn modelId="{BE9E5753-1118-4EE8-ACAD-61BEA34FCAAE}" type="presParOf" srcId="{6959494A-1014-4A1D-AFC5-06D277F9FE5E}" destId="{D65B7D40-FF7A-47A4-8C56-4B6A744442C5}" srcOrd="0" destOrd="0" presId="urn:microsoft.com/office/officeart/2005/8/layout/bProcess3"/>
    <dgm:cxn modelId="{F705F8E1-7A90-43AB-BFDF-138631C8B86C}" type="presParOf" srcId="{A415B95A-98B1-4D68-8716-030A476A078E}" destId="{6AE0195A-7FE1-4B92-A83D-D84FDCCBC378}" srcOrd="4" destOrd="0" presId="urn:microsoft.com/office/officeart/2005/8/layout/bProcess3"/>
    <dgm:cxn modelId="{31E9751B-4857-4993-9E01-4D16C7C05587}" type="presParOf" srcId="{A415B95A-98B1-4D68-8716-030A476A078E}" destId="{ACFBE427-8479-4245-AD4C-DFAC6F6FB318}" srcOrd="5" destOrd="0" presId="urn:microsoft.com/office/officeart/2005/8/layout/bProcess3"/>
    <dgm:cxn modelId="{D9C49E71-25E2-49BC-B8F6-BA672F79D910}" type="presParOf" srcId="{ACFBE427-8479-4245-AD4C-DFAC6F6FB318}" destId="{0EF76D2A-9C6C-4068-A031-D5D6E812F883}" srcOrd="0" destOrd="0" presId="urn:microsoft.com/office/officeart/2005/8/layout/bProcess3"/>
    <dgm:cxn modelId="{6BB249CC-5DC1-401D-BA88-1E19983F9F29}" type="presParOf" srcId="{A415B95A-98B1-4D68-8716-030A476A078E}" destId="{0372629C-101A-40C8-BC81-30390A46217D}" srcOrd="6" destOrd="0" presId="urn:microsoft.com/office/officeart/2005/8/layout/bProcess3"/>
    <dgm:cxn modelId="{357D52C9-7EC1-4EC9-B019-F5F41E83530A}" type="presParOf" srcId="{A415B95A-98B1-4D68-8716-030A476A078E}" destId="{FC678E8C-679A-4ACA-8B6F-5556E72560A9}" srcOrd="7" destOrd="0" presId="urn:microsoft.com/office/officeart/2005/8/layout/bProcess3"/>
    <dgm:cxn modelId="{13F204CC-2F78-440D-9A87-A0309D1E7B05}" type="presParOf" srcId="{FC678E8C-679A-4ACA-8B6F-5556E72560A9}" destId="{DF4682DF-B2E2-4AF2-8F51-F0FEAD73AC02}" srcOrd="0" destOrd="0" presId="urn:microsoft.com/office/officeart/2005/8/layout/bProcess3"/>
    <dgm:cxn modelId="{B0111E3F-28D0-42E6-9E1E-0709B90A6A73}" type="presParOf" srcId="{A415B95A-98B1-4D68-8716-030A476A078E}" destId="{0532B36B-8867-4959-B1A9-821F5FCA237B}" srcOrd="8" destOrd="0" presId="urn:microsoft.com/office/officeart/2005/8/layout/bProcess3"/>
    <dgm:cxn modelId="{35852C40-4BD2-4CB7-BCCF-445EBD43BA9D}" type="presParOf" srcId="{A415B95A-98B1-4D68-8716-030A476A078E}" destId="{4A3E5DBD-7883-4EC6-9869-66F145BC8B1A}" srcOrd="9" destOrd="0" presId="urn:microsoft.com/office/officeart/2005/8/layout/bProcess3"/>
    <dgm:cxn modelId="{703ED354-0D95-4BCB-8659-B03E2C7E23BA}" type="presParOf" srcId="{4A3E5DBD-7883-4EC6-9869-66F145BC8B1A}" destId="{47868DA1-0FBA-4ED4-9A7D-57E3DAB26D24}" srcOrd="0" destOrd="0" presId="urn:microsoft.com/office/officeart/2005/8/layout/bProcess3"/>
    <dgm:cxn modelId="{E9B4B0E3-0143-4DEB-B091-5F99DD946524}" type="presParOf" srcId="{A415B95A-98B1-4D68-8716-030A476A078E}" destId="{9207A04B-000C-424B-9A24-D67E7CDF9363}" srcOrd="10" destOrd="0" presId="urn:microsoft.com/office/officeart/2005/8/layout/bProcess3"/>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C1ABB74-DC8C-4B98-8728-C5B4F5F0BBD2}"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CR"/>
        </a:p>
      </dgm:t>
    </dgm:pt>
    <dgm:pt modelId="{23FF75B6-D605-405D-98AE-793F95CA2BC4}">
      <dgm:prSet phldrT="[Texto]"/>
      <dgm:spPr/>
      <dgm:t>
        <a:bodyPr/>
        <a:lstStyle/>
        <a:p>
          <a:r>
            <a:rPr lang="es-SV" dirty="0" smtClean="0">
              <a:effectLst>
                <a:outerShdw blurRad="38100" dist="38100" dir="2700000" algn="tl">
                  <a:srgbClr val="000000">
                    <a:alpha val="43137"/>
                  </a:srgbClr>
                </a:outerShdw>
              </a:effectLst>
            </a:rPr>
            <a:t>La Administración Tributaria tiene las facultades de fiscalización, inspección, investigación y control en virtud de la ley.</a:t>
          </a:r>
          <a:endParaRPr lang="es-CR" dirty="0"/>
        </a:p>
      </dgm:t>
    </dgm:pt>
    <dgm:pt modelId="{91B9BCC1-477C-49B0-B126-5F558832F4BA}" type="parTrans" cxnId="{48D15079-0AF9-46FC-95D2-4ABF97E44ED0}">
      <dgm:prSet/>
      <dgm:spPr/>
      <dgm:t>
        <a:bodyPr/>
        <a:lstStyle/>
        <a:p>
          <a:endParaRPr lang="es-CR"/>
        </a:p>
      </dgm:t>
    </dgm:pt>
    <dgm:pt modelId="{3D14EC1F-679C-4631-9E75-F879E6207C30}" type="sibTrans" cxnId="{48D15079-0AF9-46FC-95D2-4ABF97E44ED0}">
      <dgm:prSet/>
      <dgm:spPr/>
      <dgm:t>
        <a:bodyPr/>
        <a:lstStyle/>
        <a:p>
          <a:endParaRPr lang="es-CR"/>
        </a:p>
      </dgm:t>
    </dgm:pt>
    <dgm:pt modelId="{319A99CA-7939-4A4B-B97B-9535A998719F}">
      <dgm:prSet/>
      <dgm:spPr/>
      <dgm:t>
        <a:bodyPr/>
        <a:lstStyle/>
        <a:p>
          <a:r>
            <a:rPr lang="es-SV" dirty="0" smtClean="0">
              <a:effectLst>
                <a:outerShdw blurRad="38100" dist="38100" dir="2700000" algn="tl">
                  <a:srgbClr val="000000">
                    <a:alpha val="43137"/>
                  </a:srgbClr>
                </a:outerShdw>
              </a:effectLst>
            </a:rPr>
            <a:t>Definición: El proceso  o procedimiento de fiscalización es el conjunto de actuaciones que la Administración Tributaria realiza con el propósito de establecer la auténtica situación tributaria de los sujetos pasivos.</a:t>
          </a:r>
          <a:endParaRPr lang="es-SV" dirty="0">
            <a:effectLst>
              <a:outerShdw blurRad="38100" dist="38100" dir="2700000" algn="tl">
                <a:srgbClr val="000000">
                  <a:alpha val="43137"/>
                </a:srgbClr>
              </a:outerShdw>
            </a:effectLst>
          </a:endParaRPr>
        </a:p>
      </dgm:t>
    </dgm:pt>
    <dgm:pt modelId="{64AB62FD-973E-4336-B68B-1C8926F37B36}" type="parTrans" cxnId="{FE3609A4-F53C-448A-824B-E12D1CDF1249}">
      <dgm:prSet/>
      <dgm:spPr/>
      <dgm:t>
        <a:bodyPr/>
        <a:lstStyle/>
        <a:p>
          <a:endParaRPr lang="es-CR"/>
        </a:p>
      </dgm:t>
    </dgm:pt>
    <dgm:pt modelId="{1010EFC3-8396-4189-B008-A5BF1C7FC8F1}" type="sibTrans" cxnId="{FE3609A4-F53C-448A-824B-E12D1CDF1249}">
      <dgm:prSet/>
      <dgm:spPr/>
      <dgm:t>
        <a:bodyPr/>
        <a:lstStyle/>
        <a:p>
          <a:endParaRPr lang="es-CR"/>
        </a:p>
      </dgm:t>
    </dgm:pt>
    <dgm:pt modelId="{10338B17-976A-4EC1-8E0F-A2612CD47B14}" type="pres">
      <dgm:prSet presAssocID="{3C1ABB74-DC8C-4B98-8728-C5B4F5F0BBD2}" presName="linear" presStyleCnt="0">
        <dgm:presLayoutVars>
          <dgm:dir/>
          <dgm:resizeHandles val="exact"/>
        </dgm:presLayoutVars>
      </dgm:prSet>
      <dgm:spPr/>
    </dgm:pt>
    <dgm:pt modelId="{111B456D-E14E-449C-8615-6466E74A76E8}" type="pres">
      <dgm:prSet presAssocID="{23FF75B6-D605-405D-98AE-793F95CA2BC4}" presName="comp" presStyleCnt="0"/>
      <dgm:spPr/>
    </dgm:pt>
    <dgm:pt modelId="{0745CD1F-62D2-4F40-940C-D832E8BD542B}" type="pres">
      <dgm:prSet presAssocID="{23FF75B6-D605-405D-98AE-793F95CA2BC4}" presName="box" presStyleLbl="node1" presStyleIdx="0" presStyleCnt="2"/>
      <dgm:spPr/>
      <dgm:t>
        <a:bodyPr/>
        <a:lstStyle/>
        <a:p>
          <a:endParaRPr lang="es-CR"/>
        </a:p>
      </dgm:t>
    </dgm:pt>
    <dgm:pt modelId="{6816937D-A51E-4966-8EF6-15FBA0D91FF7}" type="pres">
      <dgm:prSet presAssocID="{23FF75B6-D605-405D-98AE-793F95CA2BC4}" presName="img" presStyleLbl="fgImgPlace1" presStyleIdx="0" presStyleCnt="2" custScaleX="37836" custScaleY="37253"/>
      <dgm:spPr/>
    </dgm:pt>
    <dgm:pt modelId="{6E5D6487-4036-4DA4-A5DC-A69DA6352ACF}" type="pres">
      <dgm:prSet presAssocID="{23FF75B6-D605-405D-98AE-793F95CA2BC4}" presName="text" presStyleLbl="node1" presStyleIdx="0" presStyleCnt="2">
        <dgm:presLayoutVars>
          <dgm:bulletEnabled val="1"/>
        </dgm:presLayoutVars>
      </dgm:prSet>
      <dgm:spPr/>
      <dgm:t>
        <a:bodyPr/>
        <a:lstStyle/>
        <a:p>
          <a:endParaRPr lang="es-CR"/>
        </a:p>
      </dgm:t>
    </dgm:pt>
    <dgm:pt modelId="{4A013455-3A11-4D43-9EF4-5CC091190D19}" type="pres">
      <dgm:prSet presAssocID="{3D14EC1F-679C-4631-9E75-F879E6207C30}" presName="spacer" presStyleCnt="0"/>
      <dgm:spPr/>
    </dgm:pt>
    <dgm:pt modelId="{98F3FA5D-5593-4F4F-A8EA-D7753B439B65}" type="pres">
      <dgm:prSet presAssocID="{319A99CA-7939-4A4B-B97B-9535A998719F}" presName="comp" presStyleCnt="0"/>
      <dgm:spPr/>
    </dgm:pt>
    <dgm:pt modelId="{824B99F6-4BBB-4CA5-9A0B-19C3286EDA78}" type="pres">
      <dgm:prSet presAssocID="{319A99CA-7939-4A4B-B97B-9535A998719F}" presName="box" presStyleLbl="node1" presStyleIdx="1" presStyleCnt="2"/>
      <dgm:spPr/>
      <dgm:t>
        <a:bodyPr/>
        <a:lstStyle/>
        <a:p>
          <a:endParaRPr lang="es-CR"/>
        </a:p>
      </dgm:t>
    </dgm:pt>
    <dgm:pt modelId="{AB55BF63-07C6-4798-97E3-884A3A105475}" type="pres">
      <dgm:prSet presAssocID="{319A99CA-7939-4A4B-B97B-9535A998719F}" presName="img" presStyleLbl="fgImgPlace1" presStyleIdx="1" presStyleCnt="2" custScaleX="37836" custScaleY="37253"/>
      <dgm:spPr/>
    </dgm:pt>
    <dgm:pt modelId="{070FB11B-8E89-482B-81E3-BDFE0542BEA5}" type="pres">
      <dgm:prSet presAssocID="{319A99CA-7939-4A4B-B97B-9535A998719F}" presName="text" presStyleLbl="node1" presStyleIdx="1" presStyleCnt="2">
        <dgm:presLayoutVars>
          <dgm:bulletEnabled val="1"/>
        </dgm:presLayoutVars>
      </dgm:prSet>
      <dgm:spPr/>
      <dgm:t>
        <a:bodyPr/>
        <a:lstStyle/>
        <a:p>
          <a:endParaRPr lang="es-CR"/>
        </a:p>
      </dgm:t>
    </dgm:pt>
  </dgm:ptLst>
  <dgm:cxnLst>
    <dgm:cxn modelId="{48D15079-0AF9-46FC-95D2-4ABF97E44ED0}" srcId="{3C1ABB74-DC8C-4B98-8728-C5B4F5F0BBD2}" destId="{23FF75B6-D605-405D-98AE-793F95CA2BC4}" srcOrd="0" destOrd="0" parTransId="{91B9BCC1-477C-49B0-B126-5F558832F4BA}" sibTransId="{3D14EC1F-679C-4631-9E75-F879E6207C30}"/>
    <dgm:cxn modelId="{E13817B8-3225-410D-81A5-60BFA9A6008A}" type="presOf" srcId="{3C1ABB74-DC8C-4B98-8728-C5B4F5F0BBD2}" destId="{10338B17-976A-4EC1-8E0F-A2612CD47B14}" srcOrd="0" destOrd="0" presId="urn:microsoft.com/office/officeart/2005/8/layout/vList4"/>
    <dgm:cxn modelId="{13767C94-7892-4EBB-8939-3E07A7C9EB4E}" type="presOf" srcId="{319A99CA-7939-4A4B-B97B-9535A998719F}" destId="{070FB11B-8E89-482B-81E3-BDFE0542BEA5}" srcOrd="1" destOrd="0" presId="urn:microsoft.com/office/officeart/2005/8/layout/vList4"/>
    <dgm:cxn modelId="{61C0022C-6FE4-4913-8550-62D9AB9803BE}" type="presOf" srcId="{319A99CA-7939-4A4B-B97B-9535A998719F}" destId="{824B99F6-4BBB-4CA5-9A0B-19C3286EDA78}" srcOrd="0" destOrd="0" presId="urn:microsoft.com/office/officeart/2005/8/layout/vList4"/>
    <dgm:cxn modelId="{4D6CA4D6-3D63-42E7-9CAE-18E90620CF3E}" type="presOf" srcId="{23FF75B6-D605-405D-98AE-793F95CA2BC4}" destId="{6E5D6487-4036-4DA4-A5DC-A69DA6352ACF}" srcOrd="1" destOrd="0" presId="urn:microsoft.com/office/officeart/2005/8/layout/vList4"/>
    <dgm:cxn modelId="{FE3609A4-F53C-448A-824B-E12D1CDF1249}" srcId="{3C1ABB74-DC8C-4B98-8728-C5B4F5F0BBD2}" destId="{319A99CA-7939-4A4B-B97B-9535A998719F}" srcOrd="1" destOrd="0" parTransId="{64AB62FD-973E-4336-B68B-1C8926F37B36}" sibTransId="{1010EFC3-8396-4189-B008-A5BF1C7FC8F1}"/>
    <dgm:cxn modelId="{6785E14F-5ABE-49FB-9541-F11B8683719B}" type="presOf" srcId="{23FF75B6-D605-405D-98AE-793F95CA2BC4}" destId="{0745CD1F-62D2-4F40-940C-D832E8BD542B}" srcOrd="0" destOrd="0" presId="urn:microsoft.com/office/officeart/2005/8/layout/vList4"/>
    <dgm:cxn modelId="{2187F2D6-4C44-4371-BDCB-BF0ADD239BA4}" type="presParOf" srcId="{10338B17-976A-4EC1-8E0F-A2612CD47B14}" destId="{111B456D-E14E-449C-8615-6466E74A76E8}" srcOrd="0" destOrd="0" presId="urn:microsoft.com/office/officeart/2005/8/layout/vList4"/>
    <dgm:cxn modelId="{3AC2F1D1-DD76-4B96-8F7C-F4FBA44806D0}" type="presParOf" srcId="{111B456D-E14E-449C-8615-6466E74A76E8}" destId="{0745CD1F-62D2-4F40-940C-D832E8BD542B}" srcOrd="0" destOrd="0" presId="urn:microsoft.com/office/officeart/2005/8/layout/vList4"/>
    <dgm:cxn modelId="{0565D508-5B34-470F-834C-576C05D65254}" type="presParOf" srcId="{111B456D-E14E-449C-8615-6466E74A76E8}" destId="{6816937D-A51E-4966-8EF6-15FBA0D91FF7}" srcOrd="1" destOrd="0" presId="urn:microsoft.com/office/officeart/2005/8/layout/vList4"/>
    <dgm:cxn modelId="{1093A819-0961-4ED6-9E1D-380F3BB2A5DD}" type="presParOf" srcId="{111B456D-E14E-449C-8615-6466E74A76E8}" destId="{6E5D6487-4036-4DA4-A5DC-A69DA6352ACF}" srcOrd="2" destOrd="0" presId="urn:microsoft.com/office/officeart/2005/8/layout/vList4"/>
    <dgm:cxn modelId="{BD53E5DB-EDFC-4E04-9719-19CBB5CA1703}" type="presParOf" srcId="{10338B17-976A-4EC1-8E0F-A2612CD47B14}" destId="{4A013455-3A11-4D43-9EF4-5CC091190D19}" srcOrd="1" destOrd="0" presId="urn:microsoft.com/office/officeart/2005/8/layout/vList4"/>
    <dgm:cxn modelId="{353F3E3B-747C-4071-A5DE-A1F665BB3AF3}" type="presParOf" srcId="{10338B17-976A-4EC1-8E0F-A2612CD47B14}" destId="{98F3FA5D-5593-4F4F-A8EA-D7753B439B65}" srcOrd="2" destOrd="0" presId="urn:microsoft.com/office/officeart/2005/8/layout/vList4"/>
    <dgm:cxn modelId="{3C8B4609-8AF4-47E8-8CBC-149A524BE61E}" type="presParOf" srcId="{98F3FA5D-5593-4F4F-A8EA-D7753B439B65}" destId="{824B99F6-4BBB-4CA5-9A0B-19C3286EDA78}" srcOrd="0" destOrd="0" presId="urn:microsoft.com/office/officeart/2005/8/layout/vList4"/>
    <dgm:cxn modelId="{BA48E083-A8F9-4086-917D-0D475F1B8F20}" type="presParOf" srcId="{98F3FA5D-5593-4F4F-A8EA-D7753B439B65}" destId="{AB55BF63-07C6-4798-97E3-884A3A105475}" srcOrd="1" destOrd="0" presId="urn:microsoft.com/office/officeart/2005/8/layout/vList4"/>
    <dgm:cxn modelId="{E5DAD4A0-BF4C-41D8-8768-AE47AD1958B6}" type="presParOf" srcId="{98F3FA5D-5593-4F4F-A8EA-D7753B439B65}" destId="{070FB11B-8E89-482B-81E3-BDFE0542BEA5}" srcOrd="2" destOrd="0" presId="urn:microsoft.com/office/officeart/2005/8/layout/vList4"/>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CACFD09-305E-4260-BEAF-6693E2BF94C1}" type="doc">
      <dgm:prSet loTypeId="urn:microsoft.com/office/officeart/2005/8/layout/hProcess9" loCatId="process" qsTypeId="urn:microsoft.com/office/officeart/2005/8/quickstyle/3d1" qsCatId="3D" csTypeId="urn:microsoft.com/office/officeart/2005/8/colors/colorful4" csCatId="colorful" phldr="1"/>
      <dgm:spPr/>
    </dgm:pt>
    <dgm:pt modelId="{EA3F85BA-B83D-4471-B2D2-A3613212792D}">
      <dgm:prSet phldrT="[Texto]" custT="1"/>
      <dgm:spPr/>
      <dgm:t>
        <a:bodyPr/>
        <a:lstStyle/>
        <a:p>
          <a:r>
            <a:rPr lang="es-SV" sz="1200" dirty="0" smtClean="0"/>
            <a:t>Auto de designación de auditor</a:t>
          </a:r>
          <a:endParaRPr lang="es-SV" sz="1200" dirty="0"/>
        </a:p>
      </dgm:t>
    </dgm:pt>
    <dgm:pt modelId="{18281084-93C1-467F-9968-6A51980393A8}" type="parTrans" cxnId="{CF5BB011-2CA2-4289-8B85-6C8EF451FE00}">
      <dgm:prSet/>
      <dgm:spPr/>
      <dgm:t>
        <a:bodyPr/>
        <a:lstStyle/>
        <a:p>
          <a:endParaRPr lang="es-SV"/>
        </a:p>
      </dgm:t>
    </dgm:pt>
    <dgm:pt modelId="{1F360E38-D55B-496D-997C-0840825CC20C}" type="sibTrans" cxnId="{CF5BB011-2CA2-4289-8B85-6C8EF451FE00}">
      <dgm:prSet/>
      <dgm:spPr/>
      <dgm:t>
        <a:bodyPr/>
        <a:lstStyle/>
        <a:p>
          <a:endParaRPr lang="es-SV"/>
        </a:p>
      </dgm:t>
    </dgm:pt>
    <dgm:pt modelId="{C2BBA6BA-A02C-4CCD-A58C-DD046523DF95}">
      <dgm:prSet phldrT="[Texto]" custT="1"/>
      <dgm:spPr/>
      <dgm:t>
        <a:bodyPr/>
        <a:lstStyle/>
        <a:p>
          <a:r>
            <a:rPr lang="es-SV" sz="1200" dirty="0" smtClean="0"/>
            <a:t>Ejecución de procedimientos de revisión</a:t>
          </a:r>
          <a:endParaRPr lang="es-SV" sz="1200" dirty="0"/>
        </a:p>
      </dgm:t>
    </dgm:pt>
    <dgm:pt modelId="{77D41258-EBCE-4398-A7A3-9D49270D35D2}" type="parTrans" cxnId="{ADAC681F-3A9B-4A2C-A184-3EC2CAD2DF84}">
      <dgm:prSet/>
      <dgm:spPr/>
      <dgm:t>
        <a:bodyPr/>
        <a:lstStyle/>
        <a:p>
          <a:endParaRPr lang="es-SV"/>
        </a:p>
      </dgm:t>
    </dgm:pt>
    <dgm:pt modelId="{24B2AD81-3A09-4173-9A24-2AEF1841F2A6}" type="sibTrans" cxnId="{ADAC681F-3A9B-4A2C-A184-3EC2CAD2DF84}">
      <dgm:prSet/>
      <dgm:spPr/>
      <dgm:t>
        <a:bodyPr/>
        <a:lstStyle/>
        <a:p>
          <a:endParaRPr lang="es-SV"/>
        </a:p>
      </dgm:t>
    </dgm:pt>
    <dgm:pt modelId="{1245C12D-76D0-4326-9BD3-BF9826BF450B}">
      <dgm:prSet phldrT="[Texto]" custT="1"/>
      <dgm:spPr/>
      <dgm:t>
        <a:bodyPr/>
        <a:lstStyle/>
        <a:p>
          <a:endParaRPr lang="es-SV" sz="1000" dirty="0" smtClean="0"/>
        </a:p>
        <a:p>
          <a:r>
            <a:rPr lang="es-SV" sz="1200" dirty="0" smtClean="0"/>
            <a:t>Emisión de informe o notificación de hallazgos</a:t>
          </a:r>
          <a:endParaRPr lang="es-SV" sz="1200" dirty="0"/>
        </a:p>
      </dgm:t>
    </dgm:pt>
    <dgm:pt modelId="{3B022F66-4F27-4F22-BD90-22FD4AB73160}" type="parTrans" cxnId="{76391BB1-58B9-4A76-B0D1-18ADE2759FFF}">
      <dgm:prSet/>
      <dgm:spPr/>
      <dgm:t>
        <a:bodyPr/>
        <a:lstStyle/>
        <a:p>
          <a:endParaRPr lang="es-SV"/>
        </a:p>
      </dgm:t>
    </dgm:pt>
    <dgm:pt modelId="{8740DE30-A3DF-4CF8-8C5B-7DA9D2B83368}" type="sibTrans" cxnId="{76391BB1-58B9-4A76-B0D1-18ADE2759FFF}">
      <dgm:prSet/>
      <dgm:spPr/>
      <dgm:t>
        <a:bodyPr/>
        <a:lstStyle/>
        <a:p>
          <a:endParaRPr lang="es-SV"/>
        </a:p>
      </dgm:t>
    </dgm:pt>
    <dgm:pt modelId="{93DCDB7C-821C-4FFB-AC25-0592ACD78634}">
      <dgm:prSet custT="1"/>
      <dgm:spPr/>
      <dgm:t>
        <a:bodyPr/>
        <a:lstStyle/>
        <a:p>
          <a:r>
            <a:rPr lang="es-SV" sz="1200" dirty="0" smtClean="0"/>
            <a:t>Bases de revisión: </a:t>
          </a:r>
        </a:p>
        <a:p>
          <a:r>
            <a:rPr lang="es-SV" sz="1200" dirty="0" smtClean="0"/>
            <a:t>- Base Cierta</a:t>
          </a:r>
        </a:p>
        <a:p>
          <a:r>
            <a:rPr lang="es-SV" sz="1200" dirty="0" smtClean="0"/>
            <a:t>     -Base Presunta</a:t>
          </a:r>
        </a:p>
        <a:p>
          <a:endParaRPr lang="es-SV" sz="800" dirty="0"/>
        </a:p>
      </dgm:t>
    </dgm:pt>
    <dgm:pt modelId="{176208DD-03D8-4F65-94F3-160067A8E6A1}" type="parTrans" cxnId="{029E0AE0-7E54-4694-903C-395181D97555}">
      <dgm:prSet/>
      <dgm:spPr/>
      <dgm:t>
        <a:bodyPr/>
        <a:lstStyle/>
        <a:p>
          <a:endParaRPr lang="es-SV"/>
        </a:p>
      </dgm:t>
    </dgm:pt>
    <dgm:pt modelId="{113DCEAD-AB78-41B2-A05C-7CF6191F2ACB}" type="sibTrans" cxnId="{029E0AE0-7E54-4694-903C-395181D97555}">
      <dgm:prSet/>
      <dgm:spPr/>
      <dgm:t>
        <a:bodyPr/>
        <a:lstStyle/>
        <a:p>
          <a:endParaRPr lang="es-SV"/>
        </a:p>
      </dgm:t>
    </dgm:pt>
    <dgm:pt modelId="{AD2DA25F-61A0-420F-A3E6-6DADFB047B39}">
      <dgm:prSet custT="1"/>
      <dgm:spPr/>
      <dgm:t>
        <a:bodyPr/>
        <a:lstStyle/>
        <a:p>
          <a:r>
            <a:rPr lang="es-SV" sz="1200" dirty="0" smtClean="0"/>
            <a:t>Iniciación del procedimiento de audiencia ( 5 días) y apertura de pruebas       ( 10 días)</a:t>
          </a:r>
          <a:endParaRPr lang="es-SV" sz="1200" dirty="0"/>
        </a:p>
      </dgm:t>
    </dgm:pt>
    <dgm:pt modelId="{A6D3F1F0-B562-49E5-99BF-9FD8101EFB0B}" type="parTrans" cxnId="{C48DC48D-7843-469C-8D17-24C2B3DD04BA}">
      <dgm:prSet/>
      <dgm:spPr/>
      <dgm:t>
        <a:bodyPr/>
        <a:lstStyle/>
        <a:p>
          <a:endParaRPr lang="es-SV"/>
        </a:p>
      </dgm:t>
    </dgm:pt>
    <dgm:pt modelId="{F4DAC6C5-ACFD-47DB-B252-C1CE982254D0}" type="sibTrans" cxnId="{C48DC48D-7843-469C-8D17-24C2B3DD04BA}">
      <dgm:prSet/>
      <dgm:spPr/>
      <dgm:t>
        <a:bodyPr/>
        <a:lstStyle/>
        <a:p>
          <a:endParaRPr lang="es-SV"/>
        </a:p>
      </dgm:t>
    </dgm:pt>
    <dgm:pt modelId="{46DDCAAA-9048-42D7-A58F-B58AB3E69287}" type="pres">
      <dgm:prSet presAssocID="{FCACFD09-305E-4260-BEAF-6693E2BF94C1}" presName="CompostProcess" presStyleCnt="0">
        <dgm:presLayoutVars>
          <dgm:dir/>
          <dgm:resizeHandles val="exact"/>
        </dgm:presLayoutVars>
      </dgm:prSet>
      <dgm:spPr/>
    </dgm:pt>
    <dgm:pt modelId="{F4CA265E-941A-4BDD-AB47-DF73F43B27DB}" type="pres">
      <dgm:prSet presAssocID="{FCACFD09-305E-4260-BEAF-6693E2BF94C1}" presName="arrow" presStyleLbl="bgShp" presStyleIdx="0" presStyleCnt="1" custScaleX="105549"/>
      <dgm:spPr/>
    </dgm:pt>
    <dgm:pt modelId="{E62B28F8-04BC-483B-9521-A8D402A2A027}" type="pres">
      <dgm:prSet presAssocID="{FCACFD09-305E-4260-BEAF-6693E2BF94C1}" presName="linearProcess" presStyleCnt="0"/>
      <dgm:spPr/>
    </dgm:pt>
    <dgm:pt modelId="{2637CC13-8122-4FE0-A44C-19E44F5CD3D5}" type="pres">
      <dgm:prSet presAssocID="{EA3F85BA-B83D-4471-B2D2-A3613212792D}" presName="textNode" presStyleLbl="node1" presStyleIdx="0" presStyleCnt="5" custLinFactNeighborX="15190" custLinFactNeighborY="-3052">
        <dgm:presLayoutVars>
          <dgm:bulletEnabled val="1"/>
        </dgm:presLayoutVars>
      </dgm:prSet>
      <dgm:spPr/>
      <dgm:t>
        <a:bodyPr/>
        <a:lstStyle/>
        <a:p>
          <a:endParaRPr lang="es-SV"/>
        </a:p>
      </dgm:t>
    </dgm:pt>
    <dgm:pt modelId="{D815D995-3030-4DA8-9A54-934D9322A237}" type="pres">
      <dgm:prSet presAssocID="{1F360E38-D55B-496D-997C-0840825CC20C}" presName="sibTrans" presStyleCnt="0"/>
      <dgm:spPr/>
    </dgm:pt>
    <dgm:pt modelId="{B11B93A7-771F-4719-BDA6-D8C36AB6D11A}" type="pres">
      <dgm:prSet presAssocID="{C2BBA6BA-A02C-4CCD-A58C-DD046523DF95}" presName="textNode" presStyleLbl="node1" presStyleIdx="1" presStyleCnt="5" custLinFactX="-456" custLinFactNeighborX="-100000" custLinFactNeighborY="-81781">
        <dgm:presLayoutVars>
          <dgm:bulletEnabled val="1"/>
        </dgm:presLayoutVars>
      </dgm:prSet>
      <dgm:spPr/>
      <dgm:t>
        <a:bodyPr/>
        <a:lstStyle/>
        <a:p>
          <a:endParaRPr lang="es-SV"/>
        </a:p>
      </dgm:t>
    </dgm:pt>
    <dgm:pt modelId="{19B1951D-8BB4-42D4-82A1-417F2452CCF3}" type="pres">
      <dgm:prSet presAssocID="{24B2AD81-3A09-4173-9A24-2AEF1841F2A6}" presName="sibTrans" presStyleCnt="0"/>
      <dgm:spPr/>
    </dgm:pt>
    <dgm:pt modelId="{39EB0422-CF9B-4EF4-8DAD-14BEF1EAD939}" type="pres">
      <dgm:prSet presAssocID="{93DCDB7C-821C-4FFB-AC25-0592ACD78634}" presName="textNode" presStyleLbl="node1" presStyleIdx="2" presStyleCnt="5" custScaleY="120481" custLinFactX="-19627" custLinFactNeighborX="-100000" custLinFactNeighborY="18011">
        <dgm:presLayoutVars>
          <dgm:bulletEnabled val="1"/>
        </dgm:presLayoutVars>
      </dgm:prSet>
      <dgm:spPr/>
      <dgm:t>
        <a:bodyPr/>
        <a:lstStyle/>
        <a:p>
          <a:endParaRPr lang="es-SV"/>
        </a:p>
      </dgm:t>
    </dgm:pt>
    <dgm:pt modelId="{23474CB6-C93F-4CB3-AF1F-774826C1772E}" type="pres">
      <dgm:prSet presAssocID="{113DCEAD-AB78-41B2-A05C-7CF6191F2ACB}" presName="sibTrans" presStyleCnt="0"/>
      <dgm:spPr/>
    </dgm:pt>
    <dgm:pt modelId="{8E7375C4-6845-424E-86F8-3E3F1CA41E99}" type="pres">
      <dgm:prSet presAssocID="{1245C12D-76D0-4326-9BD3-BF9826BF450B}" presName="textNode" presStyleLbl="node1" presStyleIdx="3" presStyleCnt="5" custLinFactX="-36092" custLinFactNeighborX="-100000" custLinFactNeighborY="-68834">
        <dgm:presLayoutVars>
          <dgm:bulletEnabled val="1"/>
        </dgm:presLayoutVars>
      </dgm:prSet>
      <dgm:spPr/>
      <dgm:t>
        <a:bodyPr/>
        <a:lstStyle/>
        <a:p>
          <a:endParaRPr lang="es-SV"/>
        </a:p>
      </dgm:t>
    </dgm:pt>
    <dgm:pt modelId="{3DA19B30-90E8-48ED-B1BE-08486908ACBD}" type="pres">
      <dgm:prSet presAssocID="{8740DE30-A3DF-4CF8-8C5B-7DA9D2B83368}" presName="sibTrans" presStyleCnt="0"/>
      <dgm:spPr/>
    </dgm:pt>
    <dgm:pt modelId="{DD62D8DA-7035-4C5C-880D-00D548175E2C}" type="pres">
      <dgm:prSet presAssocID="{AD2DA25F-61A0-420F-A3E6-6DADFB047B39}" presName="textNode" presStyleLbl="node1" presStyleIdx="4" presStyleCnt="5" custScaleY="135368" custLinFactX="-56135" custLinFactNeighborX="-100000" custLinFactNeighborY="35590">
        <dgm:presLayoutVars>
          <dgm:bulletEnabled val="1"/>
        </dgm:presLayoutVars>
      </dgm:prSet>
      <dgm:spPr/>
      <dgm:t>
        <a:bodyPr/>
        <a:lstStyle/>
        <a:p>
          <a:endParaRPr lang="es-SV"/>
        </a:p>
      </dgm:t>
    </dgm:pt>
  </dgm:ptLst>
  <dgm:cxnLst>
    <dgm:cxn modelId="{76391BB1-58B9-4A76-B0D1-18ADE2759FFF}" srcId="{FCACFD09-305E-4260-BEAF-6693E2BF94C1}" destId="{1245C12D-76D0-4326-9BD3-BF9826BF450B}" srcOrd="3" destOrd="0" parTransId="{3B022F66-4F27-4F22-BD90-22FD4AB73160}" sibTransId="{8740DE30-A3DF-4CF8-8C5B-7DA9D2B83368}"/>
    <dgm:cxn modelId="{05B75385-D7F7-4F15-B98D-C0D7BF5094ED}" type="presOf" srcId="{EA3F85BA-B83D-4471-B2D2-A3613212792D}" destId="{2637CC13-8122-4FE0-A44C-19E44F5CD3D5}" srcOrd="0" destOrd="0" presId="urn:microsoft.com/office/officeart/2005/8/layout/hProcess9"/>
    <dgm:cxn modelId="{224BEDA0-FE9A-45D8-B36C-90CFA0BB3D51}" type="presOf" srcId="{AD2DA25F-61A0-420F-A3E6-6DADFB047B39}" destId="{DD62D8DA-7035-4C5C-880D-00D548175E2C}" srcOrd="0" destOrd="0" presId="urn:microsoft.com/office/officeart/2005/8/layout/hProcess9"/>
    <dgm:cxn modelId="{B0E171F8-FFC1-4E0B-8DC1-CB7344ED2AAC}" type="presOf" srcId="{FCACFD09-305E-4260-BEAF-6693E2BF94C1}" destId="{46DDCAAA-9048-42D7-A58F-B58AB3E69287}" srcOrd="0" destOrd="0" presId="urn:microsoft.com/office/officeart/2005/8/layout/hProcess9"/>
    <dgm:cxn modelId="{029E0AE0-7E54-4694-903C-395181D97555}" srcId="{FCACFD09-305E-4260-BEAF-6693E2BF94C1}" destId="{93DCDB7C-821C-4FFB-AC25-0592ACD78634}" srcOrd="2" destOrd="0" parTransId="{176208DD-03D8-4F65-94F3-160067A8E6A1}" sibTransId="{113DCEAD-AB78-41B2-A05C-7CF6191F2ACB}"/>
    <dgm:cxn modelId="{CF5BB011-2CA2-4289-8B85-6C8EF451FE00}" srcId="{FCACFD09-305E-4260-BEAF-6693E2BF94C1}" destId="{EA3F85BA-B83D-4471-B2D2-A3613212792D}" srcOrd="0" destOrd="0" parTransId="{18281084-93C1-467F-9968-6A51980393A8}" sibTransId="{1F360E38-D55B-496D-997C-0840825CC20C}"/>
    <dgm:cxn modelId="{ADAC681F-3A9B-4A2C-A184-3EC2CAD2DF84}" srcId="{FCACFD09-305E-4260-BEAF-6693E2BF94C1}" destId="{C2BBA6BA-A02C-4CCD-A58C-DD046523DF95}" srcOrd="1" destOrd="0" parTransId="{77D41258-EBCE-4398-A7A3-9D49270D35D2}" sibTransId="{24B2AD81-3A09-4173-9A24-2AEF1841F2A6}"/>
    <dgm:cxn modelId="{CAEDDD9C-D836-4DEA-8C42-9F7AA52B1DA7}" type="presOf" srcId="{93DCDB7C-821C-4FFB-AC25-0592ACD78634}" destId="{39EB0422-CF9B-4EF4-8DAD-14BEF1EAD939}" srcOrd="0" destOrd="0" presId="urn:microsoft.com/office/officeart/2005/8/layout/hProcess9"/>
    <dgm:cxn modelId="{49DA1A64-D916-4955-BAC0-0CB40134C761}" type="presOf" srcId="{C2BBA6BA-A02C-4CCD-A58C-DD046523DF95}" destId="{B11B93A7-771F-4719-BDA6-D8C36AB6D11A}" srcOrd="0" destOrd="0" presId="urn:microsoft.com/office/officeart/2005/8/layout/hProcess9"/>
    <dgm:cxn modelId="{C48DC48D-7843-469C-8D17-24C2B3DD04BA}" srcId="{FCACFD09-305E-4260-BEAF-6693E2BF94C1}" destId="{AD2DA25F-61A0-420F-A3E6-6DADFB047B39}" srcOrd="4" destOrd="0" parTransId="{A6D3F1F0-B562-49E5-99BF-9FD8101EFB0B}" sibTransId="{F4DAC6C5-ACFD-47DB-B252-C1CE982254D0}"/>
    <dgm:cxn modelId="{41B271BE-966B-43A6-87D6-51047D8C006C}" type="presOf" srcId="{1245C12D-76D0-4326-9BD3-BF9826BF450B}" destId="{8E7375C4-6845-424E-86F8-3E3F1CA41E99}" srcOrd="0" destOrd="0" presId="urn:microsoft.com/office/officeart/2005/8/layout/hProcess9"/>
    <dgm:cxn modelId="{29F269BE-92B5-45B5-8EE6-7760C6FE1748}" type="presParOf" srcId="{46DDCAAA-9048-42D7-A58F-B58AB3E69287}" destId="{F4CA265E-941A-4BDD-AB47-DF73F43B27DB}" srcOrd="0" destOrd="0" presId="urn:microsoft.com/office/officeart/2005/8/layout/hProcess9"/>
    <dgm:cxn modelId="{A10C1E70-7F1B-4D12-91C2-B1F05B691B6C}" type="presParOf" srcId="{46DDCAAA-9048-42D7-A58F-B58AB3E69287}" destId="{E62B28F8-04BC-483B-9521-A8D402A2A027}" srcOrd="1" destOrd="0" presId="urn:microsoft.com/office/officeart/2005/8/layout/hProcess9"/>
    <dgm:cxn modelId="{2E1DE043-AD97-425B-A39F-914C2D989DC4}" type="presParOf" srcId="{E62B28F8-04BC-483B-9521-A8D402A2A027}" destId="{2637CC13-8122-4FE0-A44C-19E44F5CD3D5}" srcOrd="0" destOrd="0" presId="urn:microsoft.com/office/officeart/2005/8/layout/hProcess9"/>
    <dgm:cxn modelId="{A62FEE94-2798-46FD-8057-78C08A0E7796}" type="presParOf" srcId="{E62B28F8-04BC-483B-9521-A8D402A2A027}" destId="{D815D995-3030-4DA8-9A54-934D9322A237}" srcOrd="1" destOrd="0" presId="urn:microsoft.com/office/officeart/2005/8/layout/hProcess9"/>
    <dgm:cxn modelId="{936CDFD1-6C4B-427A-BEF8-A5920DEE2C7D}" type="presParOf" srcId="{E62B28F8-04BC-483B-9521-A8D402A2A027}" destId="{B11B93A7-771F-4719-BDA6-D8C36AB6D11A}" srcOrd="2" destOrd="0" presId="urn:microsoft.com/office/officeart/2005/8/layout/hProcess9"/>
    <dgm:cxn modelId="{9B484D2A-8932-4ACD-840B-EB36BA66AD19}" type="presParOf" srcId="{E62B28F8-04BC-483B-9521-A8D402A2A027}" destId="{19B1951D-8BB4-42D4-82A1-417F2452CCF3}" srcOrd="3" destOrd="0" presId="urn:microsoft.com/office/officeart/2005/8/layout/hProcess9"/>
    <dgm:cxn modelId="{630CE919-970D-4808-AEDA-9B1A50A15890}" type="presParOf" srcId="{E62B28F8-04BC-483B-9521-A8D402A2A027}" destId="{39EB0422-CF9B-4EF4-8DAD-14BEF1EAD939}" srcOrd="4" destOrd="0" presId="urn:microsoft.com/office/officeart/2005/8/layout/hProcess9"/>
    <dgm:cxn modelId="{31B2B89F-FE21-4B70-8173-7D2E06C4D0FF}" type="presParOf" srcId="{E62B28F8-04BC-483B-9521-A8D402A2A027}" destId="{23474CB6-C93F-4CB3-AF1F-774826C1772E}" srcOrd="5" destOrd="0" presId="urn:microsoft.com/office/officeart/2005/8/layout/hProcess9"/>
    <dgm:cxn modelId="{F44D2261-173F-47D3-9352-36276A24178B}" type="presParOf" srcId="{E62B28F8-04BC-483B-9521-A8D402A2A027}" destId="{8E7375C4-6845-424E-86F8-3E3F1CA41E99}" srcOrd="6" destOrd="0" presId="urn:microsoft.com/office/officeart/2005/8/layout/hProcess9"/>
    <dgm:cxn modelId="{52E2C589-8A36-4DAF-A38E-C20C90AC28B1}" type="presParOf" srcId="{E62B28F8-04BC-483B-9521-A8D402A2A027}" destId="{3DA19B30-90E8-48ED-B1BE-08486908ACBD}" srcOrd="7" destOrd="0" presId="urn:microsoft.com/office/officeart/2005/8/layout/hProcess9"/>
    <dgm:cxn modelId="{9D711BB9-125B-48BB-8ABE-78105DFD0E22}" type="presParOf" srcId="{E62B28F8-04BC-483B-9521-A8D402A2A027}" destId="{DD62D8DA-7035-4C5C-880D-00D548175E2C}" srcOrd="8" destOrd="0" presId="urn:microsoft.com/office/officeart/2005/8/layout/hProcess9"/>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CACFD09-305E-4260-BEAF-6693E2BF94C1}" type="doc">
      <dgm:prSet loTypeId="urn:microsoft.com/office/officeart/2005/8/layout/hProcess9" loCatId="process" qsTypeId="urn:microsoft.com/office/officeart/2005/8/quickstyle/3d1" qsCatId="3D" csTypeId="urn:microsoft.com/office/officeart/2005/8/colors/colorful4" csCatId="colorful" phldr="1"/>
      <dgm:spPr/>
    </dgm:pt>
    <dgm:pt modelId="{1245C12D-76D0-4326-9BD3-BF9826BF450B}">
      <dgm:prSet phldrT="[Texto]" custT="1"/>
      <dgm:spPr/>
      <dgm:t>
        <a:bodyPr/>
        <a:lstStyle/>
        <a:p>
          <a:r>
            <a:rPr lang="es-SV" sz="1200" dirty="0" smtClean="0"/>
            <a:t>Se </a:t>
          </a:r>
          <a:r>
            <a:rPr lang="es-SV" sz="1200" dirty="0" smtClean="0"/>
            <a:t>interpone el Recurso d</a:t>
          </a:r>
          <a:r>
            <a:rPr lang="es-SV" sz="1200" i="1" dirty="0" smtClean="0"/>
            <a:t>e Apelación ante el  </a:t>
          </a:r>
          <a:r>
            <a:rPr lang="es-SV" sz="1200" dirty="0" smtClean="0"/>
            <a:t>TAII</a:t>
          </a:r>
        </a:p>
        <a:p>
          <a:r>
            <a:rPr lang="es-SV" sz="1200" dirty="0" smtClean="0"/>
            <a:t>(15 DÍAS)</a:t>
          </a:r>
          <a:endParaRPr lang="es-SV" sz="1200" dirty="0"/>
        </a:p>
      </dgm:t>
    </dgm:pt>
    <dgm:pt modelId="{3B022F66-4F27-4F22-BD90-22FD4AB73160}" type="parTrans" cxnId="{76391BB1-58B9-4A76-B0D1-18ADE2759FFF}">
      <dgm:prSet/>
      <dgm:spPr/>
      <dgm:t>
        <a:bodyPr/>
        <a:lstStyle/>
        <a:p>
          <a:endParaRPr lang="es-SV"/>
        </a:p>
      </dgm:t>
    </dgm:pt>
    <dgm:pt modelId="{8740DE30-A3DF-4CF8-8C5B-7DA9D2B83368}" type="sibTrans" cxnId="{76391BB1-58B9-4A76-B0D1-18ADE2759FFF}">
      <dgm:prSet/>
      <dgm:spPr/>
      <dgm:t>
        <a:bodyPr/>
        <a:lstStyle/>
        <a:p>
          <a:endParaRPr lang="es-SV"/>
        </a:p>
      </dgm:t>
    </dgm:pt>
    <dgm:pt modelId="{AD2DA25F-61A0-420F-A3E6-6DADFB047B39}">
      <dgm:prSet custT="1"/>
      <dgm:spPr/>
      <dgm:t>
        <a:bodyPr/>
        <a:lstStyle/>
        <a:p>
          <a:r>
            <a:rPr lang="es-SV" sz="1200" baseline="0" dirty="0" smtClean="0"/>
            <a:t>Se abre a pruebas el incidente por el término de 8 días  y vencido se presentan alegaciones finales ( 8 días)</a:t>
          </a:r>
          <a:endParaRPr lang="es-SV" sz="1200" baseline="0" dirty="0"/>
        </a:p>
      </dgm:t>
    </dgm:pt>
    <dgm:pt modelId="{A6D3F1F0-B562-49E5-99BF-9FD8101EFB0B}" type="parTrans" cxnId="{C48DC48D-7843-469C-8D17-24C2B3DD04BA}">
      <dgm:prSet/>
      <dgm:spPr/>
      <dgm:t>
        <a:bodyPr/>
        <a:lstStyle/>
        <a:p>
          <a:endParaRPr lang="es-SV"/>
        </a:p>
      </dgm:t>
    </dgm:pt>
    <dgm:pt modelId="{F4DAC6C5-ACFD-47DB-B252-C1CE982254D0}" type="sibTrans" cxnId="{C48DC48D-7843-469C-8D17-24C2B3DD04BA}">
      <dgm:prSet/>
      <dgm:spPr/>
      <dgm:t>
        <a:bodyPr/>
        <a:lstStyle/>
        <a:p>
          <a:endParaRPr lang="es-SV"/>
        </a:p>
      </dgm:t>
    </dgm:pt>
    <dgm:pt modelId="{C2BBA6BA-A02C-4CCD-A58C-DD046523DF95}">
      <dgm:prSet phldrT="[Texto]" custT="1"/>
      <dgm:spPr/>
      <dgm:t>
        <a:bodyPr/>
        <a:lstStyle/>
        <a:p>
          <a:r>
            <a:rPr lang="es-SV" sz="1200" dirty="0" smtClean="0"/>
            <a:t>Valoración de alegatos y prueba  </a:t>
          </a:r>
          <a:r>
            <a:rPr lang="es-SV" sz="1200" dirty="0" smtClean="0"/>
            <a:t>(Desvirtúa </a:t>
          </a:r>
          <a:r>
            <a:rPr lang="es-SV" sz="1200" dirty="0" smtClean="0"/>
            <a:t>hallazgos o no)</a:t>
          </a:r>
          <a:endParaRPr lang="es-SV" sz="1200" dirty="0"/>
        </a:p>
      </dgm:t>
    </dgm:pt>
    <dgm:pt modelId="{24B2AD81-3A09-4173-9A24-2AEF1841F2A6}" type="sibTrans" cxnId="{ADAC681F-3A9B-4A2C-A184-3EC2CAD2DF84}">
      <dgm:prSet/>
      <dgm:spPr/>
      <dgm:t>
        <a:bodyPr/>
        <a:lstStyle/>
        <a:p>
          <a:endParaRPr lang="es-SV"/>
        </a:p>
      </dgm:t>
    </dgm:pt>
    <dgm:pt modelId="{77D41258-EBCE-4398-A7A3-9D49270D35D2}" type="parTrans" cxnId="{ADAC681F-3A9B-4A2C-A184-3EC2CAD2DF84}">
      <dgm:prSet/>
      <dgm:spPr/>
      <dgm:t>
        <a:bodyPr/>
        <a:lstStyle/>
        <a:p>
          <a:endParaRPr lang="es-SV"/>
        </a:p>
      </dgm:t>
    </dgm:pt>
    <dgm:pt modelId="{93DCDB7C-821C-4FFB-AC25-0592ACD78634}">
      <dgm:prSet custT="1"/>
      <dgm:spPr/>
      <dgm:t>
        <a:bodyPr/>
        <a:lstStyle/>
        <a:p>
          <a:r>
            <a:rPr lang="es-SV" sz="1200" dirty="0" smtClean="0"/>
            <a:t>Se </a:t>
          </a:r>
          <a:r>
            <a:rPr lang="es-SV" sz="1200" dirty="0" smtClean="0"/>
            <a:t>emite informe de fiscalización donde se imponen impuestos complementarios y multas</a:t>
          </a:r>
          <a:endParaRPr lang="es-SV" sz="1200" dirty="0"/>
        </a:p>
      </dgm:t>
    </dgm:pt>
    <dgm:pt modelId="{113DCEAD-AB78-41B2-A05C-7CF6191F2ACB}" type="sibTrans" cxnId="{029E0AE0-7E54-4694-903C-395181D97555}">
      <dgm:prSet/>
      <dgm:spPr/>
      <dgm:t>
        <a:bodyPr/>
        <a:lstStyle/>
        <a:p>
          <a:endParaRPr lang="es-SV"/>
        </a:p>
      </dgm:t>
    </dgm:pt>
    <dgm:pt modelId="{176208DD-03D8-4F65-94F3-160067A8E6A1}" type="parTrans" cxnId="{029E0AE0-7E54-4694-903C-395181D97555}">
      <dgm:prSet/>
      <dgm:spPr/>
      <dgm:t>
        <a:bodyPr/>
        <a:lstStyle/>
        <a:p>
          <a:endParaRPr lang="es-SV"/>
        </a:p>
      </dgm:t>
    </dgm:pt>
    <dgm:pt modelId="{DC7737E0-FEBB-4670-8DFA-BE00D41DB2E1}">
      <dgm:prSet/>
      <dgm:spPr/>
      <dgm:t>
        <a:bodyPr/>
        <a:lstStyle/>
        <a:p>
          <a:r>
            <a:rPr lang="es-SV" dirty="0" smtClean="0"/>
            <a:t>Se emite resolución    </a:t>
          </a:r>
          <a:r>
            <a:rPr lang="es-SV" dirty="0" smtClean="0"/>
            <a:t>(Plazo </a:t>
          </a:r>
          <a:r>
            <a:rPr lang="es-SV" dirty="0" smtClean="0"/>
            <a:t>máximo de 9 meses)</a:t>
          </a:r>
        </a:p>
        <a:p>
          <a:r>
            <a:rPr lang="es-SV" dirty="0" smtClean="0"/>
            <a:t>Agotamiento de la Vía Administrativa.</a:t>
          </a:r>
          <a:endParaRPr lang="es-SV" dirty="0"/>
        </a:p>
      </dgm:t>
    </dgm:pt>
    <dgm:pt modelId="{D8DE84DC-2F06-4E62-AC88-526F4A8BEE9A}" type="parTrans" cxnId="{F9B9EFD3-B687-4798-947A-9D693D34B505}">
      <dgm:prSet/>
      <dgm:spPr/>
      <dgm:t>
        <a:bodyPr/>
        <a:lstStyle/>
        <a:p>
          <a:endParaRPr lang="es-SV"/>
        </a:p>
      </dgm:t>
    </dgm:pt>
    <dgm:pt modelId="{28F83622-00F1-45C9-BF58-7E3836C34776}" type="sibTrans" cxnId="{F9B9EFD3-B687-4798-947A-9D693D34B505}">
      <dgm:prSet/>
      <dgm:spPr/>
      <dgm:t>
        <a:bodyPr/>
        <a:lstStyle/>
        <a:p>
          <a:endParaRPr lang="es-SV"/>
        </a:p>
      </dgm:t>
    </dgm:pt>
    <dgm:pt modelId="{46DDCAAA-9048-42D7-A58F-B58AB3E69287}" type="pres">
      <dgm:prSet presAssocID="{FCACFD09-305E-4260-BEAF-6693E2BF94C1}" presName="CompostProcess" presStyleCnt="0">
        <dgm:presLayoutVars>
          <dgm:dir/>
          <dgm:resizeHandles val="exact"/>
        </dgm:presLayoutVars>
      </dgm:prSet>
      <dgm:spPr/>
    </dgm:pt>
    <dgm:pt modelId="{F4CA265E-941A-4BDD-AB47-DF73F43B27DB}" type="pres">
      <dgm:prSet presAssocID="{FCACFD09-305E-4260-BEAF-6693E2BF94C1}" presName="arrow" presStyleLbl="bgShp" presStyleIdx="0" presStyleCnt="1" custLinFactNeighborX="6191" custLinFactNeighborY="-614"/>
      <dgm:spPr/>
    </dgm:pt>
    <dgm:pt modelId="{E62B28F8-04BC-483B-9521-A8D402A2A027}" type="pres">
      <dgm:prSet presAssocID="{FCACFD09-305E-4260-BEAF-6693E2BF94C1}" presName="linearProcess" presStyleCnt="0"/>
      <dgm:spPr/>
    </dgm:pt>
    <dgm:pt modelId="{B11B93A7-771F-4719-BDA6-D8C36AB6D11A}" type="pres">
      <dgm:prSet presAssocID="{C2BBA6BA-A02C-4CCD-A58C-DD046523DF95}" presName="textNode" presStyleLbl="node1" presStyleIdx="0" presStyleCnt="5" custLinFactX="-13904" custLinFactNeighborX="-100000" custLinFactNeighborY="-86815">
        <dgm:presLayoutVars>
          <dgm:bulletEnabled val="1"/>
        </dgm:presLayoutVars>
      </dgm:prSet>
      <dgm:spPr/>
      <dgm:t>
        <a:bodyPr/>
        <a:lstStyle/>
        <a:p>
          <a:endParaRPr lang="es-SV"/>
        </a:p>
      </dgm:t>
    </dgm:pt>
    <dgm:pt modelId="{19B1951D-8BB4-42D4-82A1-417F2452CCF3}" type="pres">
      <dgm:prSet presAssocID="{24B2AD81-3A09-4173-9A24-2AEF1841F2A6}" presName="sibTrans" presStyleCnt="0"/>
      <dgm:spPr/>
    </dgm:pt>
    <dgm:pt modelId="{39EB0422-CF9B-4EF4-8DAD-14BEF1EAD939}" type="pres">
      <dgm:prSet presAssocID="{93DCDB7C-821C-4FFB-AC25-0592ACD78634}" presName="textNode" presStyleLbl="node1" presStyleIdx="1" presStyleCnt="5" custScaleY="150932" custLinFactX="-6103" custLinFactNeighborX="-100000" custLinFactNeighborY="60790">
        <dgm:presLayoutVars>
          <dgm:bulletEnabled val="1"/>
        </dgm:presLayoutVars>
      </dgm:prSet>
      <dgm:spPr/>
      <dgm:t>
        <a:bodyPr/>
        <a:lstStyle/>
        <a:p>
          <a:endParaRPr lang="es-SV"/>
        </a:p>
      </dgm:t>
    </dgm:pt>
    <dgm:pt modelId="{23474CB6-C93F-4CB3-AF1F-774826C1772E}" type="pres">
      <dgm:prSet presAssocID="{113DCEAD-AB78-41B2-A05C-7CF6191F2ACB}" presName="sibTrans" presStyleCnt="0"/>
      <dgm:spPr/>
    </dgm:pt>
    <dgm:pt modelId="{8E7375C4-6845-424E-86F8-3E3F1CA41E99}" type="pres">
      <dgm:prSet presAssocID="{1245C12D-76D0-4326-9BD3-BF9826BF450B}" presName="textNode" presStyleLbl="node1" presStyleIdx="2" presStyleCnt="5" custScaleY="156204" custLinFactX="-11074" custLinFactNeighborX="-100000" custLinFactNeighborY="-75412">
        <dgm:presLayoutVars>
          <dgm:bulletEnabled val="1"/>
        </dgm:presLayoutVars>
      </dgm:prSet>
      <dgm:spPr/>
      <dgm:t>
        <a:bodyPr/>
        <a:lstStyle/>
        <a:p>
          <a:endParaRPr lang="es-SV"/>
        </a:p>
      </dgm:t>
    </dgm:pt>
    <dgm:pt modelId="{3DA19B30-90E8-48ED-B1BE-08486908ACBD}" type="pres">
      <dgm:prSet presAssocID="{8740DE30-A3DF-4CF8-8C5B-7DA9D2B83368}" presName="sibTrans" presStyleCnt="0"/>
      <dgm:spPr/>
    </dgm:pt>
    <dgm:pt modelId="{DD62D8DA-7035-4C5C-880D-00D548175E2C}" type="pres">
      <dgm:prSet presAssocID="{AD2DA25F-61A0-420F-A3E6-6DADFB047B39}" presName="textNode" presStyleLbl="node1" presStyleIdx="3" presStyleCnt="5" custScaleX="92710" custScaleY="158180" custLinFactX="-17151" custLinFactNeighborX="-100000" custLinFactNeighborY="60885">
        <dgm:presLayoutVars>
          <dgm:bulletEnabled val="1"/>
        </dgm:presLayoutVars>
      </dgm:prSet>
      <dgm:spPr/>
      <dgm:t>
        <a:bodyPr/>
        <a:lstStyle/>
        <a:p>
          <a:endParaRPr lang="es-SV"/>
        </a:p>
      </dgm:t>
    </dgm:pt>
    <dgm:pt modelId="{E21CDEE5-47B1-4AFD-8887-60C6613FBEAF}" type="pres">
      <dgm:prSet presAssocID="{F4DAC6C5-ACFD-47DB-B252-C1CE982254D0}" presName="sibTrans" presStyleCnt="0"/>
      <dgm:spPr/>
    </dgm:pt>
    <dgm:pt modelId="{F8A1DFFF-42F8-45E8-9A29-655A99670125}" type="pres">
      <dgm:prSet presAssocID="{DC7737E0-FEBB-4670-8DFA-BE00D41DB2E1}" presName="textNode" presStyleLbl="node1" presStyleIdx="4" presStyleCnt="5" custScaleX="100225" custScaleY="141047" custLinFactX="-23557" custLinFactNeighborX="-100000" custLinFactNeighborY="-59357">
        <dgm:presLayoutVars>
          <dgm:bulletEnabled val="1"/>
        </dgm:presLayoutVars>
      </dgm:prSet>
      <dgm:spPr/>
      <dgm:t>
        <a:bodyPr/>
        <a:lstStyle/>
        <a:p>
          <a:endParaRPr lang="es-SV"/>
        </a:p>
      </dgm:t>
    </dgm:pt>
  </dgm:ptLst>
  <dgm:cxnLst>
    <dgm:cxn modelId="{37A9DCF4-2F8C-4D32-8CAB-F9C166B7D6BA}" type="presOf" srcId="{FCACFD09-305E-4260-BEAF-6693E2BF94C1}" destId="{46DDCAAA-9048-42D7-A58F-B58AB3E69287}" srcOrd="0" destOrd="0" presId="urn:microsoft.com/office/officeart/2005/8/layout/hProcess9"/>
    <dgm:cxn modelId="{F9B9EFD3-B687-4798-947A-9D693D34B505}" srcId="{FCACFD09-305E-4260-BEAF-6693E2BF94C1}" destId="{DC7737E0-FEBB-4670-8DFA-BE00D41DB2E1}" srcOrd="4" destOrd="0" parTransId="{D8DE84DC-2F06-4E62-AC88-526F4A8BEE9A}" sibTransId="{28F83622-00F1-45C9-BF58-7E3836C34776}"/>
    <dgm:cxn modelId="{76391BB1-58B9-4A76-B0D1-18ADE2759FFF}" srcId="{FCACFD09-305E-4260-BEAF-6693E2BF94C1}" destId="{1245C12D-76D0-4326-9BD3-BF9826BF450B}" srcOrd="2" destOrd="0" parTransId="{3B022F66-4F27-4F22-BD90-22FD4AB73160}" sibTransId="{8740DE30-A3DF-4CF8-8C5B-7DA9D2B83368}"/>
    <dgm:cxn modelId="{65CCEC72-7A48-417A-8858-A5D1CA0883F9}" type="presOf" srcId="{DC7737E0-FEBB-4670-8DFA-BE00D41DB2E1}" destId="{F8A1DFFF-42F8-45E8-9A29-655A99670125}" srcOrd="0" destOrd="0" presId="urn:microsoft.com/office/officeart/2005/8/layout/hProcess9"/>
    <dgm:cxn modelId="{029E0AE0-7E54-4694-903C-395181D97555}" srcId="{FCACFD09-305E-4260-BEAF-6693E2BF94C1}" destId="{93DCDB7C-821C-4FFB-AC25-0592ACD78634}" srcOrd="1" destOrd="0" parTransId="{176208DD-03D8-4F65-94F3-160067A8E6A1}" sibTransId="{113DCEAD-AB78-41B2-A05C-7CF6191F2ACB}"/>
    <dgm:cxn modelId="{ADAC681F-3A9B-4A2C-A184-3EC2CAD2DF84}" srcId="{FCACFD09-305E-4260-BEAF-6693E2BF94C1}" destId="{C2BBA6BA-A02C-4CCD-A58C-DD046523DF95}" srcOrd="0" destOrd="0" parTransId="{77D41258-EBCE-4398-A7A3-9D49270D35D2}" sibTransId="{24B2AD81-3A09-4173-9A24-2AEF1841F2A6}"/>
    <dgm:cxn modelId="{EC313CA7-4348-4155-8DF8-15955ADB0530}" type="presOf" srcId="{1245C12D-76D0-4326-9BD3-BF9826BF450B}" destId="{8E7375C4-6845-424E-86F8-3E3F1CA41E99}" srcOrd="0" destOrd="0" presId="urn:microsoft.com/office/officeart/2005/8/layout/hProcess9"/>
    <dgm:cxn modelId="{1E6118D3-D970-4CC5-A457-4533FAE0C67F}" type="presOf" srcId="{AD2DA25F-61A0-420F-A3E6-6DADFB047B39}" destId="{DD62D8DA-7035-4C5C-880D-00D548175E2C}" srcOrd="0" destOrd="0" presId="urn:microsoft.com/office/officeart/2005/8/layout/hProcess9"/>
    <dgm:cxn modelId="{EAF83643-792E-4B0D-8BF9-665318D31351}" type="presOf" srcId="{93DCDB7C-821C-4FFB-AC25-0592ACD78634}" destId="{39EB0422-CF9B-4EF4-8DAD-14BEF1EAD939}" srcOrd="0" destOrd="0" presId="urn:microsoft.com/office/officeart/2005/8/layout/hProcess9"/>
    <dgm:cxn modelId="{EB13A4FF-9E59-4ECB-A3DF-4CBC98243392}" type="presOf" srcId="{C2BBA6BA-A02C-4CCD-A58C-DD046523DF95}" destId="{B11B93A7-771F-4719-BDA6-D8C36AB6D11A}" srcOrd="0" destOrd="0" presId="urn:microsoft.com/office/officeart/2005/8/layout/hProcess9"/>
    <dgm:cxn modelId="{C48DC48D-7843-469C-8D17-24C2B3DD04BA}" srcId="{FCACFD09-305E-4260-BEAF-6693E2BF94C1}" destId="{AD2DA25F-61A0-420F-A3E6-6DADFB047B39}" srcOrd="3" destOrd="0" parTransId="{A6D3F1F0-B562-49E5-99BF-9FD8101EFB0B}" sibTransId="{F4DAC6C5-ACFD-47DB-B252-C1CE982254D0}"/>
    <dgm:cxn modelId="{E57941FC-D90E-4933-8306-2AB6D08077E3}" type="presParOf" srcId="{46DDCAAA-9048-42D7-A58F-B58AB3E69287}" destId="{F4CA265E-941A-4BDD-AB47-DF73F43B27DB}" srcOrd="0" destOrd="0" presId="urn:microsoft.com/office/officeart/2005/8/layout/hProcess9"/>
    <dgm:cxn modelId="{17EAE130-A5B7-4498-825E-F33341BF4486}" type="presParOf" srcId="{46DDCAAA-9048-42D7-A58F-B58AB3E69287}" destId="{E62B28F8-04BC-483B-9521-A8D402A2A027}" srcOrd="1" destOrd="0" presId="urn:microsoft.com/office/officeart/2005/8/layout/hProcess9"/>
    <dgm:cxn modelId="{0FF65E33-EBFC-40AB-A7D4-5240534C080A}" type="presParOf" srcId="{E62B28F8-04BC-483B-9521-A8D402A2A027}" destId="{B11B93A7-771F-4719-BDA6-D8C36AB6D11A}" srcOrd="0" destOrd="0" presId="urn:microsoft.com/office/officeart/2005/8/layout/hProcess9"/>
    <dgm:cxn modelId="{A43CE319-0D3A-46B5-AB67-B6C9CE28F57F}" type="presParOf" srcId="{E62B28F8-04BC-483B-9521-A8D402A2A027}" destId="{19B1951D-8BB4-42D4-82A1-417F2452CCF3}" srcOrd="1" destOrd="0" presId="urn:microsoft.com/office/officeart/2005/8/layout/hProcess9"/>
    <dgm:cxn modelId="{B902A166-9E27-4B7A-9DC4-95019847F919}" type="presParOf" srcId="{E62B28F8-04BC-483B-9521-A8D402A2A027}" destId="{39EB0422-CF9B-4EF4-8DAD-14BEF1EAD939}" srcOrd="2" destOrd="0" presId="urn:microsoft.com/office/officeart/2005/8/layout/hProcess9"/>
    <dgm:cxn modelId="{CCB9A924-46BF-4DE3-9810-B3646D9AAD3C}" type="presParOf" srcId="{E62B28F8-04BC-483B-9521-A8D402A2A027}" destId="{23474CB6-C93F-4CB3-AF1F-774826C1772E}" srcOrd="3" destOrd="0" presId="urn:microsoft.com/office/officeart/2005/8/layout/hProcess9"/>
    <dgm:cxn modelId="{A7616889-558E-420B-9CD1-D645ACAF53AF}" type="presParOf" srcId="{E62B28F8-04BC-483B-9521-A8D402A2A027}" destId="{8E7375C4-6845-424E-86F8-3E3F1CA41E99}" srcOrd="4" destOrd="0" presId="urn:microsoft.com/office/officeart/2005/8/layout/hProcess9"/>
    <dgm:cxn modelId="{99F866FB-8D6D-4566-BE4B-BA8757E841F9}" type="presParOf" srcId="{E62B28F8-04BC-483B-9521-A8D402A2A027}" destId="{3DA19B30-90E8-48ED-B1BE-08486908ACBD}" srcOrd="5" destOrd="0" presId="urn:microsoft.com/office/officeart/2005/8/layout/hProcess9"/>
    <dgm:cxn modelId="{9C75FBE5-02AA-4878-8500-CC15AD305CF6}" type="presParOf" srcId="{E62B28F8-04BC-483B-9521-A8D402A2A027}" destId="{DD62D8DA-7035-4C5C-880D-00D548175E2C}" srcOrd="6" destOrd="0" presId="urn:microsoft.com/office/officeart/2005/8/layout/hProcess9"/>
    <dgm:cxn modelId="{D4031A23-59E0-44E2-8DCD-20B724D8B923}" type="presParOf" srcId="{E62B28F8-04BC-483B-9521-A8D402A2A027}" destId="{E21CDEE5-47B1-4AFD-8887-60C6613FBEAF}" srcOrd="7" destOrd="0" presId="urn:microsoft.com/office/officeart/2005/8/layout/hProcess9"/>
    <dgm:cxn modelId="{6047BFAE-63F3-4C18-86EF-D26AF25D0925}" type="presParOf" srcId="{E62B28F8-04BC-483B-9521-A8D402A2A027}" destId="{F8A1DFFF-42F8-45E8-9A29-655A99670125}" srcOrd="8" destOrd="0" presId="urn:microsoft.com/office/officeart/2005/8/layout/hProcess9"/>
  </dgm:cxnLst>
  <dgm:bg/>
  <dgm:whole/>
  <dgm:extLst>
    <a:ext uri="http://schemas.microsoft.com/office/drawing/2008/diagram">
      <dsp:dataModelExt xmlns:dsp="http://schemas.microsoft.com/office/drawing/2008/diagram" xmlns="" relId="rId20"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DB99C21-BF59-4C29-81C6-AF53D49F363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R"/>
        </a:p>
      </dgm:t>
    </dgm:pt>
    <dgm:pt modelId="{3F7F3A86-72FB-4B79-99E3-55B3CCF5F8AE}">
      <dgm:prSet phldrT="[Texto]"/>
      <dgm:spPr/>
      <dgm:t>
        <a:bodyPr/>
        <a:lstStyle/>
        <a:p>
          <a:r>
            <a:rPr lang="es-SV" b="1" dirty="0" smtClean="0">
              <a:solidFill>
                <a:srgbClr val="DBD329"/>
              </a:solidFill>
              <a:latin typeface="+mj-lt"/>
              <a:cs typeface="Times New Roman" panose="02020603050405020304" pitchFamily="18" charset="0"/>
            </a:rPr>
            <a:t>PRINCIPIO DE LEGALIDAD DE LA ACTUACIÓN DE LOS FUNCIONARIOS PÚBLICOS</a:t>
          </a:r>
          <a:endParaRPr lang="es-CR" b="1" dirty="0">
            <a:solidFill>
              <a:srgbClr val="DBD329"/>
            </a:solidFill>
            <a:latin typeface="+mj-lt"/>
          </a:endParaRPr>
        </a:p>
      </dgm:t>
    </dgm:pt>
    <dgm:pt modelId="{C49FABE6-BD1B-49C0-88C3-88E25307C2EC}" type="parTrans" cxnId="{6AE534A4-2CC5-4B0E-85E2-17C039AD051A}">
      <dgm:prSet/>
      <dgm:spPr/>
      <dgm:t>
        <a:bodyPr/>
        <a:lstStyle/>
        <a:p>
          <a:endParaRPr lang="es-CR"/>
        </a:p>
      </dgm:t>
    </dgm:pt>
    <dgm:pt modelId="{57FB2857-5AD0-4AE2-942D-A0D99B80DCF7}" type="sibTrans" cxnId="{6AE534A4-2CC5-4B0E-85E2-17C039AD051A}">
      <dgm:prSet/>
      <dgm:spPr/>
      <dgm:t>
        <a:bodyPr/>
        <a:lstStyle/>
        <a:p>
          <a:endParaRPr lang="es-CR"/>
        </a:p>
      </dgm:t>
    </dgm:pt>
    <dgm:pt modelId="{85E1B452-3EDD-4040-B494-545C9330B071}">
      <dgm:prSet custT="1"/>
      <dgm:spPr/>
      <dgm:t>
        <a:bodyPr/>
        <a:lstStyle/>
        <a:p>
          <a:r>
            <a:rPr lang="es-SV" sz="2000" dirty="0" smtClean="0">
              <a:solidFill>
                <a:schemeClr val="tx1">
                  <a:lumMod val="65000"/>
                  <a:lumOff val="35000"/>
                </a:schemeClr>
              </a:solidFill>
              <a:latin typeface="+mj-lt"/>
              <a:cs typeface="Times New Roman" panose="02020603050405020304" pitchFamily="18" charset="0"/>
            </a:rPr>
            <a:t>Las Direcciones Generales de Impuestos Internos y de Aduanas, podrán realizar fiscalizaciones, inspecciones, investigaciones, verificaciones y controles en forma conjunta, pudiéndose conformar un sólo expediente de tales actuaciones</a:t>
          </a:r>
          <a:endParaRPr lang="es-SV" sz="2000" dirty="0">
            <a:solidFill>
              <a:schemeClr val="tx1">
                <a:lumMod val="65000"/>
                <a:lumOff val="35000"/>
              </a:schemeClr>
            </a:solidFill>
            <a:latin typeface="+mj-lt"/>
            <a:cs typeface="Times New Roman" panose="02020603050405020304" pitchFamily="18" charset="0"/>
          </a:endParaRPr>
        </a:p>
      </dgm:t>
    </dgm:pt>
    <dgm:pt modelId="{5521FF16-4463-4463-B00F-EFD5A5CEC48E}" type="parTrans" cxnId="{E4A020C8-D75B-48DC-8769-6F9250FA74D5}">
      <dgm:prSet/>
      <dgm:spPr/>
      <dgm:t>
        <a:bodyPr/>
        <a:lstStyle/>
        <a:p>
          <a:endParaRPr lang="es-CR"/>
        </a:p>
      </dgm:t>
    </dgm:pt>
    <dgm:pt modelId="{CE94BC13-B231-4B63-9BEF-E5B016FB5D5F}" type="sibTrans" cxnId="{E4A020C8-D75B-48DC-8769-6F9250FA74D5}">
      <dgm:prSet/>
      <dgm:spPr/>
      <dgm:t>
        <a:bodyPr/>
        <a:lstStyle/>
        <a:p>
          <a:endParaRPr lang="es-CR"/>
        </a:p>
      </dgm:t>
    </dgm:pt>
    <dgm:pt modelId="{C9000070-5258-470D-9BA8-26B80354FFFC}">
      <dgm:prSet custT="1"/>
      <dgm:spPr/>
      <dgm:t>
        <a:bodyPr/>
        <a:lstStyle/>
        <a:p>
          <a:r>
            <a:rPr lang="es-SV" sz="2000" dirty="0" smtClean="0">
              <a:solidFill>
                <a:schemeClr val="tx1">
                  <a:lumMod val="65000"/>
                  <a:lumOff val="35000"/>
                </a:schemeClr>
              </a:solidFill>
              <a:latin typeface="+mj-lt"/>
              <a:cs typeface="Times New Roman" panose="02020603050405020304" pitchFamily="18" charset="0"/>
            </a:rPr>
            <a:t>Las actas que sean levantadas por la Administración Tributaria en el ejercicio de las facultades de fiscalización, inspección, investigación y control, que regula este Código, tendrán para todos los efectos valor de prueba documental.</a:t>
          </a:r>
          <a:endParaRPr lang="es-SV" sz="2000" dirty="0" smtClean="0">
            <a:solidFill>
              <a:schemeClr val="tx1">
                <a:lumMod val="65000"/>
                <a:lumOff val="35000"/>
              </a:schemeClr>
            </a:solidFill>
            <a:latin typeface="+mj-lt"/>
            <a:cs typeface="Times New Roman" panose="02020603050405020304" pitchFamily="18" charset="0"/>
          </a:endParaRPr>
        </a:p>
      </dgm:t>
    </dgm:pt>
    <dgm:pt modelId="{DA9D8F90-9F40-41C9-93F8-2B6E1D53B60F}" type="parTrans" cxnId="{6B79A8D2-8669-4797-A50D-59914DAECB61}">
      <dgm:prSet/>
      <dgm:spPr/>
      <dgm:t>
        <a:bodyPr/>
        <a:lstStyle/>
        <a:p>
          <a:endParaRPr lang="es-CR"/>
        </a:p>
      </dgm:t>
    </dgm:pt>
    <dgm:pt modelId="{D4F24822-F0BE-4A13-AA45-BCD89697D392}" type="sibTrans" cxnId="{6B79A8D2-8669-4797-A50D-59914DAECB61}">
      <dgm:prSet/>
      <dgm:spPr/>
      <dgm:t>
        <a:bodyPr/>
        <a:lstStyle/>
        <a:p>
          <a:endParaRPr lang="es-CR"/>
        </a:p>
      </dgm:t>
    </dgm:pt>
    <dgm:pt modelId="{B9FF16B9-3BFE-4C1B-8532-F6E996B39C4E}">
      <dgm:prSet custT="1"/>
      <dgm:spPr/>
      <dgm:t>
        <a:bodyPr/>
        <a:lstStyle/>
        <a:p>
          <a:r>
            <a:rPr lang="es-SV" sz="2000" dirty="0" smtClean="0">
              <a:solidFill>
                <a:schemeClr val="tx1">
                  <a:lumMod val="65000"/>
                  <a:lumOff val="35000"/>
                </a:schemeClr>
              </a:solidFill>
              <a:latin typeface="+mj-lt"/>
              <a:cs typeface="Times New Roman" panose="02020603050405020304" pitchFamily="18" charset="0"/>
            </a:rPr>
            <a:t>Existe la oficina de Precios de Transferencia en la Administración Tributaria para verificar los estudios efectuados.</a:t>
          </a:r>
          <a:endParaRPr lang="es-SV" sz="2000" dirty="0" smtClean="0">
            <a:solidFill>
              <a:schemeClr val="tx1">
                <a:lumMod val="65000"/>
                <a:lumOff val="35000"/>
              </a:schemeClr>
            </a:solidFill>
            <a:latin typeface="+mj-lt"/>
            <a:cs typeface="Times New Roman" panose="02020603050405020304" pitchFamily="18" charset="0"/>
          </a:endParaRPr>
        </a:p>
      </dgm:t>
    </dgm:pt>
    <dgm:pt modelId="{564BD91F-6D9E-49AA-971E-BA879AD8DB5C}" type="parTrans" cxnId="{D91670C2-265F-46C2-8234-10AC39E6239F}">
      <dgm:prSet/>
      <dgm:spPr/>
      <dgm:t>
        <a:bodyPr/>
        <a:lstStyle/>
        <a:p>
          <a:endParaRPr lang="es-CR"/>
        </a:p>
      </dgm:t>
    </dgm:pt>
    <dgm:pt modelId="{73509663-535D-4A31-8A6B-51C8ECCD740A}" type="sibTrans" cxnId="{D91670C2-265F-46C2-8234-10AC39E6239F}">
      <dgm:prSet/>
      <dgm:spPr/>
      <dgm:t>
        <a:bodyPr/>
        <a:lstStyle/>
        <a:p>
          <a:endParaRPr lang="es-CR"/>
        </a:p>
      </dgm:t>
    </dgm:pt>
    <dgm:pt modelId="{99D47B31-3553-4F2B-B489-493118809CE1}">
      <dgm:prSet custT="1"/>
      <dgm:spPr/>
      <dgm:t>
        <a:bodyPr/>
        <a:lstStyle/>
        <a:p>
          <a:r>
            <a:rPr lang="es-SV" sz="2000" dirty="0" smtClean="0">
              <a:solidFill>
                <a:schemeClr val="tx1">
                  <a:lumMod val="65000"/>
                  <a:lumOff val="35000"/>
                </a:schemeClr>
              </a:solidFill>
              <a:latin typeface="+mj-lt"/>
              <a:cs typeface="Times New Roman" panose="02020603050405020304" pitchFamily="18" charset="0"/>
            </a:rPr>
            <a:t>Se ha promulgado una ley transitoria para facilitar el cumplimiento de obligaciones tributarias(Amnistía Fiscal).</a:t>
          </a:r>
          <a:endParaRPr lang="es-SV" sz="2000" dirty="0" smtClean="0">
            <a:solidFill>
              <a:schemeClr val="tx1">
                <a:lumMod val="65000"/>
                <a:lumOff val="35000"/>
              </a:schemeClr>
            </a:solidFill>
            <a:latin typeface="+mj-lt"/>
            <a:cs typeface="Times New Roman" panose="02020603050405020304" pitchFamily="18" charset="0"/>
          </a:endParaRPr>
        </a:p>
      </dgm:t>
    </dgm:pt>
    <dgm:pt modelId="{0B75960C-AB12-41FA-859F-231FC7E17FDE}" type="parTrans" cxnId="{2BBF8A6F-3948-4B03-AD6C-4982BFB3B8C8}">
      <dgm:prSet/>
      <dgm:spPr/>
      <dgm:t>
        <a:bodyPr/>
        <a:lstStyle/>
        <a:p>
          <a:endParaRPr lang="es-CR"/>
        </a:p>
      </dgm:t>
    </dgm:pt>
    <dgm:pt modelId="{75D3CF20-908B-4BF2-A6E3-768E250F8164}" type="sibTrans" cxnId="{2BBF8A6F-3948-4B03-AD6C-4982BFB3B8C8}">
      <dgm:prSet/>
      <dgm:spPr/>
      <dgm:t>
        <a:bodyPr/>
        <a:lstStyle/>
        <a:p>
          <a:endParaRPr lang="es-CR"/>
        </a:p>
      </dgm:t>
    </dgm:pt>
    <dgm:pt modelId="{C9F28A9A-8BA6-4CD0-91C9-67EA9A1C09C1}">
      <dgm:prSet/>
      <dgm:spPr/>
      <dgm:t>
        <a:bodyPr/>
        <a:lstStyle/>
        <a:p>
          <a:endParaRPr lang="es-SV" sz="1900" dirty="0">
            <a:latin typeface="+mj-lt"/>
            <a:cs typeface="Times New Roman" panose="02020603050405020304" pitchFamily="18" charset="0"/>
          </a:endParaRPr>
        </a:p>
      </dgm:t>
    </dgm:pt>
    <dgm:pt modelId="{1CB3F42A-A5FB-482A-8C90-7958F0E21066}" type="parTrans" cxnId="{90914AAB-4558-4927-9EA6-A61C918F1F0E}">
      <dgm:prSet/>
      <dgm:spPr/>
      <dgm:t>
        <a:bodyPr/>
        <a:lstStyle/>
        <a:p>
          <a:endParaRPr lang="es-CR"/>
        </a:p>
      </dgm:t>
    </dgm:pt>
    <dgm:pt modelId="{27510035-4A83-4C0F-8DB9-C0986AF75932}" type="sibTrans" cxnId="{90914AAB-4558-4927-9EA6-A61C918F1F0E}">
      <dgm:prSet/>
      <dgm:spPr/>
      <dgm:t>
        <a:bodyPr/>
        <a:lstStyle/>
        <a:p>
          <a:endParaRPr lang="es-CR"/>
        </a:p>
      </dgm:t>
    </dgm:pt>
    <dgm:pt modelId="{D2C72677-9307-4AF4-A9C5-421B635EA45C}" type="pres">
      <dgm:prSet presAssocID="{7DB99C21-BF59-4C29-81C6-AF53D49F3637}" presName="linear" presStyleCnt="0">
        <dgm:presLayoutVars>
          <dgm:animLvl val="lvl"/>
          <dgm:resizeHandles val="exact"/>
        </dgm:presLayoutVars>
      </dgm:prSet>
      <dgm:spPr/>
    </dgm:pt>
    <dgm:pt modelId="{73BD1E06-98D8-43C8-BD6A-7931049966D6}" type="pres">
      <dgm:prSet presAssocID="{3F7F3A86-72FB-4B79-99E3-55B3CCF5F8AE}" presName="parentText" presStyleLbl="node1" presStyleIdx="0" presStyleCnt="1" custScaleY="141299">
        <dgm:presLayoutVars>
          <dgm:chMax val="0"/>
          <dgm:bulletEnabled val="1"/>
        </dgm:presLayoutVars>
      </dgm:prSet>
      <dgm:spPr/>
      <dgm:t>
        <a:bodyPr/>
        <a:lstStyle/>
        <a:p>
          <a:endParaRPr lang="es-CR"/>
        </a:p>
      </dgm:t>
    </dgm:pt>
    <dgm:pt modelId="{FE0F7456-E455-4EA4-B368-7CADFFDEEF69}" type="pres">
      <dgm:prSet presAssocID="{3F7F3A86-72FB-4B79-99E3-55B3CCF5F8AE}" presName="childText" presStyleLbl="revTx" presStyleIdx="0" presStyleCnt="1">
        <dgm:presLayoutVars>
          <dgm:bulletEnabled val="1"/>
        </dgm:presLayoutVars>
      </dgm:prSet>
      <dgm:spPr/>
      <dgm:t>
        <a:bodyPr/>
        <a:lstStyle/>
        <a:p>
          <a:endParaRPr lang="es-CR"/>
        </a:p>
      </dgm:t>
    </dgm:pt>
  </dgm:ptLst>
  <dgm:cxnLst>
    <dgm:cxn modelId="{6B79A8D2-8669-4797-A50D-59914DAECB61}" srcId="{3F7F3A86-72FB-4B79-99E3-55B3CCF5F8AE}" destId="{C9000070-5258-470D-9BA8-26B80354FFFC}" srcOrd="2" destOrd="0" parTransId="{DA9D8F90-9F40-41C9-93F8-2B6E1D53B60F}" sibTransId="{D4F24822-F0BE-4A13-AA45-BCD89697D392}"/>
    <dgm:cxn modelId="{2BBF8A6F-3948-4B03-AD6C-4982BFB3B8C8}" srcId="{3F7F3A86-72FB-4B79-99E3-55B3CCF5F8AE}" destId="{99D47B31-3553-4F2B-B489-493118809CE1}" srcOrd="4" destOrd="0" parTransId="{0B75960C-AB12-41FA-859F-231FC7E17FDE}" sibTransId="{75D3CF20-908B-4BF2-A6E3-768E250F8164}"/>
    <dgm:cxn modelId="{0C1F7C10-5F9F-45ED-9C40-2B4AA0A0FB8C}" type="presOf" srcId="{3F7F3A86-72FB-4B79-99E3-55B3CCF5F8AE}" destId="{73BD1E06-98D8-43C8-BD6A-7931049966D6}" srcOrd="0" destOrd="0" presId="urn:microsoft.com/office/officeart/2005/8/layout/vList2"/>
    <dgm:cxn modelId="{E4A020C8-D75B-48DC-8769-6F9250FA74D5}" srcId="{3F7F3A86-72FB-4B79-99E3-55B3CCF5F8AE}" destId="{85E1B452-3EDD-4040-B494-545C9330B071}" srcOrd="1" destOrd="0" parTransId="{5521FF16-4463-4463-B00F-EFD5A5CEC48E}" sibTransId="{CE94BC13-B231-4B63-9BEF-E5B016FB5D5F}"/>
    <dgm:cxn modelId="{37DF85E6-D5AE-4ACD-AB9D-7EA678BDF649}" type="presOf" srcId="{7DB99C21-BF59-4C29-81C6-AF53D49F3637}" destId="{D2C72677-9307-4AF4-A9C5-421B635EA45C}" srcOrd="0" destOrd="0" presId="urn:microsoft.com/office/officeart/2005/8/layout/vList2"/>
    <dgm:cxn modelId="{A5867374-5B63-4834-8E27-D6B2A7F776FB}" type="presOf" srcId="{B9FF16B9-3BFE-4C1B-8532-F6E996B39C4E}" destId="{FE0F7456-E455-4EA4-B368-7CADFFDEEF69}" srcOrd="0" destOrd="3" presId="urn:microsoft.com/office/officeart/2005/8/layout/vList2"/>
    <dgm:cxn modelId="{DBA075EF-AD22-4A02-8300-55D8F0CDE275}" type="presOf" srcId="{99D47B31-3553-4F2B-B489-493118809CE1}" destId="{FE0F7456-E455-4EA4-B368-7CADFFDEEF69}" srcOrd="0" destOrd="4" presId="urn:microsoft.com/office/officeart/2005/8/layout/vList2"/>
    <dgm:cxn modelId="{D91670C2-265F-46C2-8234-10AC39E6239F}" srcId="{3F7F3A86-72FB-4B79-99E3-55B3CCF5F8AE}" destId="{B9FF16B9-3BFE-4C1B-8532-F6E996B39C4E}" srcOrd="3" destOrd="0" parTransId="{564BD91F-6D9E-49AA-971E-BA879AD8DB5C}" sibTransId="{73509663-535D-4A31-8A6B-51C8ECCD740A}"/>
    <dgm:cxn modelId="{ADDF75E2-7AFD-4DA6-99F9-5BC06FBE486B}" type="presOf" srcId="{C9000070-5258-470D-9BA8-26B80354FFFC}" destId="{FE0F7456-E455-4EA4-B368-7CADFFDEEF69}" srcOrd="0" destOrd="2" presId="urn:microsoft.com/office/officeart/2005/8/layout/vList2"/>
    <dgm:cxn modelId="{8D690CF0-77E8-4AC8-8DDE-620ABE7FF1AB}" type="presOf" srcId="{85E1B452-3EDD-4040-B494-545C9330B071}" destId="{FE0F7456-E455-4EA4-B368-7CADFFDEEF69}" srcOrd="0" destOrd="1" presId="urn:microsoft.com/office/officeart/2005/8/layout/vList2"/>
    <dgm:cxn modelId="{C7A63953-EB4F-42A4-B3A8-E9AD27A6F152}" type="presOf" srcId="{C9F28A9A-8BA6-4CD0-91C9-67EA9A1C09C1}" destId="{FE0F7456-E455-4EA4-B368-7CADFFDEEF69}" srcOrd="0" destOrd="0" presId="urn:microsoft.com/office/officeart/2005/8/layout/vList2"/>
    <dgm:cxn modelId="{90914AAB-4558-4927-9EA6-A61C918F1F0E}" srcId="{3F7F3A86-72FB-4B79-99E3-55B3CCF5F8AE}" destId="{C9F28A9A-8BA6-4CD0-91C9-67EA9A1C09C1}" srcOrd="0" destOrd="0" parTransId="{1CB3F42A-A5FB-482A-8C90-7958F0E21066}" sibTransId="{27510035-4A83-4C0F-8DB9-C0986AF75932}"/>
    <dgm:cxn modelId="{6AE534A4-2CC5-4B0E-85E2-17C039AD051A}" srcId="{7DB99C21-BF59-4C29-81C6-AF53D49F3637}" destId="{3F7F3A86-72FB-4B79-99E3-55B3CCF5F8AE}" srcOrd="0" destOrd="0" parTransId="{C49FABE6-BD1B-49C0-88C3-88E25307C2EC}" sibTransId="{57FB2857-5AD0-4AE2-942D-A0D99B80DCF7}"/>
    <dgm:cxn modelId="{CAEC03DF-C881-4A2E-AFD8-A87ACE995D9D}" type="presParOf" srcId="{D2C72677-9307-4AF4-A9C5-421B635EA45C}" destId="{73BD1E06-98D8-43C8-BD6A-7931049966D6}" srcOrd="0" destOrd="0" presId="urn:microsoft.com/office/officeart/2005/8/layout/vList2"/>
    <dgm:cxn modelId="{24728DE7-3F35-47EA-8FEB-D955060ADF0B}" type="presParOf" srcId="{D2C72677-9307-4AF4-A9C5-421B635EA45C}" destId="{FE0F7456-E455-4EA4-B368-7CADFFDEEF69}" srcOrd="1"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8747CB4-25E6-47E0-9B51-D92E3E8A7D63}" type="doc">
      <dgm:prSet loTypeId="urn:microsoft.com/office/officeart/2005/8/layout/venn1" loCatId="relationship" qsTypeId="urn:microsoft.com/office/officeart/2005/8/quickstyle/simple1" qsCatId="simple" csTypeId="urn:microsoft.com/office/officeart/2005/8/colors/accent1_2" csCatId="accent1" phldr="1"/>
      <dgm:spPr/>
    </dgm:pt>
    <dgm:pt modelId="{150BE40E-FEAF-4E07-A9EE-2C9FB53BA1D5}">
      <dgm:prSet phldrT="[Texto]" custT="1"/>
      <dgm:spPr/>
      <dgm:t>
        <a:bodyPr/>
        <a:lstStyle/>
        <a:p>
          <a:r>
            <a:rPr lang="es-SV" sz="1400" b="1" dirty="0" smtClean="0">
              <a:solidFill>
                <a:schemeClr val="tx1">
                  <a:lumMod val="65000"/>
                  <a:lumOff val="35000"/>
                </a:schemeClr>
              </a:solidFill>
              <a:latin typeface="+mj-lt"/>
              <a:cs typeface="Times New Roman" panose="02020603050405020304" pitchFamily="18" charset="0"/>
            </a:rPr>
            <a:t>La obligación tributaria sustantiva prescribe en diez años. Las multas y demás accesorios prescriben junto con la obligación a que acceden.( Lo accesorio sigue a lo principal).</a:t>
          </a:r>
          <a:endParaRPr lang="es-CR" sz="1400" dirty="0">
            <a:solidFill>
              <a:schemeClr val="tx1">
                <a:lumMod val="65000"/>
                <a:lumOff val="35000"/>
              </a:schemeClr>
            </a:solidFill>
            <a:latin typeface="+mj-lt"/>
          </a:endParaRPr>
        </a:p>
      </dgm:t>
    </dgm:pt>
    <dgm:pt modelId="{B30E7B25-C8D8-44EB-8849-19C60232AC87}" type="parTrans" cxnId="{07A60BCD-4621-4BEA-A71F-452FD0E1EDA3}">
      <dgm:prSet/>
      <dgm:spPr/>
      <dgm:t>
        <a:bodyPr/>
        <a:lstStyle/>
        <a:p>
          <a:endParaRPr lang="es-CR"/>
        </a:p>
      </dgm:t>
    </dgm:pt>
    <dgm:pt modelId="{AA8CF400-BB85-4766-839D-12BD4F050382}" type="sibTrans" cxnId="{07A60BCD-4621-4BEA-A71F-452FD0E1EDA3}">
      <dgm:prSet/>
      <dgm:spPr/>
      <dgm:t>
        <a:bodyPr/>
        <a:lstStyle/>
        <a:p>
          <a:endParaRPr lang="es-CR"/>
        </a:p>
      </dgm:t>
    </dgm:pt>
    <dgm:pt modelId="{918BE308-1995-4C42-B2F1-283E29E6C24D}">
      <dgm:prSet custT="1"/>
      <dgm:spPr/>
      <dgm:t>
        <a:bodyPr/>
        <a:lstStyle/>
        <a:p>
          <a:r>
            <a:rPr lang="es-SV" sz="1400" b="1" dirty="0" smtClean="0">
              <a:solidFill>
                <a:schemeClr val="tx1">
                  <a:lumMod val="65000"/>
                  <a:lumOff val="35000"/>
                </a:schemeClr>
              </a:solidFill>
              <a:latin typeface="+mj-lt"/>
              <a:cs typeface="Times New Roman" panose="02020603050405020304" pitchFamily="18" charset="0"/>
            </a:rPr>
            <a:t>Requiere alegación de parte interesada y la Administración Tributaria será la competente para declararla y que produzca sus efectos.</a:t>
          </a:r>
          <a:endParaRPr lang="es-SV" sz="1400" b="1" dirty="0" smtClean="0">
            <a:solidFill>
              <a:schemeClr val="tx1">
                <a:lumMod val="65000"/>
                <a:lumOff val="35000"/>
              </a:schemeClr>
            </a:solidFill>
            <a:latin typeface="+mj-lt"/>
            <a:cs typeface="Times New Roman" panose="02020603050405020304" pitchFamily="18" charset="0"/>
          </a:endParaRPr>
        </a:p>
      </dgm:t>
    </dgm:pt>
    <dgm:pt modelId="{D9F250EF-2D9C-4527-A565-6C2EA7002BB5}" type="parTrans" cxnId="{F6E60357-89A5-4AD3-81E2-9EE2C3E58F1C}">
      <dgm:prSet/>
      <dgm:spPr/>
      <dgm:t>
        <a:bodyPr/>
        <a:lstStyle/>
        <a:p>
          <a:endParaRPr lang="es-CR"/>
        </a:p>
      </dgm:t>
    </dgm:pt>
    <dgm:pt modelId="{44ED28CA-7D8D-4C14-8D5F-05F6D671C603}" type="sibTrans" cxnId="{F6E60357-89A5-4AD3-81E2-9EE2C3E58F1C}">
      <dgm:prSet/>
      <dgm:spPr/>
      <dgm:t>
        <a:bodyPr/>
        <a:lstStyle/>
        <a:p>
          <a:endParaRPr lang="es-CR"/>
        </a:p>
      </dgm:t>
    </dgm:pt>
    <dgm:pt modelId="{8B45AF83-0A0F-4965-BDE9-9EF7E6CF5FDA}">
      <dgm:prSet custT="1"/>
      <dgm:spPr/>
      <dgm:t>
        <a:bodyPr/>
        <a:lstStyle/>
        <a:p>
          <a:r>
            <a:rPr lang="es-SV" sz="1400" b="1" dirty="0" smtClean="0">
              <a:solidFill>
                <a:schemeClr val="tx1">
                  <a:lumMod val="65000"/>
                  <a:lumOff val="35000"/>
                </a:schemeClr>
              </a:solidFill>
              <a:latin typeface="+mj-lt"/>
              <a:cs typeface="Times New Roman" panose="02020603050405020304" pitchFamily="18" charset="0"/>
            </a:rPr>
            <a:t>La prescripción  no opera en los casos de agentes de retención y de percepción que no han enterado las cantidades retenidas o percibidas.</a:t>
          </a:r>
          <a:endParaRPr lang="es-SV" sz="1400" b="1" dirty="0">
            <a:solidFill>
              <a:schemeClr val="tx1">
                <a:lumMod val="65000"/>
                <a:lumOff val="35000"/>
              </a:schemeClr>
            </a:solidFill>
            <a:latin typeface="+mj-lt"/>
            <a:cs typeface="Times New Roman" panose="02020603050405020304" pitchFamily="18" charset="0"/>
          </a:endParaRPr>
        </a:p>
      </dgm:t>
    </dgm:pt>
    <dgm:pt modelId="{0E257455-5FEC-4D5C-8E40-0E0AD49B3698}" type="parTrans" cxnId="{5C583714-2C1A-488E-8FC7-4E3D6B53D134}">
      <dgm:prSet/>
      <dgm:spPr/>
      <dgm:t>
        <a:bodyPr/>
        <a:lstStyle/>
        <a:p>
          <a:endParaRPr lang="es-CR"/>
        </a:p>
      </dgm:t>
    </dgm:pt>
    <dgm:pt modelId="{C7DC0F0B-B7B1-43FE-B599-877A0D34E01F}" type="sibTrans" cxnId="{5C583714-2C1A-488E-8FC7-4E3D6B53D134}">
      <dgm:prSet/>
      <dgm:spPr/>
      <dgm:t>
        <a:bodyPr/>
        <a:lstStyle/>
        <a:p>
          <a:endParaRPr lang="es-CR"/>
        </a:p>
      </dgm:t>
    </dgm:pt>
    <dgm:pt modelId="{415AF9B0-26DF-4A2B-8503-53CE6B43089E}" type="pres">
      <dgm:prSet presAssocID="{E8747CB4-25E6-47E0-9B51-D92E3E8A7D63}" presName="compositeShape" presStyleCnt="0">
        <dgm:presLayoutVars>
          <dgm:chMax val="7"/>
          <dgm:dir/>
          <dgm:resizeHandles val="exact"/>
        </dgm:presLayoutVars>
      </dgm:prSet>
      <dgm:spPr/>
    </dgm:pt>
    <dgm:pt modelId="{F7545F95-751C-4ACF-8489-CEF637F02509}" type="pres">
      <dgm:prSet presAssocID="{150BE40E-FEAF-4E07-A9EE-2C9FB53BA1D5}" presName="circ1" presStyleLbl="vennNode1" presStyleIdx="0" presStyleCnt="3"/>
      <dgm:spPr/>
      <dgm:t>
        <a:bodyPr/>
        <a:lstStyle/>
        <a:p>
          <a:endParaRPr lang="es-CR"/>
        </a:p>
      </dgm:t>
    </dgm:pt>
    <dgm:pt modelId="{1561AC9B-62CD-46D3-8047-8651B14219F2}" type="pres">
      <dgm:prSet presAssocID="{150BE40E-FEAF-4E07-A9EE-2C9FB53BA1D5}" presName="circ1Tx" presStyleLbl="revTx" presStyleIdx="0" presStyleCnt="0">
        <dgm:presLayoutVars>
          <dgm:chMax val="0"/>
          <dgm:chPref val="0"/>
          <dgm:bulletEnabled val="1"/>
        </dgm:presLayoutVars>
      </dgm:prSet>
      <dgm:spPr/>
      <dgm:t>
        <a:bodyPr/>
        <a:lstStyle/>
        <a:p>
          <a:endParaRPr lang="es-CR"/>
        </a:p>
      </dgm:t>
    </dgm:pt>
    <dgm:pt modelId="{D0593817-4AB4-46EB-B960-B2BA981B11E4}" type="pres">
      <dgm:prSet presAssocID="{918BE308-1995-4C42-B2F1-283E29E6C24D}" presName="circ2" presStyleLbl="vennNode1" presStyleIdx="1" presStyleCnt="3"/>
      <dgm:spPr/>
    </dgm:pt>
    <dgm:pt modelId="{6764F82A-4675-4E44-AC06-07613806EECE}" type="pres">
      <dgm:prSet presAssocID="{918BE308-1995-4C42-B2F1-283E29E6C24D}" presName="circ2Tx" presStyleLbl="revTx" presStyleIdx="0" presStyleCnt="0">
        <dgm:presLayoutVars>
          <dgm:chMax val="0"/>
          <dgm:chPref val="0"/>
          <dgm:bulletEnabled val="1"/>
        </dgm:presLayoutVars>
      </dgm:prSet>
      <dgm:spPr/>
    </dgm:pt>
    <dgm:pt modelId="{6315732A-E8E9-45AF-9C1A-F936A04FC06A}" type="pres">
      <dgm:prSet presAssocID="{8B45AF83-0A0F-4965-BDE9-9EF7E6CF5FDA}" presName="circ3" presStyleLbl="vennNode1" presStyleIdx="2" presStyleCnt="3"/>
      <dgm:spPr/>
    </dgm:pt>
    <dgm:pt modelId="{B2577742-99E8-4B9C-AE46-47B07368CAB1}" type="pres">
      <dgm:prSet presAssocID="{8B45AF83-0A0F-4965-BDE9-9EF7E6CF5FDA}" presName="circ3Tx" presStyleLbl="revTx" presStyleIdx="0" presStyleCnt="0">
        <dgm:presLayoutVars>
          <dgm:chMax val="0"/>
          <dgm:chPref val="0"/>
          <dgm:bulletEnabled val="1"/>
        </dgm:presLayoutVars>
      </dgm:prSet>
      <dgm:spPr/>
    </dgm:pt>
  </dgm:ptLst>
  <dgm:cxnLst>
    <dgm:cxn modelId="{07A60BCD-4621-4BEA-A71F-452FD0E1EDA3}" srcId="{E8747CB4-25E6-47E0-9B51-D92E3E8A7D63}" destId="{150BE40E-FEAF-4E07-A9EE-2C9FB53BA1D5}" srcOrd="0" destOrd="0" parTransId="{B30E7B25-C8D8-44EB-8849-19C60232AC87}" sibTransId="{AA8CF400-BB85-4766-839D-12BD4F050382}"/>
    <dgm:cxn modelId="{5A539FC9-D60C-412B-AFAA-C6F99C7957CC}" type="presOf" srcId="{918BE308-1995-4C42-B2F1-283E29E6C24D}" destId="{D0593817-4AB4-46EB-B960-B2BA981B11E4}" srcOrd="1" destOrd="0" presId="urn:microsoft.com/office/officeart/2005/8/layout/venn1"/>
    <dgm:cxn modelId="{EDD04BF2-E1D0-4493-9D1A-8CCBEAAF1A00}" type="presOf" srcId="{E8747CB4-25E6-47E0-9B51-D92E3E8A7D63}" destId="{415AF9B0-26DF-4A2B-8503-53CE6B43089E}" srcOrd="0" destOrd="0" presId="urn:microsoft.com/office/officeart/2005/8/layout/venn1"/>
    <dgm:cxn modelId="{F9E6B902-FA17-446E-8BD2-7F9768840A92}" type="presOf" srcId="{150BE40E-FEAF-4E07-A9EE-2C9FB53BA1D5}" destId="{1561AC9B-62CD-46D3-8047-8651B14219F2}" srcOrd="0" destOrd="0" presId="urn:microsoft.com/office/officeart/2005/8/layout/venn1"/>
    <dgm:cxn modelId="{DFF54BB5-D9F1-4B0A-9697-B1463E891DAC}" type="presOf" srcId="{8B45AF83-0A0F-4965-BDE9-9EF7E6CF5FDA}" destId="{B2577742-99E8-4B9C-AE46-47B07368CAB1}" srcOrd="0" destOrd="0" presId="urn:microsoft.com/office/officeart/2005/8/layout/venn1"/>
    <dgm:cxn modelId="{F6E60357-89A5-4AD3-81E2-9EE2C3E58F1C}" srcId="{E8747CB4-25E6-47E0-9B51-D92E3E8A7D63}" destId="{918BE308-1995-4C42-B2F1-283E29E6C24D}" srcOrd="1" destOrd="0" parTransId="{D9F250EF-2D9C-4527-A565-6C2EA7002BB5}" sibTransId="{44ED28CA-7D8D-4C14-8D5F-05F6D671C603}"/>
    <dgm:cxn modelId="{D7963DF4-AC0F-4E86-B8D1-6FFCD61F18A8}" type="presOf" srcId="{8B45AF83-0A0F-4965-BDE9-9EF7E6CF5FDA}" destId="{6315732A-E8E9-45AF-9C1A-F936A04FC06A}" srcOrd="1" destOrd="0" presId="urn:microsoft.com/office/officeart/2005/8/layout/venn1"/>
    <dgm:cxn modelId="{5C583714-2C1A-488E-8FC7-4E3D6B53D134}" srcId="{E8747CB4-25E6-47E0-9B51-D92E3E8A7D63}" destId="{8B45AF83-0A0F-4965-BDE9-9EF7E6CF5FDA}" srcOrd="2" destOrd="0" parTransId="{0E257455-5FEC-4D5C-8E40-0E0AD49B3698}" sibTransId="{C7DC0F0B-B7B1-43FE-B599-877A0D34E01F}"/>
    <dgm:cxn modelId="{E9F826E7-78DF-4A36-BCE1-280C4ECCABBE}" type="presOf" srcId="{918BE308-1995-4C42-B2F1-283E29E6C24D}" destId="{6764F82A-4675-4E44-AC06-07613806EECE}" srcOrd="0" destOrd="0" presId="urn:microsoft.com/office/officeart/2005/8/layout/venn1"/>
    <dgm:cxn modelId="{BB907E10-8872-4B71-9C4F-BD4770D87EEA}" type="presOf" srcId="{150BE40E-FEAF-4E07-A9EE-2C9FB53BA1D5}" destId="{F7545F95-751C-4ACF-8489-CEF637F02509}" srcOrd="1" destOrd="0" presId="urn:microsoft.com/office/officeart/2005/8/layout/venn1"/>
    <dgm:cxn modelId="{BF58DF55-0C67-4FC2-BC9C-F9115536F004}" type="presParOf" srcId="{415AF9B0-26DF-4A2B-8503-53CE6B43089E}" destId="{F7545F95-751C-4ACF-8489-CEF637F02509}" srcOrd="0" destOrd="0" presId="urn:microsoft.com/office/officeart/2005/8/layout/venn1"/>
    <dgm:cxn modelId="{05E239DA-D717-4125-ABD9-D2CF71AEF5CA}" type="presParOf" srcId="{415AF9B0-26DF-4A2B-8503-53CE6B43089E}" destId="{1561AC9B-62CD-46D3-8047-8651B14219F2}" srcOrd="1" destOrd="0" presId="urn:microsoft.com/office/officeart/2005/8/layout/venn1"/>
    <dgm:cxn modelId="{7893ADE2-121D-47B5-83D9-5A2032BB31EA}" type="presParOf" srcId="{415AF9B0-26DF-4A2B-8503-53CE6B43089E}" destId="{D0593817-4AB4-46EB-B960-B2BA981B11E4}" srcOrd="2" destOrd="0" presId="urn:microsoft.com/office/officeart/2005/8/layout/venn1"/>
    <dgm:cxn modelId="{B6008E8B-06F7-4DFE-96A7-8E3AE69DCB72}" type="presParOf" srcId="{415AF9B0-26DF-4A2B-8503-53CE6B43089E}" destId="{6764F82A-4675-4E44-AC06-07613806EECE}" srcOrd="3" destOrd="0" presId="urn:microsoft.com/office/officeart/2005/8/layout/venn1"/>
    <dgm:cxn modelId="{F03ABDA2-542D-4F48-9384-81391F95A185}" type="presParOf" srcId="{415AF9B0-26DF-4A2B-8503-53CE6B43089E}" destId="{6315732A-E8E9-45AF-9C1A-F936A04FC06A}" srcOrd="4" destOrd="0" presId="urn:microsoft.com/office/officeart/2005/8/layout/venn1"/>
    <dgm:cxn modelId="{0DDFFCEF-7FAC-46A8-B6AD-5A424633202D}" type="presParOf" srcId="{415AF9B0-26DF-4A2B-8503-53CE6B43089E}" destId="{B2577742-99E8-4B9C-AE46-47B07368CAB1}" srcOrd="5" destOrd="0" presId="urn:microsoft.com/office/officeart/2005/8/layout/venn1"/>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B4262AB-1847-4CB7-A474-BFEB164E2AD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R"/>
        </a:p>
      </dgm:t>
    </dgm:pt>
    <dgm:pt modelId="{B26657E3-39E4-4BC2-B903-6729A62AF851}">
      <dgm:prSet phldrT="[Texto]" custT="1"/>
      <dgm:spPr/>
      <dgm:t>
        <a:bodyPr/>
        <a:lstStyle/>
        <a:p>
          <a:r>
            <a:rPr lang="es-ES" sz="2800" dirty="0" smtClean="0">
              <a:effectLst>
                <a:outerShdw blurRad="38100" dist="38100" dir="2700000" algn="tl">
                  <a:srgbClr val="000000">
                    <a:alpha val="43137"/>
                  </a:srgbClr>
                </a:outerShdw>
              </a:effectLst>
              <a:latin typeface="+mj-lt"/>
              <a:cs typeface="Times New Roman" panose="02020603050405020304" pitchFamily="18" charset="0"/>
            </a:rPr>
            <a:t>Art. 16.- Ley de Impuesto sobre la Renta. </a:t>
          </a:r>
          <a:endParaRPr lang="es-CR" sz="2800" dirty="0">
            <a:latin typeface="+mj-lt"/>
          </a:endParaRPr>
        </a:p>
      </dgm:t>
    </dgm:pt>
    <dgm:pt modelId="{2A5BA2FD-04E8-464C-A1F1-DEF652411EDD}" type="parTrans" cxnId="{629C0E1D-09E9-4579-A8C6-FA9C1C1C45EF}">
      <dgm:prSet/>
      <dgm:spPr/>
      <dgm:t>
        <a:bodyPr/>
        <a:lstStyle/>
        <a:p>
          <a:endParaRPr lang="es-CR"/>
        </a:p>
      </dgm:t>
    </dgm:pt>
    <dgm:pt modelId="{B910F08A-68B8-49B1-A70D-1F7DFE14407F}" type="sibTrans" cxnId="{629C0E1D-09E9-4579-A8C6-FA9C1C1C45EF}">
      <dgm:prSet/>
      <dgm:spPr/>
      <dgm:t>
        <a:bodyPr/>
        <a:lstStyle/>
        <a:p>
          <a:endParaRPr lang="es-CR"/>
        </a:p>
      </dgm:t>
    </dgm:pt>
    <dgm:pt modelId="{701298C1-6B91-4CF0-ADB2-B4E6199E8D3D}">
      <dgm:prSet custT="1"/>
      <dgm:spPr/>
      <dgm:t>
        <a:bodyPr/>
        <a:lstStyle/>
        <a:p>
          <a:r>
            <a:rPr lang="es-ES" sz="2200" dirty="0" smtClean="0">
              <a:solidFill>
                <a:schemeClr val="tx1">
                  <a:lumMod val="65000"/>
                  <a:lumOff val="35000"/>
                </a:schemeClr>
              </a:solidFill>
              <a:effectLst/>
              <a:latin typeface="+mj-lt"/>
              <a:cs typeface="Times New Roman" panose="02020603050405020304" pitchFamily="18" charset="0"/>
            </a:rPr>
            <a:t>“Se reputan </a:t>
          </a:r>
          <a:r>
            <a:rPr lang="es-ES" sz="2200" u="sng" dirty="0" smtClean="0">
              <a:solidFill>
                <a:schemeClr val="tx1">
                  <a:lumMod val="65000"/>
                  <a:lumOff val="35000"/>
                </a:schemeClr>
              </a:solidFill>
              <a:effectLst/>
              <a:latin typeface="+mj-lt"/>
              <a:cs typeface="Times New Roman" panose="02020603050405020304" pitchFamily="18" charset="0"/>
            </a:rPr>
            <a:t>rentas obtenidas</a:t>
          </a:r>
          <a:r>
            <a:rPr lang="es-ES" sz="2200" dirty="0" smtClean="0">
              <a:solidFill>
                <a:schemeClr val="tx1">
                  <a:lumMod val="65000"/>
                  <a:lumOff val="35000"/>
                </a:schemeClr>
              </a:solidFill>
              <a:effectLst/>
              <a:latin typeface="+mj-lt"/>
              <a:cs typeface="Times New Roman" panose="02020603050405020304" pitchFamily="18" charset="0"/>
            </a:rPr>
            <a:t> en El Salvador, las que provengan de bienes situados en el país, así como de actividades efectuadas o de capitales invertidos en el mismo, y de servicios </a:t>
          </a:r>
          <a:r>
            <a:rPr lang="es-ES" sz="2200" u="sng" dirty="0" smtClean="0">
              <a:solidFill>
                <a:schemeClr val="tx1">
                  <a:lumMod val="65000"/>
                  <a:lumOff val="35000"/>
                </a:schemeClr>
              </a:solidFill>
              <a:effectLst/>
              <a:latin typeface="+mj-lt"/>
              <a:cs typeface="Times New Roman" panose="02020603050405020304" pitchFamily="18" charset="0"/>
            </a:rPr>
            <a:t>prestados o utilizados en el territorio nacional, aunque se reciban o paguen fuera de la República. </a:t>
          </a:r>
          <a:endParaRPr lang="es-SV" sz="2200" dirty="0">
            <a:solidFill>
              <a:schemeClr val="tx1">
                <a:lumMod val="65000"/>
                <a:lumOff val="35000"/>
              </a:schemeClr>
            </a:solidFill>
            <a:effectLst/>
            <a:latin typeface="+mj-lt"/>
            <a:cs typeface="Times New Roman" panose="02020603050405020304" pitchFamily="18" charset="0"/>
          </a:endParaRPr>
        </a:p>
      </dgm:t>
    </dgm:pt>
    <dgm:pt modelId="{5999A888-D121-4E91-BA3C-A58B4C9C7E61}" type="parTrans" cxnId="{632396BB-B71C-4EF0-A47F-83EFF80C8140}">
      <dgm:prSet/>
      <dgm:spPr/>
      <dgm:t>
        <a:bodyPr/>
        <a:lstStyle/>
        <a:p>
          <a:endParaRPr lang="es-CR"/>
        </a:p>
      </dgm:t>
    </dgm:pt>
    <dgm:pt modelId="{5104FC8C-2560-4A5C-BAEC-F8AB85847872}" type="sibTrans" cxnId="{632396BB-B71C-4EF0-A47F-83EFF80C8140}">
      <dgm:prSet/>
      <dgm:spPr/>
      <dgm:t>
        <a:bodyPr/>
        <a:lstStyle/>
        <a:p>
          <a:endParaRPr lang="es-CR"/>
        </a:p>
      </dgm:t>
    </dgm:pt>
    <dgm:pt modelId="{76C6093E-5DFE-4FA7-8D05-D579082E9F81}">
      <dgm:prSet custT="1"/>
      <dgm:spPr/>
      <dgm:t>
        <a:bodyPr/>
        <a:lstStyle/>
        <a:p>
          <a:r>
            <a:rPr lang="es-ES" sz="2200" dirty="0" smtClean="0">
              <a:solidFill>
                <a:schemeClr val="tx1">
                  <a:lumMod val="65000"/>
                  <a:lumOff val="35000"/>
                </a:schemeClr>
              </a:solidFill>
              <a:effectLst/>
              <a:latin typeface="+mj-lt"/>
              <a:cs typeface="Times New Roman" panose="02020603050405020304" pitchFamily="18" charset="0"/>
            </a:rPr>
            <a:t>La renta proveniente de servicios que se utilicen en el país, constituirán renta obtenida en El Salvador para el prestador del servicio, </a:t>
          </a:r>
          <a:r>
            <a:rPr lang="es-ES" sz="2200" u="sng" dirty="0" smtClean="0">
              <a:solidFill>
                <a:schemeClr val="tx1">
                  <a:lumMod val="65000"/>
                  <a:lumOff val="35000"/>
                </a:schemeClr>
              </a:solidFill>
              <a:effectLst/>
              <a:latin typeface="+mj-lt"/>
              <a:cs typeface="Times New Roman" panose="02020603050405020304" pitchFamily="18" charset="0"/>
            </a:rPr>
            <a:t>independientemente que la actividad que lo origina se realice en el exterior </a:t>
          </a:r>
          <a:r>
            <a:rPr lang="es-ES" sz="2200" dirty="0" smtClean="0">
              <a:solidFill>
                <a:schemeClr val="tx1">
                  <a:lumMod val="65000"/>
                  <a:lumOff val="35000"/>
                </a:schemeClr>
              </a:solidFill>
              <a:effectLst/>
              <a:latin typeface="+mj-lt"/>
              <a:cs typeface="Times New Roman" panose="02020603050405020304" pitchFamily="18" charset="0"/>
            </a:rPr>
            <a:t>(…).”</a:t>
          </a:r>
          <a:endParaRPr lang="es-SV" sz="2200" dirty="0">
            <a:solidFill>
              <a:schemeClr val="tx1">
                <a:lumMod val="65000"/>
                <a:lumOff val="35000"/>
              </a:schemeClr>
            </a:solidFill>
            <a:effectLst/>
            <a:latin typeface="+mj-lt"/>
            <a:cs typeface="Times New Roman" panose="02020603050405020304" pitchFamily="18" charset="0"/>
          </a:endParaRPr>
        </a:p>
      </dgm:t>
    </dgm:pt>
    <dgm:pt modelId="{E7863BEF-4674-4242-A67A-F734EA4B04C4}" type="parTrans" cxnId="{EA7BAB81-6412-4AC0-A301-ECF0F4BEA0EC}">
      <dgm:prSet/>
      <dgm:spPr/>
      <dgm:t>
        <a:bodyPr/>
        <a:lstStyle/>
        <a:p>
          <a:endParaRPr lang="es-CR"/>
        </a:p>
      </dgm:t>
    </dgm:pt>
    <dgm:pt modelId="{8588C558-A643-4C39-BF5C-F8D4258DAE07}" type="sibTrans" cxnId="{EA7BAB81-6412-4AC0-A301-ECF0F4BEA0EC}">
      <dgm:prSet/>
      <dgm:spPr/>
      <dgm:t>
        <a:bodyPr/>
        <a:lstStyle/>
        <a:p>
          <a:endParaRPr lang="es-CR"/>
        </a:p>
      </dgm:t>
    </dgm:pt>
    <dgm:pt modelId="{7EC8D5C9-8A0E-4265-8C4A-12D4D84DBA1D}">
      <dgm:prSet custT="1"/>
      <dgm:spPr/>
      <dgm:t>
        <a:bodyPr/>
        <a:lstStyle/>
        <a:p>
          <a:endParaRPr lang="es-SV" sz="2200" dirty="0">
            <a:solidFill>
              <a:schemeClr val="tx1">
                <a:lumMod val="65000"/>
                <a:lumOff val="35000"/>
              </a:schemeClr>
            </a:solidFill>
            <a:effectLst/>
            <a:latin typeface="+mj-lt"/>
            <a:cs typeface="Times New Roman" panose="02020603050405020304" pitchFamily="18" charset="0"/>
          </a:endParaRPr>
        </a:p>
      </dgm:t>
    </dgm:pt>
    <dgm:pt modelId="{9F3D42F9-B006-46D0-A2AA-4F034F30DB40}" type="parTrans" cxnId="{5082909B-AE58-4E09-A963-1C6F7CFE2545}">
      <dgm:prSet/>
      <dgm:spPr/>
    </dgm:pt>
    <dgm:pt modelId="{B50C76F4-62B8-4C3B-B688-3E8A268B05A9}" type="sibTrans" cxnId="{5082909B-AE58-4E09-A963-1C6F7CFE2545}">
      <dgm:prSet/>
      <dgm:spPr/>
    </dgm:pt>
    <dgm:pt modelId="{561DC773-520F-40C0-B9AF-5F62484CC9D6}" type="pres">
      <dgm:prSet presAssocID="{AB4262AB-1847-4CB7-A474-BFEB164E2ADC}" presName="linear" presStyleCnt="0">
        <dgm:presLayoutVars>
          <dgm:animLvl val="lvl"/>
          <dgm:resizeHandles val="exact"/>
        </dgm:presLayoutVars>
      </dgm:prSet>
      <dgm:spPr/>
    </dgm:pt>
    <dgm:pt modelId="{CCB71A18-7602-46DF-A175-F3E5597726C8}" type="pres">
      <dgm:prSet presAssocID="{B26657E3-39E4-4BC2-B903-6729A62AF851}" presName="parentText" presStyleLbl="node1" presStyleIdx="0" presStyleCnt="1">
        <dgm:presLayoutVars>
          <dgm:chMax val="0"/>
          <dgm:bulletEnabled val="1"/>
        </dgm:presLayoutVars>
      </dgm:prSet>
      <dgm:spPr/>
      <dgm:t>
        <a:bodyPr/>
        <a:lstStyle/>
        <a:p>
          <a:endParaRPr lang="es-CR"/>
        </a:p>
      </dgm:t>
    </dgm:pt>
    <dgm:pt modelId="{4EFAB6E3-18D6-47AB-8BE5-D8FA3697771F}" type="pres">
      <dgm:prSet presAssocID="{B26657E3-39E4-4BC2-B903-6729A62AF851}" presName="childText" presStyleLbl="revTx" presStyleIdx="0" presStyleCnt="1">
        <dgm:presLayoutVars>
          <dgm:bulletEnabled val="1"/>
        </dgm:presLayoutVars>
      </dgm:prSet>
      <dgm:spPr/>
    </dgm:pt>
  </dgm:ptLst>
  <dgm:cxnLst>
    <dgm:cxn modelId="{629C0E1D-09E9-4579-A8C6-FA9C1C1C45EF}" srcId="{AB4262AB-1847-4CB7-A474-BFEB164E2ADC}" destId="{B26657E3-39E4-4BC2-B903-6729A62AF851}" srcOrd="0" destOrd="0" parTransId="{2A5BA2FD-04E8-464C-A1F1-DEF652411EDD}" sibTransId="{B910F08A-68B8-49B1-A70D-1F7DFE14407F}"/>
    <dgm:cxn modelId="{56342925-6836-455D-82D4-DAC5A2F31C67}" type="presOf" srcId="{701298C1-6B91-4CF0-ADB2-B4E6199E8D3D}" destId="{4EFAB6E3-18D6-47AB-8BE5-D8FA3697771F}" srcOrd="0" destOrd="0" presId="urn:microsoft.com/office/officeart/2005/8/layout/vList2"/>
    <dgm:cxn modelId="{834D1BB4-B3EE-470B-AF12-BE10EB56E6A5}" type="presOf" srcId="{7EC8D5C9-8A0E-4265-8C4A-12D4D84DBA1D}" destId="{4EFAB6E3-18D6-47AB-8BE5-D8FA3697771F}" srcOrd="0" destOrd="1" presId="urn:microsoft.com/office/officeart/2005/8/layout/vList2"/>
    <dgm:cxn modelId="{8051D004-CAC6-4840-88E9-E4881E420DD1}" type="presOf" srcId="{76C6093E-5DFE-4FA7-8D05-D579082E9F81}" destId="{4EFAB6E3-18D6-47AB-8BE5-D8FA3697771F}" srcOrd="0" destOrd="2" presId="urn:microsoft.com/office/officeart/2005/8/layout/vList2"/>
    <dgm:cxn modelId="{5082909B-AE58-4E09-A963-1C6F7CFE2545}" srcId="{B26657E3-39E4-4BC2-B903-6729A62AF851}" destId="{7EC8D5C9-8A0E-4265-8C4A-12D4D84DBA1D}" srcOrd="1" destOrd="0" parTransId="{9F3D42F9-B006-46D0-A2AA-4F034F30DB40}" sibTransId="{B50C76F4-62B8-4C3B-B688-3E8A268B05A9}"/>
    <dgm:cxn modelId="{FCC8405C-789E-4FAC-ADED-EB756A4EBA55}" type="presOf" srcId="{B26657E3-39E4-4BC2-B903-6729A62AF851}" destId="{CCB71A18-7602-46DF-A175-F3E5597726C8}" srcOrd="0" destOrd="0" presId="urn:microsoft.com/office/officeart/2005/8/layout/vList2"/>
    <dgm:cxn modelId="{632396BB-B71C-4EF0-A47F-83EFF80C8140}" srcId="{B26657E3-39E4-4BC2-B903-6729A62AF851}" destId="{701298C1-6B91-4CF0-ADB2-B4E6199E8D3D}" srcOrd="0" destOrd="0" parTransId="{5999A888-D121-4E91-BA3C-A58B4C9C7E61}" sibTransId="{5104FC8C-2560-4A5C-BAEC-F8AB85847872}"/>
    <dgm:cxn modelId="{BCBEB1DC-FA4F-4CC8-BAE0-2CBDEF643A22}" type="presOf" srcId="{AB4262AB-1847-4CB7-A474-BFEB164E2ADC}" destId="{561DC773-520F-40C0-B9AF-5F62484CC9D6}" srcOrd="0" destOrd="0" presId="urn:microsoft.com/office/officeart/2005/8/layout/vList2"/>
    <dgm:cxn modelId="{EA7BAB81-6412-4AC0-A301-ECF0F4BEA0EC}" srcId="{B26657E3-39E4-4BC2-B903-6729A62AF851}" destId="{76C6093E-5DFE-4FA7-8D05-D579082E9F81}" srcOrd="2" destOrd="0" parTransId="{E7863BEF-4674-4242-A67A-F734EA4B04C4}" sibTransId="{8588C558-A643-4C39-BF5C-F8D4258DAE07}"/>
    <dgm:cxn modelId="{38FF94B3-362F-4079-8397-3E4B4ED50F49}" type="presParOf" srcId="{561DC773-520F-40C0-B9AF-5F62484CC9D6}" destId="{CCB71A18-7602-46DF-A175-F3E5597726C8}" srcOrd="0" destOrd="0" presId="urn:microsoft.com/office/officeart/2005/8/layout/vList2"/>
    <dgm:cxn modelId="{45B48A5A-D678-42E1-B219-219C173EC26B}" type="presParOf" srcId="{561DC773-520F-40C0-B9AF-5F62484CC9D6}" destId="{4EFAB6E3-18D6-47AB-8BE5-D8FA3697771F}" srcOrd="1"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B4262AB-1847-4CB7-A474-BFEB164E2AD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R"/>
        </a:p>
      </dgm:t>
    </dgm:pt>
    <dgm:pt modelId="{7EC8D5C9-8A0E-4265-8C4A-12D4D84DBA1D}">
      <dgm:prSet custT="1"/>
      <dgm:spPr/>
      <dgm:t>
        <a:bodyPr/>
        <a:lstStyle/>
        <a:p>
          <a:r>
            <a:rPr lang="es-ES" sz="2200" b="1" dirty="0" smtClean="0">
              <a:effectLst>
                <a:outerShdw blurRad="38100" dist="38100" dir="2700000" algn="tl">
                  <a:srgbClr val="000000">
                    <a:alpha val="43137"/>
                  </a:srgbClr>
                </a:outerShdw>
              </a:effectLst>
              <a:latin typeface="+mj-lt"/>
              <a:cs typeface="Times New Roman" panose="02020603050405020304" pitchFamily="18" charset="0"/>
            </a:rPr>
            <a:t>Art. 158.-Código Tributario</a:t>
          </a:r>
          <a:endParaRPr lang="es-SV" sz="2200" b="1" dirty="0">
            <a:solidFill>
              <a:schemeClr val="tx1">
                <a:lumMod val="65000"/>
                <a:lumOff val="35000"/>
              </a:schemeClr>
            </a:solidFill>
            <a:effectLst>
              <a:outerShdw blurRad="38100" dist="38100" dir="2700000" algn="tl">
                <a:srgbClr val="000000">
                  <a:alpha val="43137"/>
                </a:srgbClr>
              </a:outerShdw>
            </a:effectLst>
            <a:latin typeface="+mj-lt"/>
            <a:cs typeface="Times New Roman" panose="02020603050405020304" pitchFamily="18" charset="0"/>
          </a:endParaRPr>
        </a:p>
      </dgm:t>
    </dgm:pt>
    <dgm:pt modelId="{9F3D42F9-B006-46D0-A2AA-4F034F30DB40}" type="parTrans" cxnId="{5082909B-AE58-4E09-A963-1C6F7CFE2545}">
      <dgm:prSet/>
      <dgm:spPr/>
      <dgm:t>
        <a:bodyPr/>
        <a:lstStyle/>
        <a:p>
          <a:endParaRPr lang="es-CR"/>
        </a:p>
      </dgm:t>
    </dgm:pt>
    <dgm:pt modelId="{B50C76F4-62B8-4C3B-B688-3E8A268B05A9}" type="sibTrans" cxnId="{5082909B-AE58-4E09-A963-1C6F7CFE2545}">
      <dgm:prSet/>
      <dgm:spPr/>
      <dgm:t>
        <a:bodyPr/>
        <a:lstStyle/>
        <a:p>
          <a:endParaRPr lang="es-CR"/>
        </a:p>
      </dgm:t>
    </dgm:pt>
    <dgm:pt modelId="{FCC5C84A-80D7-4BA2-B665-7F6A7784978C}">
      <dgm:prSet/>
      <dgm:spPr/>
      <dgm:t>
        <a:bodyPr/>
        <a:lstStyle/>
        <a:p>
          <a:r>
            <a:rPr lang="es-ES" dirty="0" smtClean="0">
              <a:solidFill>
                <a:schemeClr val="tx1">
                  <a:lumMod val="65000"/>
                  <a:lumOff val="35000"/>
                </a:schemeClr>
              </a:solidFill>
              <a:effectLst/>
              <a:latin typeface="+mj-lt"/>
              <a:cs typeface="Times New Roman" panose="02020603050405020304" pitchFamily="18" charset="0"/>
            </a:rPr>
            <a:t>“Las personas naturales o jurídicas, sucesiones o fideicomisos, uniones de personas o sociedades de hecho domiciliadas en el país, </a:t>
          </a:r>
          <a:r>
            <a:rPr lang="es-ES" u="sng" dirty="0" smtClean="0">
              <a:solidFill>
                <a:schemeClr val="tx1">
                  <a:lumMod val="65000"/>
                  <a:lumOff val="35000"/>
                </a:schemeClr>
              </a:solidFill>
              <a:effectLst/>
              <a:latin typeface="+mj-lt"/>
              <a:cs typeface="Times New Roman" panose="02020603050405020304" pitchFamily="18" charset="0"/>
            </a:rPr>
            <a:t>que paguen o acrediten a un sujeto o entidad no domiciliado en la República</a:t>
          </a:r>
          <a:r>
            <a:rPr lang="es-ES" dirty="0" smtClean="0">
              <a:solidFill>
                <a:schemeClr val="tx1">
                  <a:lumMod val="65000"/>
                  <a:lumOff val="35000"/>
                </a:schemeClr>
              </a:solidFill>
              <a:effectLst/>
              <a:latin typeface="+mj-lt"/>
              <a:cs typeface="Times New Roman" panose="02020603050405020304" pitchFamily="18" charset="0"/>
            </a:rPr>
            <a:t>, sumas provenientes de cualquier clase de </a:t>
          </a:r>
          <a:r>
            <a:rPr lang="es-ES" u="sng" dirty="0" smtClean="0">
              <a:solidFill>
                <a:schemeClr val="tx1">
                  <a:lumMod val="65000"/>
                  <a:lumOff val="35000"/>
                </a:schemeClr>
              </a:solidFill>
              <a:effectLst/>
              <a:latin typeface="+mj-lt"/>
              <a:cs typeface="Times New Roman" panose="02020603050405020304" pitchFamily="18" charset="0"/>
            </a:rPr>
            <a:t>renta obtenida en el país</a:t>
          </a:r>
          <a:r>
            <a:rPr lang="es-ES" dirty="0" smtClean="0">
              <a:solidFill>
                <a:schemeClr val="tx1">
                  <a:lumMod val="65000"/>
                  <a:lumOff val="35000"/>
                </a:schemeClr>
              </a:solidFill>
              <a:effectLst/>
              <a:latin typeface="+mj-lt"/>
              <a:cs typeface="Times New Roman" panose="02020603050405020304" pitchFamily="18" charset="0"/>
            </a:rPr>
            <a:t>, aunque se tratare de anticipos de tales pagos, están obligadas a retenerle por concepto de Impuesto sobre la Renta como pago definitivo el veinte por ciento (20%) de dichas sumas. </a:t>
          </a:r>
          <a:endParaRPr lang="es-SV" dirty="0">
            <a:solidFill>
              <a:schemeClr val="tx1">
                <a:lumMod val="65000"/>
                <a:lumOff val="35000"/>
              </a:schemeClr>
            </a:solidFill>
            <a:effectLst/>
            <a:latin typeface="+mj-lt"/>
            <a:cs typeface="Times New Roman" panose="02020603050405020304" pitchFamily="18" charset="0"/>
          </a:endParaRPr>
        </a:p>
      </dgm:t>
    </dgm:pt>
    <dgm:pt modelId="{4F70B405-C62C-4D25-A1C6-F6DA591DADF4}" type="parTrans" cxnId="{11D56935-56BB-4AE2-9F0F-A04194115E7A}">
      <dgm:prSet/>
      <dgm:spPr/>
      <dgm:t>
        <a:bodyPr/>
        <a:lstStyle/>
        <a:p>
          <a:endParaRPr lang="es-CR"/>
        </a:p>
      </dgm:t>
    </dgm:pt>
    <dgm:pt modelId="{7B07928E-078F-4901-9F1F-23534119155C}" type="sibTrans" cxnId="{11D56935-56BB-4AE2-9F0F-A04194115E7A}">
      <dgm:prSet/>
      <dgm:spPr/>
      <dgm:t>
        <a:bodyPr/>
        <a:lstStyle/>
        <a:p>
          <a:endParaRPr lang="es-CR"/>
        </a:p>
      </dgm:t>
    </dgm:pt>
    <dgm:pt modelId="{47374158-0B70-4DFE-A6BD-9D007483149D}">
      <dgm:prSet/>
      <dgm:spPr/>
      <dgm:t>
        <a:bodyPr/>
        <a:lstStyle/>
        <a:p>
          <a:r>
            <a:rPr lang="es-ES" dirty="0" smtClean="0">
              <a:solidFill>
                <a:schemeClr val="tx1">
                  <a:lumMod val="65000"/>
                  <a:lumOff val="35000"/>
                </a:schemeClr>
              </a:solidFill>
              <a:effectLst/>
              <a:latin typeface="+mj-lt"/>
              <a:cs typeface="Times New Roman" panose="02020603050405020304" pitchFamily="18" charset="0"/>
            </a:rPr>
            <a:t>También se considerarán comprendidas dentro de lo establecido en el inciso anterior y por tanto están sujetas a la retención con carácter de pago definitivo que establece el referido inciso en el mismo porcentaje, las sumas pagadas o acreditadas a los prestadores de servicios no domiciliados en el país, por servicios procedentes del exterior </a:t>
          </a:r>
          <a:r>
            <a:rPr lang="es-ES" u="sng" dirty="0" smtClean="0">
              <a:solidFill>
                <a:schemeClr val="tx1">
                  <a:lumMod val="65000"/>
                  <a:lumOff val="35000"/>
                </a:schemeClr>
              </a:solidFill>
              <a:effectLst/>
              <a:latin typeface="+mj-lt"/>
              <a:cs typeface="Times New Roman" panose="02020603050405020304" pitchFamily="18" charset="0"/>
            </a:rPr>
            <a:t>utilizados en el territorio nacional</a:t>
          </a:r>
          <a:r>
            <a:rPr lang="es-ES" dirty="0" smtClean="0">
              <a:solidFill>
                <a:schemeClr val="tx1">
                  <a:lumMod val="65000"/>
                  <a:lumOff val="35000"/>
                </a:schemeClr>
              </a:solidFill>
              <a:effectLst/>
              <a:latin typeface="+mj-lt"/>
              <a:cs typeface="Times New Roman" panose="02020603050405020304" pitchFamily="18" charset="0"/>
            </a:rPr>
            <a:t>; así como las sumas pagadas y acreditadas por la transferencia a cualquier titulo de bienes intangibles…”.</a:t>
          </a:r>
          <a:endParaRPr lang="es-SV" dirty="0">
            <a:solidFill>
              <a:schemeClr val="tx1">
                <a:lumMod val="65000"/>
                <a:lumOff val="35000"/>
              </a:schemeClr>
            </a:solidFill>
            <a:effectLst/>
            <a:latin typeface="+mj-lt"/>
            <a:cs typeface="Times New Roman" panose="02020603050405020304" pitchFamily="18" charset="0"/>
          </a:endParaRPr>
        </a:p>
      </dgm:t>
    </dgm:pt>
    <dgm:pt modelId="{5754232B-F654-4589-A308-6811991DB3A2}" type="parTrans" cxnId="{C2691517-4DED-4A05-BD37-8B885D7A3E95}">
      <dgm:prSet/>
      <dgm:spPr/>
      <dgm:t>
        <a:bodyPr/>
        <a:lstStyle/>
        <a:p>
          <a:endParaRPr lang="es-CR"/>
        </a:p>
      </dgm:t>
    </dgm:pt>
    <dgm:pt modelId="{82D87D86-6319-4D63-91DC-6A158641649F}" type="sibTrans" cxnId="{C2691517-4DED-4A05-BD37-8B885D7A3E95}">
      <dgm:prSet/>
      <dgm:spPr/>
      <dgm:t>
        <a:bodyPr/>
        <a:lstStyle/>
        <a:p>
          <a:endParaRPr lang="es-CR"/>
        </a:p>
      </dgm:t>
    </dgm:pt>
    <dgm:pt modelId="{561DC773-520F-40C0-B9AF-5F62484CC9D6}" type="pres">
      <dgm:prSet presAssocID="{AB4262AB-1847-4CB7-A474-BFEB164E2ADC}" presName="linear" presStyleCnt="0">
        <dgm:presLayoutVars>
          <dgm:animLvl val="lvl"/>
          <dgm:resizeHandles val="exact"/>
        </dgm:presLayoutVars>
      </dgm:prSet>
      <dgm:spPr/>
    </dgm:pt>
    <dgm:pt modelId="{87AB84BB-E23C-494A-B7C2-A3FC75AD34FA}" type="pres">
      <dgm:prSet presAssocID="{7EC8D5C9-8A0E-4265-8C4A-12D4D84DBA1D}" presName="parentText" presStyleLbl="node1" presStyleIdx="0" presStyleCnt="1" custScaleY="134804">
        <dgm:presLayoutVars>
          <dgm:chMax val="0"/>
          <dgm:bulletEnabled val="1"/>
        </dgm:presLayoutVars>
      </dgm:prSet>
      <dgm:spPr/>
      <dgm:t>
        <a:bodyPr/>
        <a:lstStyle/>
        <a:p>
          <a:endParaRPr lang="es-CR"/>
        </a:p>
      </dgm:t>
    </dgm:pt>
    <dgm:pt modelId="{225B6596-4982-4B3A-9573-D39BA769310E}" type="pres">
      <dgm:prSet presAssocID="{7EC8D5C9-8A0E-4265-8C4A-12D4D84DBA1D}" presName="childText" presStyleLbl="revTx" presStyleIdx="0" presStyleCnt="1">
        <dgm:presLayoutVars>
          <dgm:bulletEnabled val="1"/>
        </dgm:presLayoutVars>
      </dgm:prSet>
      <dgm:spPr/>
    </dgm:pt>
  </dgm:ptLst>
  <dgm:cxnLst>
    <dgm:cxn modelId="{2631AE29-CAB3-4049-8C39-21791D4A989C}" type="presOf" srcId="{7EC8D5C9-8A0E-4265-8C4A-12D4D84DBA1D}" destId="{87AB84BB-E23C-494A-B7C2-A3FC75AD34FA}" srcOrd="0" destOrd="0" presId="urn:microsoft.com/office/officeart/2005/8/layout/vList2"/>
    <dgm:cxn modelId="{5082909B-AE58-4E09-A963-1C6F7CFE2545}" srcId="{AB4262AB-1847-4CB7-A474-BFEB164E2ADC}" destId="{7EC8D5C9-8A0E-4265-8C4A-12D4D84DBA1D}" srcOrd="0" destOrd="0" parTransId="{9F3D42F9-B006-46D0-A2AA-4F034F30DB40}" sibTransId="{B50C76F4-62B8-4C3B-B688-3E8A268B05A9}"/>
    <dgm:cxn modelId="{11D56935-56BB-4AE2-9F0F-A04194115E7A}" srcId="{7EC8D5C9-8A0E-4265-8C4A-12D4D84DBA1D}" destId="{FCC5C84A-80D7-4BA2-B665-7F6A7784978C}" srcOrd="0" destOrd="0" parTransId="{4F70B405-C62C-4D25-A1C6-F6DA591DADF4}" sibTransId="{7B07928E-078F-4901-9F1F-23534119155C}"/>
    <dgm:cxn modelId="{0042D9A6-26C9-4F7D-89A1-298E1EF96F3B}" type="presOf" srcId="{47374158-0B70-4DFE-A6BD-9D007483149D}" destId="{225B6596-4982-4B3A-9573-D39BA769310E}" srcOrd="0" destOrd="1" presId="urn:microsoft.com/office/officeart/2005/8/layout/vList2"/>
    <dgm:cxn modelId="{7518BD5B-5F23-47B4-B844-D2B8EE1F2D4B}" type="presOf" srcId="{FCC5C84A-80D7-4BA2-B665-7F6A7784978C}" destId="{225B6596-4982-4B3A-9573-D39BA769310E}" srcOrd="0" destOrd="0" presId="urn:microsoft.com/office/officeart/2005/8/layout/vList2"/>
    <dgm:cxn modelId="{AD2659CF-B248-40E3-BA75-3419195461A0}" type="presOf" srcId="{AB4262AB-1847-4CB7-A474-BFEB164E2ADC}" destId="{561DC773-520F-40C0-B9AF-5F62484CC9D6}" srcOrd="0" destOrd="0" presId="urn:microsoft.com/office/officeart/2005/8/layout/vList2"/>
    <dgm:cxn modelId="{C2691517-4DED-4A05-BD37-8B885D7A3E95}" srcId="{7EC8D5C9-8A0E-4265-8C4A-12D4D84DBA1D}" destId="{47374158-0B70-4DFE-A6BD-9D007483149D}" srcOrd="1" destOrd="0" parTransId="{5754232B-F654-4589-A308-6811991DB3A2}" sibTransId="{82D87D86-6319-4D63-91DC-6A158641649F}"/>
    <dgm:cxn modelId="{4DE7861A-E58C-43EE-9EAD-3762F0500553}" type="presParOf" srcId="{561DC773-520F-40C0-B9AF-5F62484CC9D6}" destId="{87AB84BB-E23C-494A-B7C2-A3FC75AD34FA}" srcOrd="0" destOrd="0" presId="urn:microsoft.com/office/officeart/2005/8/layout/vList2"/>
    <dgm:cxn modelId="{697ECA9A-15F1-415E-B263-9E43E744E7F1}" type="presParOf" srcId="{561DC773-520F-40C0-B9AF-5F62484CC9D6}" destId="{225B6596-4982-4B3A-9573-D39BA769310E}" srcOrd="1" destOrd="0" presId="urn:microsoft.com/office/officeart/2005/8/layout/vList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AA036BE-D365-4FA0-AF43-78387EA7B11E}" type="doc">
      <dgm:prSet loTypeId="urn:microsoft.com/office/officeart/2005/8/layout/hProcess7" loCatId="list" qsTypeId="urn:microsoft.com/office/officeart/2005/8/quickstyle/3d7" qsCatId="3D" csTypeId="urn:microsoft.com/office/officeart/2005/8/colors/accent1_1" csCatId="accent1" phldr="1"/>
      <dgm:spPr/>
      <dgm:t>
        <a:bodyPr/>
        <a:lstStyle/>
        <a:p>
          <a:endParaRPr lang="es-CR"/>
        </a:p>
      </dgm:t>
    </dgm:pt>
    <dgm:pt modelId="{0D834F76-2EB1-40E5-A690-F41DA466215F}">
      <dgm:prSet phldrT="[Texto]"/>
      <dgm:spPr/>
      <dgm:t>
        <a:bodyPr/>
        <a:lstStyle/>
        <a:p>
          <a:r>
            <a:rPr lang="es-CR" dirty="0" smtClean="0"/>
            <a:t>Código Tributario</a:t>
          </a:r>
          <a:endParaRPr lang="es-CR" dirty="0"/>
        </a:p>
      </dgm:t>
    </dgm:pt>
    <dgm:pt modelId="{D7BF3AB4-D147-4D83-8262-3C43F13FC023}" type="parTrans" cxnId="{849745FD-E43E-49AC-8806-A31639C7FDDF}">
      <dgm:prSet/>
      <dgm:spPr/>
      <dgm:t>
        <a:bodyPr/>
        <a:lstStyle/>
        <a:p>
          <a:endParaRPr lang="es-CR"/>
        </a:p>
      </dgm:t>
    </dgm:pt>
    <dgm:pt modelId="{4E2C01BC-0A08-49C3-812A-9C21023FB25B}" type="sibTrans" cxnId="{849745FD-E43E-49AC-8806-A31639C7FDDF}">
      <dgm:prSet/>
      <dgm:spPr/>
      <dgm:t>
        <a:bodyPr/>
        <a:lstStyle/>
        <a:p>
          <a:endParaRPr lang="es-CR"/>
        </a:p>
      </dgm:t>
    </dgm:pt>
    <dgm:pt modelId="{91414AB6-CD18-44C5-90A4-8E626BC50F69}">
      <dgm:prSet phldrT="[Texto]"/>
      <dgm:spPr/>
      <dgm:t>
        <a:bodyPr/>
        <a:lstStyle/>
        <a:p>
          <a:r>
            <a:rPr lang="es-SV" dirty="0" smtClean="0">
              <a:solidFill>
                <a:schemeClr val="tx1">
                  <a:lumMod val="65000"/>
                  <a:lumOff val="35000"/>
                </a:schemeClr>
              </a:solidFill>
              <a:latin typeface="+mj-lt"/>
              <a:cs typeface="Arial" panose="020B0604020202020204" pitchFamily="34" charset="0"/>
            </a:rPr>
            <a:t>Se consideran domiciliados en el país para efectos tributarios las personas jurídicas con domicilio en el extranjero, inscritas en el Registro de Comercio, que posean sucursales, agencias o establecimientos que operen permanentemente en el país. Para estos efectos, se entenderá que las sucursales, agencias o establecimientos operan de manera permanente en el país, cuando tengan un lugar fijo de negocios, con infraestructura instalada, propia o arrendada, con personal contratado en el país, y que el contribuyente realice su actividad económica en el mismo de manera material y perceptible ( Art. 53 ).</a:t>
          </a:r>
          <a:endParaRPr lang="es-CR" dirty="0">
            <a:solidFill>
              <a:schemeClr val="tx1">
                <a:lumMod val="65000"/>
                <a:lumOff val="35000"/>
              </a:schemeClr>
            </a:solidFill>
          </a:endParaRPr>
        </a:p>
      </dgm:t>
    </dgm:pt>
    <dgm:pt modelId="{BCAF05CB-5B30-49EA-8A21-0F1DA10C1166}" type="parTrans" cxnId="{975F8320-B96F-4AFB-AC21-E076D20DF15D}">
      <dgm:prSet/>
      <dgm:spPr/>
      <dgm:t>
        <a:bodyPr/>
        <a:lstStyle/>
        <a:p>
          <a:endParaRPr lang="es-CR"/>
        </a:p>
      </dgm:t>
    </dgm:pt>
    <dgm:pt modelId="{FE65F115-E9AD-41DD-A45F-D61A09D18F56}" type="sibTrans" cxnId="{975F8320-B96F-4AFB-AC21-E076D20DF15D}">
      <dgm:prSet/>
      <dgm:spPr/>
      <dgm:t>
        <a:bodyPr/>
        <a:lstStyle/>
        <a:p>
          <a:endParaRPr lang="es-CR"/>
        </a:p>
      </dgm:t>
    </dgm:pt>
    <dgm:pt modelId="{1E63518E-DD76-4B28-A1DF-D4040A921CD7}" type="pres">
      <dgm:prSet presAssocID="{CAA036BE-D365-4FA0-AF43-78387EA7B11E}" presName="Name0" presStyleCnt="0">
        <dgm:presLayoutVars>
          <dgm:dir/>
          <dgm:animLvl val="lvl"/>
          <dgm:resizeHandles val="exact"/>
        </dgm:presLayoutVars>
      </dgm:prSet>
      <dgm:spPr/>
    </dgm:pt>
    <dgm:pt modelId="{BC45E02B-CDEB-4713-B748-7C503F57E3C3}" type="pres">
      <dgm:prSet presAssocID="{0D834F76-2EB1-40E5-A690-F41DA466215F}" presName="compositeNode" presStyleCnt="0">
        <dgm:presLayoutVars>
          <dgm:bulletEnabled val="1"/>
        </dgm:presLayoutVars>
      </dgm:prSet>
      <dgm:spPr/>
    </dgm:pt>
    <dgm:pt modelId="{F10B2828-25BC-4CA7-9D21-B8678A8AFA76}" type="pres">
      <dgm:prSet presAssocID="{0D834F76-2EB1-40E5-A690-F41DA466215F}" presName="bgRect" presStyleLbl="node1" presStyleIdx="0" presStyleCnt="1"/>
      <dgm:spPr/>
    </dgm:pt>
    <dgm:pt modelId="{AAD622FB-8FF9-44AE-8075-C9E469E7BE9E}" type="pres">
      <dgm:prSet presAssocID="{0D834F76-2EB1-40E5-A690-F41DA466215F}" presName="parentNode" presStyleLbl="node1" presStyleIdx="0" presStyleCnt="1">
        <dgm:presLayoutVars>
          <dgm:chMax val="0"/>
          <dgm:bulletEnabled val="1"/>
        </dgm:presLayoutVars>
      </dgm:prSet>
      <dgm:spPr/>
    </dgm:pt>
    <dgm:pt modelId="{5235077A-7DFB-49B1-B519-DA7C819EB434}" type="pres">
      <dgm:prSet presAssocID="{0D834F76-2EB1-40E5-A690-F41DA466215F}" presName="childNode" presStyleLbl="node1" presStyleIdx="0" presStyleCnt="1">
        <dgm:presLayoutVars>
          <dgm:bulletEnabled val="1"/>
        </dgm:presLayoutVars>
      </dgm:prSet>
      <dgm:spPr/>
      <dgm:t>
        <a:bodyPr/>
        <a:lstStyle/>
        <a:p>
          <a:endParaRPr lang="es-CR"/>
        </a:p>
      </dgm:t>
    </dgm:pt>
  </dgm:ptLst>
  <dgm:cxnLst>
    <dgm:cxn modelId="{849745FD-E43E-49AC-8806-A31639C7FDDF}" srcId="{CAA036BE-D365-4FA0-AF43-78387EA7B11E}" destId="{0D834F76-2EB1-40E5-A690-F41DA466215F}" srcOrd="0" destOrd="0" parTransId="{D7BF3AB4-D147-4D83-8262-3C43F13FC023}" sibTransId="{4E2C01BC-0A08-49C3-812A-9C21023FB25B}"/>
    <dgm:cxn modelId="{FB9C5B99-9645-4990-A0FF-1E6669C9D4B2}" type="presOf" srcId="{0D834F76-2EB1-40E5-A690-F41DA466215F}" destId="{F10B2828-25BC-4CA7-9D21-B8678A8AFA76}" srcOrd="0" destOrd="0" presId="urn:microsoft.com/office/officeart/2005/8/layout/hProcess7"/>
    <dgm:cxn modelId="{FAC88257-9E7C-40E9-9A6A-8157A1BA0A04}" type="presOf" srcId="{0D834F76-2EB1-40E5-A690-F41DA466215F}" destId="{AAD622FB-8FF9-44AE-8075-C9E469E7BE9E}" srcOrd="1" destOrd="0" presId="urn:microsoft.com/office/officeart/2005/8/layout/hProcess7"/>
    <dgm:cxn modelId="{80B10EE9-5342-415C-B01D-2C6C27C6A564}" type="presOf" srcId="{91414AB6-CD18-44C5-90A4-8E626BC50F69}" destId="{5235077A-7DFB-49B1-B519-DA7C819EB434}" srcOrd="0" destOrd="0" presId="urn:microsoft.com/office/officeart/2005/8/layout/hProcess7"/>
    <dgm:cxn modelId="{975F8320-B96F-4AFB-AC21-E076D20DF15D}" srcId="{0D834F76-2EB1-40E5-A690-F41DA466215F}" destId="{91414AB6-CD18-44C5-90A4-8E626BC50F69}" srcOrd="0" destOrd="0" parTransId="{BCAF05CB-5B30-49EA-8A21-0F1DA10C1166}" sibTransId="{FE65F115-E9AD-41DD-A45F-D61A09D18F56}"/>
    <dgm:cxn modelId="{F05CC3F4-DC5D-4375-99A3-D9B4854F8232}" type="presOf" srcId="{CAA036BE-D365-4FA0-AF43-78387EA7B11E}" destId="{1E63518E-DD76-4B28-A1DF-D4040A921CD7}" srcOrd="0" destOrd="0" presId="urn:microsoft.com/office/officeart/2005/8/layout/hProcess7"/>
    <dgm:cxn modelId="{76D86A50-CDB5-44F8-A32C-23A5FA6E7312}" type="presParOf" srcId="{1E63518E-DD76-4B28-A1DF-D4040A921CD7}" destId="{BC45E02B-CDEB-4713-B748-7C503F57E3C3}" srcOrd="0" destOrd="0" presId="urn:microsoft.com/office/officeart/2005/8/layout/hProcess7"/>
    <dgm:cxn modelId="{459246F1-EA62-48D7-9A54-40605E772890}" type="presParOf" srcId="{BC45E02B-CDEB-4713-B748-7C503F57E3C3}" destId="{F10B2828-25BC-4CA7-9D21-B8678A8AFA76}" srcOrd="0" destOrd="0" presId="urn:microsoft.com/office/officeart/2005/8/layout/hProcess7"/>
    <dgm:cxn modelId="{AD320BEC-8EF1-4C81-9C4E-9C9D22934029}" type="presParOf" srcId="{BC45E02B-CDEB-4713-B748-7C503F57E3C3}" destId="{AAD622FB-8FF9-44AE-8075-C9E469E7BE9E}" srcOrd="1" destOrd="0" presId="urn:microsoft.com/office/officeart/2005/8/layout/hProcess7"/>
    <dgm:cxn modelId="{9D089221-7ACE-44D4-8E7B-85DFBE091D4A}" type="presParOf" srcId="{BC45E02B-CDEB-4713-B748-7C503F57E3C3}" destId="{5235077A-7DFB-49B1-B519-DA7C819EB434}" srcOrd="2" destOrd="0" presId="urn:microsoft.com/office/officeart/2005/8/layout/hProcess7"/>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B34FC546-9F67-48F8-A006-300B6F01F51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CR"/>
        </a:p>
      </dgm:t>
    </dgm:pt>
    <dgm:pt modelId="{4119E8CA-0AF0-40AB-AEA7-E5449E6D8AFC}">
      <dgm:prSet phldrT="[Texto]" phldr="1"/>
      <dgm:spPr/>
      <dgm:t>
        <a:bodyPr/>
        <a:lstStyle/>
        <a:p>
          <a:endParaRPr lang="es-CR" dirty="0"/>
        </a:p>
      </dgm:t>
    </dgm:pt>
    <dgm:pt modelId="{1B88C228-0E1D-46E6-887D-E92123324ECA}" type="sibTrans" cxnId="{5D85A1BA-6AB0-4105-B146-0A8482F87B67}">
      <dgm:prSet/>
      <dgm:spPr/>
      <dgm:t>
        <a:bodyPr/>
        <a:lstStyle/>
        <a:p>
          <a:endParaRPr lang="es-CR"/>
        </a:p>
      </dgm:t>
    </dgm:pt>
    <dgm:pt modelId="{062C7D49-1757-4ABB-A45F-83DF9C746A41}" type="parTrans" cxnId="{5D85A1BA-6AB0-4105-B146-0A8482F87B67}">
      <dgm:prSet/>
      <dgm:spPr/>
      <dgm:t>
        <a:bodyPr/>
        <a:lstStyle/>
        <a:p>
          <a:endParaRPr lang="es-CR"/>
        </a:p>
      </dgm:t>
    </dgm:pt>
    <dgm:pt modelId="{FF39F2E1-CFF5-414A-A883-C8F6913441EE}">
      <dgm:prSet phldrT="[Texto]" custT="1"/>
      <dgm:spPr/>
      <dgm:t>
        <a:bodyPr/>
        <a:lstStyle/>
        <a:p>
          <a:r>
            <a:rPr lang="es-SV" sz="2800" dirty="0" smtClean="0">
              <a:solidFill>
                <a:schemeClr val="tx1">
                  <a:lumMod val="65000"/>
                  <a:lumOff val="35000"/>
                </a:schemeClr>
              </a:solidFill>
              <a:latin typeface="Times New Roman" panose="02020603050405020304" pitchFamily="18" charset="0"/>
              <a:cs typeface="Times New Roman" panose="02020603050405020304" pitchFamily="18" charset="0"/>
            </a:rPr>
            <a:t>Recae sobre el valor pagado de cualquier tipo de cheque y las transferencias electrónicas realizadas en el territorio nacional.</a:t>
          </a:r>
          <a:endParaRPr lang="es-CR" sz="2800" dirty="0"/>
        </a:p>
      </dgm:t>
    </dgm:pt>
    <dgm:pt modelId="{9406C268-8A0C-442F-8365-1CACB0AB80E0}" type="sibTrans" cxnId="{70EC605C-C316-4A93-A641-415304580FDC}">
      <dgm:prSet/>
      <dgm:spPr/>
      <dgm:t>
        <a:bodyPr/>
        <a:lstStyle/>
        <a:p>
          <a:endParaRPr lang="es-CR"/>
        </a:p>
      </dgm:t>
    </dgm:pt>
    <dgm:pt modelId="{25B05CAA-9BB7-4B45-BA93-FB73A5857403}" type="parTrans" cxnId="{70EC605C-C316-4A93-A641-415304580FDC}">
      <dgm:prSet/>
      <dgm:spPr/>
      <dgm:t>
        <a:bodyPr/>
        <a:lstStyle/>
        <a:p>
          <a:endParaRPr lang="es-CR"/>
        </a:p>
      </dgm:t>
    </dgm:pt>
    <dgm:pt modelId="{660E208B-859E-40F5-8E24-122B320216C8}" type="pres">
      <dgm:prSet presAssocID="{B34FC546-9F67-48F8-A006-300B6F01F513}" presName="linearFlow" presStyleCnt="0">
        <dgm:presLayoutVars>
          <dgm:dir/>
          <dgm:animLvl val="lvl"/>
          <dgm:resizeHandles val="exact"/>
        </dgm:presLayoutVars>
      </dgm:prSet>
      <dgm:spPr/>
    </dgm:pt>
    <dgm:pt modelId="{E0F36F4C-B467-4B51-8EDF-44C8DFE2F83B}" type="pres">
      <dgm:prSet presAssocID="{4119E8CA-0AF0-40AB-AEA7-E5449E6D8AFC}" presName="composite" presStyleCnt="0"/>
      <dgm:spPr/>
    </dgm:pt>
    <dgm:pt modelId="{E3E27976-A815-44CD-B32E-6576322061B2}" type="pres">
      <dgm:prSet presAssocID="{4119E8CA-0AF0-40AB-AEA7-E5449E6D8AFC}" presName="parentText" presStyleLbl="alignNode1" presStyleIdx="0" presStyleCnt="1" custScaleX="50338" custScaleY="53932">
        <dgm:presLayoutVars>
          <dgm:chMax val="1"/>
          <dgm:bulletEnabled val="1"/>
        </dgm:presLayoutVars>
      </dgm:prSet>
      <dgm:spPr/>
      <dgm:t>
        <a:bodyPr/>
        <a:lstStyle/>
        <a:p>
          <a:endParaRPr lang="es-CR"/>
        </a:p>
      </dgm:t>
    </dgm:pt>
    <dgm:pt modelId="{05C3E81D-AAF4-4252-8789-A48BA7BA0ABE}" type="pres">
      <dgm:prSet presAssocID="{4119E8CA-0AF0-40AB-AEA7-E5449E6D8AFC}" presName="descendantText" presStyleLbl="alignAcc1" presStyleIdx="0" presStyleCnt="1" custScaleX="95402" custLinFactNeighborX="-23044" custLinFactNeighborY="-10568">
        <dgm:presLayoutVars>
          <dgm:bulletEnabled val="1"/>
        </dgm:presLayoutVars>
      </dgm:prSet>
      <dgm:spPr/>
      <dgm:t>
        <a:bodyPr/>
        <a:lstStyle/>
        <a:p>
          <a:endParaRPr lang="es-CR"/>
        </a:p>
      </dgm:t>
    </dgm:pt>
  </dgm:ptLst>
  <dgm:cxnLst>
    <dgm:cxn modelId="{5D85A1BA-6AB0-4105-B146-0A8482F87B67}" srcId="{B34FC546-9F67-48F8-A006-300B6F01F513}" destId="{4119E8CA-0AF0-40AB-AEA7-E5449E6D8AFC}" srcOrd="0" destOrd="0" parTransId="{062C7D49-1757-4ABB-A45F-83DF9C746A41}" sibTransId="{1B88C228-0E1D-46E6-887D-E92123324ECA}"/>
    <dgm:cxn modelId="{70EC605C-C316-4A93-A641-415304580FDC}" srcId="{4119E8CA-0AF0-40AB-AEA7-E5449E6D8AFC}" destId="{FF39F2E1-CFF5-414A-A883-C8F6913441EE}" srcOrd="0" destOrd="0" parTransId="{25B05CAA-9BB7-4B45-BA93-FB73A5857403}" sibTransId="{9406C268-8A0C-442F-8365-1CACB0AB80E0}"/>
    <dgm:cxn modelId="{4CE5A010-E2D5-4E23-A790-78F43E48EF43}" type="presOf" srcId="{FF39F2E1-CFF5-414A-A883-C8F6913441EE}" destId="{05C3E81D-AAF4-4252-8789-A48BA7BA0ABE}" srcOrd="0" destOrd="0" presId="urn:microsoft.com/office/officeart/2005/8/layout/chevron2"/>
    <dgm:cxn modelId="{9E44809E-B7A8-455D-AEE0-BB1E89380EC9}" type="presOf" srcId="{4119E8CA-0AF0-40AB-AEA7-E5449E6D8AFC}" destId="{E3E27976-A815-44CD-B32E-6576322061B2}" srcOrd="0" destOrd="0" presId="urn:microsoft.com/office/officeart/2005/8/layout/chevron2"/>
    <dgm:cxn modelId="{AF150679-F110-4D55-A94C-460EC2AD6407}" type="presOf" srcId="{B34FC546-9F67-48F8-A006-300B6F01F513}" destId="{660E208B-859E-40F5-8E24-122B320216C8}" srcOrd="0" destOrd="0" presId="urn:microsoft.com/office/officeart/2005/8/layout/chevron2"/>
    <dgm:cxn modelId="{3F10605D-16CB-48E5-B618-CA74F7DEEBB2}" type="presParOf" srcId="{660E208B-859E-40F5-8E24-122B320216C8}" destId="{E0F36F4C-B467-4B51-8EDF-44C8DFE2F83B}" srcOrd="0" destOrd="0" presId="urn:microsoft.com/office/officeart/2005/8/layout/chevron2"/>
    <dgm:cxn modelId="{8855ADBE-0674-443A-BA70-6505DD6FBF59}" type="presParOf" srcId="{E0F36F4C-B467-4B51-8EDF-44C8DFE2F83B}" destId="{E3E27976-A815-44CD-B32E-6576322061B2}" srcOrd="0" destOrd="0" presId="urn:microsoft.com/office/officeart/2005/8/layout/chevron2"/>
    <dgm:cxn modelId="{30022804-F5F7-4CB4-8CE7-EB1337F413F9}" type="presParOf" srcId="{E0F36F4C-B467-4B51-8EDF-44C8DFE2F83B}" destId="{05C3E81D-AAF4-4252-8789-A48BA7BA0ABE}" srcOrd="1" destOrd="0" presId="urn:microsoft.com/office/officeart/2005/8/layout/chevron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891E1110-3A6C-43BF-9270-A7E60EB62FA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CR"/>
        </a:p>
      </dgm:t>
    </dgm:pt>
    <dgm:pt modelId="{EE84AC35-F0AB-4370-B631-15AE7569F538}">
      <dgm:prSet phldrT="[Texto]"/>
      <dgm:spPr/>
      <dgm:t>
        <a:bodyPr/>
        <a:lstStyle/>
        <a:p>
          <a:r>
            <a:rPr lang="es-CR" dirty="0" smtClean="0">
              <a:solidFill>
                <a:schemeClr val="bg1"/>
              </a:solidFill>
              <a:effectLst/>
              <a:latin typeface="+mj-lt"/>
            </a:rPr>
            <a:t>a)</a:t>
          </a:r>
          <a:endParaRPr lang="es-CR" dirty="0">
            <a:solidFill>
              <a:schemeClr val="bg1"/>
            </a:solidFill>
            <a:effectLst/>
            <a:latin typeface="+mj-lt"/>
          </a:endParaRPr>
        </a:p>
      </dgm:t>
    </dgm:pt>
    <dgm:pt modelId="{9CC3747A-A3A9-4030-8FDD-8AB8A949ADC6}" type="parTrans" cxnId="{6ECF952F-F20A-4C00-9416-B6C370413BD4}">
      <dgm:prSet/>
      <dgm:spPr/>
      <dgm:t>
        <a:bodyPr/>
        <a:lstStyle/>
        <a:p>
          <a:endParaRPr lang="es-CR"/>
        </a:p>
      </dgm:t>
    </dgm:pt>
    <dgm:pt modelId="{D6C87851-ED6A-4742-AC02-324E31589F92}" type="sibTrans" cxnId="{6ECF952F-F20A-4C00-9416-B6C370413BD4}">
      <dgm:prSet/>
      <dgm:spPr/>
      <dgm:t>
        <a:bodyPr/>
        <a:lstStyle/>
        <a:p>
          <a:endParaRPr lang="es-CR"/>
        </a:p>
      </dgm:t>
    </dgm:pt>
    <dgm:pt modelId="{EC1CB4D2-1C17-40C0-8F22-966823135D53}">
      <dgm:prSet phldrT="[Texto]"/>
      <dgm:spPr/>
      <dgm:t>
        <a:bodyPr/>
        <a:lstStyle/>
        <a:p>
          <a:r>
            <a:rPr lang="es-SV" dirty="0" smtClean="0">
              <a:solidFill>
                <a:schemeClr val="tx1">
                  <a:lumMod val="65000"/>
                  <a:lumOff val="35000"/>
                </a:schemeClr>
              </a:solidFill>
              <a:effectLst/>
              <a:latin typeface="+mj-lt"/>
              <a:cs typeface="Times New Roman" panose="02020603050405020304" pitchFamily="18" charset="0"/>
            </a:rPr>
            <a:t>Pagos de bienes y servicios mediante el uso de cheque y tarjeta de débito,  cuyo valor de transacción u operación sea superior a US$1,000.00;</a:t>
          </a:r>
          <a:endParaRPr lang="es-CR" dirty="0">
            <a:solidFill>
              <a:schemeClr val="tx1">
                <a:lumMod val="65000"/>
                <a:lumOff val="35000"/>
              </a:schemeClr>
            </a:solidFill>
            <a:effectLst/>
            <a:latin typeface="+mj-lt"/>
          </a:endParaRPr>
        </a:p>
      </dgm:t>
    </dgm:pt>
    <dgm:pt modelId="{E2C138A2-1384-442A-96BE-B028830A2A60}" type="parTrans" cxnId="{8311359E-F5CF-43E5-BC6A-3135288EDFB9}">
      <dgm:prSet/>
      <dgm:spPr/>
      <dgm:t>
        <a:bodyPr/>
        <a:lstStyle/>
        <a:p>
          <a:endParaRPr lang="es-CR"/>
        </a:p>
      </dgm:t>
    </dgm:pt>
    <dgm:pt modelId="{2B5E4525-8D7C-4405-A3F6-3A0FB09A475E}" type="sibTrans" cxnId="{8311359E-F5CF-43E5-BC6A-3135288EDFB9}">
      <dgm:prSet/>
      <dgm:spPr/>
      <dgm:t>
        <a:bodyPr/>
        <a:lstStyle/>
        <a:p>
          <a:endParaRPr lang="es-CR"/>
        </a:p>
      </dgm:t>
    </dgm:pt>
    <dgm:pt modelId="{3E14DF5A-AA35-4803-B13D-047E0835A65F}">
      <dgm:prSet phldrT="[Texto]"/>
      <dgm:spPr/>
      <dgm:t>
        <a:bodyPr/>
        <a:lstStyle/>
        <a:p>
          <a:r>
            <a:rPr lang="es-CR" dirty="0" smtClean="0">
              <a:solidFill>
                <a:schemeClr val="bg1"/>
              </a:solidFill>
              <a:effectLst/>
              <a:latin typeface="+mj-lt"/>
            </a:rPr>
            <a:t>b)</a:t>
          </a:r>
          <a:endParaRPr lang="es-CR" dirty="0">
            <a:solidFill>
              <a:schemeClr val="bg1"/>
            </a:solidFill>
            <a:effectLst/>
            <a:latin typeface="+mj-lt"/>
          </a:endParaRPr>
        </a:p>
      </dgm:t>
    </dgm:pt>
    <dgm:pt modelId="{1907C322-794D-4181-98C5-71623CD61F98}" type="parTrans" cxnId="{B84223EC-2C4C-4ECB-9056-B2FFC27EC0C2}">
      <dgm:prSet/>
      <dgm:spPr/>
      <dgm:t>
        <a:bodyPr/>
        <a:lstStyle/>
        <a:p>
          <a:endParaRPr lang="es-CR"/>
        </a:p>
      </dgm:t>
    </dgm:pt>
    <dgm:pt modelId="{A53FD7BD-0B2A-4AE1-A01F-379FDA8EC38D}" type="sibTrans" cxnId="{B84223EC-2C4C-4ECB-9056-B2FFC27EC0C2}">
      <dgm:prSet/>
      <dgm:spPr/>
      <dgm:t>
        <a:bodyPr/>
        <a:lstStyle/>
        <a:p>
          <a:endParaRPr lang="es-CR"/>
        </a:p>
      </dgm:t>
    </dgm:pt>
    <dgm:pt modelId="{F4B7AE0A-FF1C-475E-B0E8-084128FAA89D}">
      <dgm:prSet phldrT="[Texto]"/>
      <dgm:spPr/>
      <dgm:t>
        <a:bodyPr/>
        <a:lstStyle/>
        <a:p>
          <a:r>
            <a:rPr lang="es-SV" dirty="0" smtClean="0">
              <a:solidFill>
                <a:schemeClr val="tx1">
                  <a:lumMod val="65000"/>
                  <a:lumOff val="35000"/>
                </a:schemeClr>
              </a:solidFill>
              <a:effectLst/>
              <a:latin typeface="+mj-lt"/>
              <a:cs typeface="Times New Roman" panose="02020603050405020304" pitchFamily="18" charset="0"/>
            </a:rPr>
            <a:t>Los pagos por medio de transferencias electrónicas cuyo valor de transacción u operación sea superior a US$1,000.00;</a:t>
          </a:r>
          <a:endParaRPr lang="es-CR" dirty="0">
            <a:solidFill>
              <a:schemeClr val="tx1">
                <a:lumMod val="65000"/>
                <a:lumOff val="35000"/>
              </a:schemeClr>
            </a:solidFill>
            <a:effectLst/>
            <a:latin typeface="+mj-lt"/>
          </a:endParaRPr>
        </a:p>
      </dgm:t>
    </dgm:pt>
    <dgm:pt modelId="{9412F024-C528-4A80-86E6-FAB3A50AF5BD}" type="parTrans" cxnId="{6D6C487D-A8A2-43AA-B6DA-75ABAC291906}">
      <dgm:prSet/>
      <dgm:spPr/>
      <dgm:t>
        <a:bodyPr/>
        <a:lstStyle/>
        <a:p>
          <a:endParaRPr lang="es-CR"/>
        </a:p>
      </dgm:t>
    </dgm:pt>
    <dgm:pt modelId="{1CE3842B-C59E-4017-B0B3-31E12BB4EF68}" type="sibTrans" cxnId="{6D6C487D-A8A2-43AA-B6DA-75ABAC291906}">
      <dgm:prSet/>
      <dgm:spPr/>
      <dgm:t>
        <a:bodyPr/>
        <a:lstStyle/>
        <a:p>
          <a:endParaRPr lang="es-CR"/>
        </a:p>
      </dgm:t>
    </dgm:pt>
    <dgm:pt modelId="{6293C5AA-1C5D-4D3B-A18C-98525C45E6C9}">
      <dgm:prSet phldrT="[Texto]"/>
      <dgm:spPr/>
      <dgm:t>
        <a:bodyPr/>
        <a:lstStyle/>
        <a:p>
          <a:r>
            <a:rPr lang="es-CR" dirty="0" smtClean="0">
              <a:solidFill>
                <a:schemeClr val="bg1"/>
              </a:solidFill>
              <a:effectLst/>
              <a:latin typeface="+mj-lt"/>
            </a:rPr>
            <a:t>c)</a:t>
          </a:r>
          <a:endParaRPr lang="es-CR" dirty="0">
            <a:solidFill>
              <a:schemeClr val="bg1"/>
            </a:solidFill>
            <a:effectLst/>
            <a:latin typeface="+mj-lt"/>
          </a:endParaRPr>
        </a:p>
      </dgm:t>
    </dgm:pt>
    <dgm:pt modelId="{D17FAD2F-228A-4842-AAA4-5978F3036894}" type="parTrans" cxnId="{18B2789B-B0FF-4835-8255-96516F2DD319}">
      <dgm:prSet/>
      <dgm:spPr/>
      <dgm:t>
        <a:bodyPr/>
        <a:lstStyle/>
        <a:p>
          <a:endParaRPr lang="es-CR"/>
        </a:p>
      </dgm:t>
    </dgm:pt>
    <dgm:pt modelId="{36B0501D-1164-4708-BDE5-5525588A0CD4}" type="sibTrans" cxnId="{18B2789B-B0FF-4835-8255-96516F2DD319}">
      <dgm:prSet/>
      <dgm:spPr/>
      <dgm:t>
        <a:bodyPr/>
        <a:lstStyle/>
        <a:p>
          <a:endParaRPr lang="es-CR"/>
        </a:p>
      </dgm:t>
    </dgm:pt>
    <dgm:pt modelId="{DC7A0DCD-C4E3-46F1-AAA8-6D2F71612B98}">
      <dgm:prSet phldrT="[Texto]"/>
      <dgm:spPr/>
      <dgm:t>
        <a:bodyPr/>
        <a:lstStyle/>
        <a:p>
          <a:r>
            <a:rPr lang="es-CR" dirty="0" smtClean="0">
              <a:solidFill>
                <a:schemeClr val="bg1"/>
              </a:solidFill>
              <a:effectLst/>
              <a:latin typeface="+mj-lt"/>
            </a:rPr>
            <a:t>d)</a:t>
          </a:r>
          <a:endParaRPr lang="es-CR" dirty="0">
            <a:solidFill>
              <a:schemeClr val="bg1"/>
            </a:solidFill>
            <a:effectLst/>
            <a:latin typeface="+mj-lt"/>
          </a:endParaRPr>
        </a:p>
      </dgm:t>
    </dgm:pt>
    <dgm:pt modelId="{18202665-9687-4BFE-9E4B-9155215A004F}" type="parTrans" cxnId="{B449FC06-F72D-4EA6-8A4D-1B302198F569}">
      <dgm:prSet/>
      <dgm:spPr/>
      <dgm:t>
        <a:bodyPr/>
        <a:lstStyle/>
        <a:p>
          <a:endParaRPr lang="es-CR"/>
        </a:p>
      </dgm:t>
    </dgm:pt>
    <dgm:pt modelId="{735FC9D8-8E31-4FAD-960B-2DD6C907F18C}" type="sibTrans" cxnId="{B449FC06-F72D-4EA6-8A4D-1B302198F569}">
      <dgm:prSet/>
      <dgm:spPr/>
      <dgm:t>
        <a:bodyPr/>
        <a:lstStyle/>
        <a:p>
          <a:endParaRPr lang="es-CR"/>
        </a:p>
      </dgm:t>
    </dgm:pt>
    <dgm:pt modelId="{6B7B3D15-D224-4C62-A719-C7214F55A8FF}">
      <dgm:prSet phldrT="[Texto]"/>
      <dgm:spPr/>
      <dgm:t>
        <a:bodyPr/>
        <a:lstStyle/>
        <a:p>
          <a:r>
            <a:rPr lang="es-SV" dirty="0" smtClean="0">
              <a:solidFill>
                <a:schemeClr val="tx1">
                  <a:lumMod val="65000"/>
                  <a:lumOff val="35000"/>
                </a:schemeClr>
              </a:solidFill>
              <a:effectLst/>
              <a:latin typeface="+mj-lt"/>
              <a:cs typeface="Times New Roman" panose="02020603050405020304" pitchFamily="18" charset="0"/>
            </a:rPr>
            <a:t>Las transferencias a favor de terceros, bajo cualquier modalidad o medio tecnológico, cuyo valor de transacción u operación sea superior a US$1,000.00;</a:t>
          </a:r>
          <a:endParaRPr lang="es-CR" dirty="0">
            <a:solidFill>
              <a:schemeClr val="tx1">
                <a:lumMod val="65000"/>
                <a:lumOff val="35000"/>
              </a:schemeClr>
            </a:solidFill>
            <a:effectLst/>
            <a:latin typeface="+mj-lt"/>
          </a:endParaRPr>
        </a:p>
      </dgm:t>
    </dgm:pt>
    <dgm:pt modelId="{E3146C36-244B-4B1A-98CA-662A0BABA8BD}" type="parTrans" cxnId="{FB6588D2-BFEC-46EE-BE61-B6C86F0F7A95}">
      <dgm:prSet/>
      <dgm:spPr/>
      <dgm:t>
        <a:bodyPr/>
        <a:lstStyle/>
        <a:p>
          <a:endParaRPr lang="es-CR"/>
        </a:p>
      </dgm:t>
    </dgm:pt>
    <dgm:pt modelId="{6D14C224-FD56-4367-9533-A89E3A985C3C}" type="sibTrans" cxnId="{FB6588D2-BFEC-46EE-BE61-B6C86F0F7A95}">
      <dgm:prSet/>
      <dgm:spPr/>
      <dgm:t>
        <a:bodyPr/>
        <a:lstStyle/>
        <a:p>
          <a:endParaRPr lang="es-CR"/>
        </a:p>
      </dgm:t>
    </dgm:pt>
    <dgm:pt modelId="{5A323D4E-A8E5-4604-A108-3019E0E4BBCE}">
      <dgm:prSet phldrT="[Texto]"/>
      <dgm:spPr/>
      <dgm:t>
        <a:bodyPr/>
        <a:lstStyle/>
        <a:p>
          <a:r>
            <a:rPr lang="es-CR" dirty="0" smtClean="0">
              <a:solidFill>
                <a:schemeClr val="bg1"/>
              </a:solidFill>
              <a:effectLst/>
              <a:latin typeface="+mj-lt"/>
            </a:rPr>
            <a:t>e)</a:t>
          </a:r>
          <a:endParaRPr lang="es-CR" dirty="0">
            <a:solidFill>
              <a:schemeClr val="bg1"/>
            </a:solidFill>
            <a:effectLst/>
            <a:latin typeface="+mj-lt"/>
          </a:endParaRPr>
        </a:p>
      </dgm:t>
    </dgm:pt>
    <dgm:pt modelId="{B7975D07-D103-42A3-AA34-AA8C2DC7E851}" type="parTrans" cxnId="{DF5C6D92-37B2-482B-A6F6-ABA5273F63DA}">
      <dgm:prSet/>
      <dgm:spPr/>
      <dgm:t>
        <a:bodyPr/>
        <a:lstStyle/>
        <a:p>
          <a:endParaRPr lang="es-CR"/>
        </a:p>
      </dgm:t>
    </dgm:pt>
    <dgm:pt modelId="{2C8FB4E3-0424-4FAB-9253-550A56174C65}" type="sibTrans" cxnId="{DF5C6D92-37B2-482B-A6F6-ABA5273F63DA}">
      <dgm:prSet/>
      <dgm:spPr/>
      <dgm:t>
        <a:bodyPr/>
        <a:lstStyle/>
        <a:p>
          <a:endParaRPr lang="es-CR"/>
        </a:p>
      </dgm:t>
    </dgm:pt>
    <dgm:pt modelId="{01244BE5-0CCC-483A-BC6D-7FBE51FB8F15}">
      <dgm:prSet phldrT="[Texto]"/>
      <dgm:spPr/>
      <dgm:t>
        <a:bodyPr/>
        <a:lstStyle/>
        <a:p>
          <a:r>
            <a:rPr lang="es-SV" dirty="0" smtClean="0">
              <a:solidFill>
                <a:schemeClr val="tx1">
                  <a:lumMod val="65000"/>
                  <a:lumOff val="35000"/>
                </a:schemeClr>
              </a:solidFill>
              <a:effectLst/>
              <a:latin typeface="+mj-lt"/>
              <a:cs typeface="Times New Roman" panose="02020603050405020304" pitchFamily="18" charset="0"/>
            </a:rPr>
            <a:t>Los desembolsos de préstamos o financiamientos de cualquier naturaleza;</a:t>
          </a:r>
          <a:endParaRPr lang="es-CR" dirty="0">
            <a:solidFill>
              <a:schemeClr val="tx1">
                <a:lumMod val="65000"/>
                <a:lumOff val="35000"/>
              </a:schemeClr>
            </a:solidFill>
            <a:effectLst/>
            <a:latin typeface="+mj-lt"/>
          </a:endParaRPr>
        </a:p>
      </dgm:t>
    </dgm:pt>
    <dgm:pt modelId="{7774D5B1-87F8-4981-AF16-6773FF7A1047}" type="parTrans" cxnId="{263DC58C-0084-4101-AE1F-4E013983A840}">
      <dgm:prSet/>
      <dgm:spPr/>
      <dgm:t>
        <a:bodyPr/>
        <a:lstStyle/>
        <a:p>
          <a:endParaRPr lang="es-CR"/>
        </a:p>
      </dgm:t>
    </dgm:pt>
    <dgm:pt modelId="{4E2BD7C0-D4A5-4544-97F3-C1ECDC086FEF}" type="sibTrans" cxnId="{263DC58C-0084-4101-AE1F-4E013983A840}">
      <dgm:prSet/>
      <dgm:spPr/>
      <dgm:t>
        <a:bodyPr/>
        <a:lstStyle/>
        <a:p>
          <a:endParaRPr lang="es-CR"/>
        </a:p>
      </dgm:t>
    </dgm:pt>
    <dgm:pt modelId="{D765CA66-7643-4DAD-A5A6-1D4ABE18822A}">
      <dgm:prSet phldrT="[Texto]"/>
      <dgm:spPr/>
      <dgm:t>
        <a:bodyPr/>
        <a:lstStyle/>
        <a:p>
          <a:r>
            <a:rPr lang="es-SV" dirty="0" smtClean="0">
              <a:solidFill>
                <a:schemeClr val="tx1">
                  <a:lumMod val="65000"/>
                  <a:lumOff val="35000"/>
                </a:schemeClr>
              </a:solidFill>
              <a:effectLst/>
              <a:latin typeface="+mj-lt"/>
              <a:cs typeface="Times New Roman" panose="02020603050405020304" pitchFamily="18" charset="0"/>
            </a:rPr>
            <a:t>Las operaciones realizadas entre las entidades del Sistema Financiero, en base a cualquier tipo de instrucción de sus clientes o por su propio interés.</a:t>
          </a:r>
          <a:endParaRPr lang="es-CR" dirty="0">
            <a:solidFill>
              <a:schemeClr val="tx1">
                <a:lumMod val="65000"/>
                <a:lumOff val="35000"/>
              </a:schemeClr>
            </a:solidFill>
            <a:effectLst/>
            <a:latin typeface="+mj-lt"/>
          </a:endParaRPr>
        </a:p>
      </dgm:t>
    </dgm:pt>
    <dgm:pt modelId="{36729248-3CB2-4CA2-AC45-D76827C90A27}" type="parTrans" cxnId="{38EB149E-0374-4ABC-8D4F-16E60B8603E5}">
      <dgm:prSet/>
      <dgm:spPr/>
      <dgm:t>
        <a:bodyPr/>
        <a:lstStyle/>
        <a:p>
          <a:endParaRPr lang="es-CR"/>
        </a:p>
      </dgm:t>
    </dgm:pt>
    <dgm:pt modelId="{276C1C8A-08FF-4F96-B1C7-E92334E548F2}" type="sibTrans" cxnId="{38EB149E-0374-4ABC-8D4F-16E60B8603E5}">
      <dgm:prSet/>
      <dgm:spPr/>
      <dgm:t>
        <a:bodyPr/>
        <a:lstStyle/>
        <a:p>
          <a:endParaRPr lang="es-CR"/>
        </a:p>
      </dgm:t>
    </dgm:pt>
    <dgm:pt modelId="{A3063D53-C37F-4023-B6D7-1AF7E3B8C342}" type="pres">
      <dgm:prSet presAssocID="{891E1110-3A6C-43BF-9270-A7E60EB62FAC}" presName="linearFlow" presStyleCnt="0">
        <dgm:presLayoutVars>
          <dgm:dir/>
          <dgm:animLvl val="lvl"/>
          <dgm:resizeHandles val="exact"/>
        </dgm:presLayoutVars>
      </dgm:prSet>
      <dgm:spPr/>
    </dgm:pt>
    <dgm:pt modelId="{9A957CB9-24A8-498B-881D-77E4CBE05C79}" type="pres">
      <dgm:prSet presAssocID="{EE84AC35-F0AB-4370-B631-15AE7569F538}" presName="composite" presStyleCnt="0"/>
      <dgm:spPr/>
    </dgm:pt>
    <dgm:pt modelId="{26BA667C-C7D1-481B-93F2-33FA95614B45}" type="pres">
      <dgm:prSet presAssocID="{EE84AC35-F0AB-4370-B631-15AE7569F538}" presName="parentText" presStyleLbl="alignNode1" presStyleIdx="0" presStyleCnt="5">
        <dgm:presLayoutVars>
          <dgm:chMax val="1"/>
          <dgm:bulletEnabled val="1"/>
        </dgm:presLayoutVars>
      </dgm:prSet>
      <dgm:spPr/>
      <dgm:t>
        <a:bodyPr/>
        <a:lstStyle/>
        <a:p>
          <a:endParaRPr lang="es-CR"/>
        </a:p>
      </dgm:t>
    </dgm:pt>
    <dgm:pt modelId="{2F448D24-8478-4F34-8ED7-BF68B3E5B18E}" type="pres">
      <dgm:prSet presAssocID="{EE84AC35-F0AB-4370-B631-15AE7569F538}" presName="descendantText" presStyleLbl="alignAcc1" presStyleIdx="0" presStyleCnt="5">
        <dgm:presLayoutVars>
          <dgm:bulletEnabled val="1"/>
        </dgm:presLayoutVars>
      </dgm:prSet>
      <dgm:spPr/>
      <dgm:t>
        <a:bodyPr/>
        <a:lstStyle/>
        <a:p>
          <a:endParaRPr lang="es-CR"/>
        </a:p>
      </dgm:t>
    </dgm:pt>
    <dgm:pt modelId="{0360265B-222F-4289-9E9A-5A4E0F887823}" type="pres">
      <dgm:prSet presAssocID="{D6C87851-ED6A-4742-AC02-324E31589F92}" presName="sp" presStyleCnt="0"/>
      <dgm:spPr/>
    </dgm:pt>
    <dgm:pt modelId="{39F4A1B8-CE8F-4C31-9265-F61D8E96ACD7}" type="pres">
      <dgm:prSet presAssocID="{3E14DF5A-AA35-4803-B13D-047E0835A65F}" presName="composite" presStyleCnt="0"/>
      <dgm:spPr/>
    </dgm:pt>
    <dgm:pt modelId="{F1F52C18-27A2-4190-818E-B2A7EF54D4F1}" type="pres">
      <dgm:prSet presAssocID="{3E14DF5A-AA35-4803-B13D-047E0835A65F}" presName="parentText" presStyleLbl="alignNode1" presStyleIdx="1" presStyleCnt="5">
        <dgm:presLayoutVars>
          <dgm:chMax val="1"/>
          <dgm:bulletEnabled val="1"/>
        </dgm:presLayoutVars>
      </dgm:prSet>
      <dgm:spPr/>
    </dgm:pt>
    <dgm:pt modelId="{3A90D9F2-EACB-49FB-9BAF-32A124D4D77E}" type="pres">
      <dgm:prSet presAssocID="{3E14DF5A-AA35-4803-B13D-047E0835A65F}" presName="descendantText" presStyleLbl="alignAcc1" presStyleIdx="1" presStyleCnt="5">
        <dgm:presLayoutVars>
          <dgm:bulletEnabled val="1"/>
        </dgm:presLayoutVars>
      </dgm:prSet>
      <dgm:spPr/>
      <dgm:t>
        <a:bodyPr/>
        <a:lstStyle/>
        <a:p>
          <a:endParaRPr lang="es-CR"/>
        </a:p>
      </dgm:t>
    </dgm:pt>
    <dgm:pt modelId="{FEE424EC-77B5-4E75-9F2F-D5FA31F585EF}" type="pres">
      <dgm:prSet presAssocID="{A53FD7BD-0B2A-4AE1-A01F-379FDA8EC38D}" presName="sp" presStyleCnt="0"/>
      <dgm:spPr/>
    </dgm:pt>
    <dgm:pt modelId="{2AD25EB5-4881-418B-8CC5-5A7BA9182D2E}" type="pres">
      <dgm:prSet presAssocID="{6293C5AA-1C5D-4D3B-A18C-98525C45E6C9}" presName="composite" presStyleCnt="0"/>
      <dgm:spPr/>
    </dgm:pt>
    <dgm:pt modelId="{09126660-92AA-45B8-9EF9-8B4841E8F6A0}" type="pres">
      <dgm:prSet presAssocID="{6293C5AA-1C5D-4D3B-A18C-98525C45E6C9}" presName="parentText" presStyleLbl="alignNode1" presStyleIdx="2" presStyleCnt="5">
        <dgm:presLayoutVars>
          <dgm:chMax val="1"/>
          <dgm:bulletEnabled val="1"/>
        </dgm:presLayoutVars>
      </dgm:prSet>
      <dgm:spPr/>
    </dgm:pt>
    <dgm:pt modelId="{1194123C-39D6-4BB0-97E1-73E526F6BB89}" type="pres">
      <dgm:prSet presAssocID="{6293C5AA-1C5D-4D3B-A18C-98525C45E6C9}" presName="descendantText" presStyleLbl="alignAcc1" presStyleIdx="2" presStyleCnt="5">
        <dgm:presLayoutVars>
          <dgm:bulletEnabled val="1"/>
        </dgm:presLayoutVars>
      </dgm:prSet>
      <dgm:spPr/>
      <dgm:t>
        <a:bodyPr/>
        <a:lstStyle/>
        <a:p>
          <a:endParaRPr lang="es-CR"/>
        </a:p>
      </dgm:t>
    </dgm:pt>
    <dgm:pt modelId="{1B17CD3A-38C3-44A5-A7D9-97F1C3CD307B}" type="pres">
      <dgm:prSet presAssocID="{36B0501D-1164-4708-BDE5-5525588A0CD4}" presName="sp" presStyleCnt="0"/>
      <dgm:spPr/>
    </dgm:pt>
    <dgm:pt modelId="{BFE0C4D3-85E4-40E7-91C2-5BE15F4EA8FE}" type="pres">
      <dgm:prSet presAssocID="{DC7A0DCD-C4E3-46F1-AAA8-6D2F71612B98}" presName="composite" presStyleCnt="0"/>
      <dgm:spPr/>
    </dgm:pt>
    <dgm:pt modelId="{1ED5D187-A031-45D9-B7B5-C45651A81536}" type="pres">
      <dgm:prSet presAssocID="{DC7A0DCD-C4E3-46F1-AAA8-6D2F71612B98}" presName="parentText" presStyleLbl="alignNode1" presStyleIdx="3" presStyleCnt="5">
        <dgm:presLayoutVars>
          <dgm:chMax val="1"/>
          <dgm:bulletEnabled val="1"/>
        </dgm:presLayoutVars>
      </dgm:prSet>
      <dgm:spPr/>
      <dgm:t>
        <a:bodyPr/>
        <a:lstStyle/>
        <a:p>
          <a:endParaRPr lang="es-CR"/>
        </a:p>
      </dgm:t>
    </dgm:pt>
    <dgm:pt modelId="{AB0C5294-A01F-42F7-89A4-011559C61768}" type="pres">
      <dgm:prSet presAssocID="{DC7A0DCD-C4E3-46F1-AAA8-6D2F71612B98}" presName="descendantText" presStyleLbl="alignAcc1" presStyleIdx="3" presStyleCnt="5">
        <dgm:presLayoutVars>
          <dgm:bulletEnabled val="1"/>
        </dgm:presLayoutVars>
      </dgm:prSet>
      <dgm:spPr/>
      <dgm:t>
        <a:bodyPr/>
        <a:lstStyle/>
        <a:p>
          <a:endParaRPr lang="es-CR"/>
        </a:p>
      </dgm:t>
    </dgm:pt>
    <dgm:pt modelId="{25B7B817-8609-43D0-9F1B-97645CB20E8B}" type="pres">
      <dgm:prSet presAssocID="{735FC9D8-8E31-4FAD-960B-2DD6C907F18C}" presName="sp" presStyleCnt="0"/>
      <dgm:spPr/>
    </dgm:pt>
    <dgm:pt modelId="{CD3BCE40-BDB4-4F59-A6E8-2C43DDFF1240}" type="pres">
      <dgm:prSet presAssocID="{5A323D4E-A8E5-4604-A108-3019E0E4BBCE}" presName="composite" presStyleCnt="0"/>
      <dgm:spPr/>
    </dgm:pt>
    <dgm:pt modelId="{0217FB66-C85C-4003-B961-6178760D52E9}" type="pres">
      <dgm:prSet presAssocID="{5A323D4E-A8E5-4604-A108-3019E0E4BBCE}" presName="parentText" presStyleLbl="alignNode1" presStyleIdx="4" presStyleCnt="5">
        <dgm:presLayoutVars>
          <dgm:chMax val="1"/>
          <dgm:bulletEnabled val="1"/>
        </dgm:presLayoutVars>
      </dgm:prSet>
      <dgm:spPr/>
      <dgm:t>
        <a:bodyPr/>
        <a:lstStyle/>
        <a:p>
          <a:endParaRPr lang="es-CR"/>
        </a:p>
      </dgm:t>
    </dgm:pt>
    <dgm:pt modelId="{FF96FC75-EAE1-4C6D-BA7F-5B31F556812F}" type="pres">
      <dgm:prSet presAssocID="{5A323D4E-A8E5-4604-A108-3019E0E4BBCE}" presName="descendantText" presStyleLbl="alignAcc1" presStyleIdx="4" presStyleCnt="5">
        <dgm:presLayoutVars>
          <dgm:bulletEnabled val="1"/>
        </dgm:presLayoutVars>
      </dgm:prSet>
      <dgm:spPr/>
      <dgm:t>
        <a:bodyPr/>
        <a:lstStyle/>
        <a:p>
          <a:endParaRPr lang="es-CR"/>
        </a:p>
      </dgm:t>
    </dgm:pt>
  </dgm:ptLst>
  <dgm:cxnLst>
    <dgm:cxn modelId="{0D2C8AEA-6769-4E05-971D-37CC89A775F9}" type="presOf" srcId="{EE84AC35-F0AB-4370-B631-15AE7569F538}" destId="{26BA667C-C7D1-481B-93F2-33FA95614B45}" srcOrd="0" destOrd="0" presId="urn:microsoft.com/office/officeart/2005/8/layout/chevron2"/>
    <dgm:cxn modelId="{C762717B-1758-4B7F-A56F-F6D25CF9DDD6}" type="presOf" srcId="{F4B7AE0A-FF1C-475E-B0E8-084128FAA89D}" destId="{3A90D9F2-EACB-49FB-9BAF-32A124D4D77E}" srcOrd="0" destOrd="0" presId="urn:microsoft.com/office/officeart/2005/8/layout/chevron2"/>
    <dgm:cxn modelId="{18B2789B-B0FF-4835-8255-96516F2DD319}" srcId="{891E1110-3A6C-43BF-9270-A7E60EB62FAC}" destId="{6293C5AA-1C5D-4D3B-A18C-98525C45E6C9}" srcOrd="2" destOrd="0" parTransId="{D17FAD2F-228A-4842-AAA4-5978F3036894}" sibTransId="{36B0501D-1164-4708-BDE5-5525588A0CD4}"/>
    <dgm:cxn modelId="{8311359E-F5CF-43E5-BC6A-3135288EDFB9}" srcId="{EE84AC35-F0AB-4370-B631-15AE7569F538}" destId="{EC1CB4D2-1C17-40C0-8F22-966823135D53}" srcOrd="0" destOrd="0" parTransId="{E2C138A2-1384-442A-96BE-B028830A2A60}" sibTransId="{2B5E4525-8D7C-4405-A3F6-3A0FB09A475E}"/>
    <dgm:cxn modelId="{A841E585-53A2-48A7-A846-86A54DF80CE3}" type="presOf" srcId="{DC7A0DCD-C4E3-46F1-AAA8-6D2F71612B98}" destId="{1ED5D187-A031-45D9-B7B5-C45651A81536}" srcOrd="0" destOrd="0" presId="urn:microsoft.com/office/officeart/2005/8/layout/chevron2"/>
    <dgm:cxn modelId="{921ABC34-C50B-404A-A658-4322DCEF86D4}" type="presOf" srcId="{891E1110-3A6C-43BF-9270-A7E60EB62FAC}" destId="{A3063D53-C37F-4023-B6D7-1AF7E3B8C342}" srcOrd="0" destOrd="0" presId="urn:microsoft.com/office/officeart/2005/8/layout/chevron2"/>
    <dgm:cxn modelId="{93B583C5-17FC-49E6-968A-09EF1595C304}" type="presOf" srcId="{3E14DF5A-AA35-4803-B13D-047E0835A65F}" destId="{F1F52C18-27A2-4190-818E-B2A7EF54D4F1}" srcOrd="0" destOrd="0" presId="urn:microsoft.com/office/officeart/2005/8/layout/chevron2"/>
    <dgm:cxn modelId="{B449FC06-F72D-4EA6-8A4D-1B302198F569}" srcId="{891E1110-3A6C-43BF-9270-A7E60EB62FAC}" destId="{DC7A0DCD-C4E3-46F1-AAA8-6D2F71612B98}" srcOrd="3" destOrd="0" parTransId="{18202665-9687-4BFE-9E4B-9155215A004F}" sibTransId="{735FC9D8-8E31-4FAD-960B-2DD6C907F18C}"/>
    <dgm:cxn modelId="{4515C311-4EF0-4466-893E-5650D6FCB3E8}" type="presOf" srcId="{EC1CB4D2-1C17-40C0-8F22-966823135D53}" destId="{2F448D24-8478-4F34-8ED7-BF68B3E5B18E}" srcOrd="0" destOrd="0" presId="urn:microsoft.com/office/officeart/2005/8/layout/chevron2"/>
    <dgm:cxn modelId="{6ECF952F-F20A-4C00-9416-B6C370413BD4}" srcId="{891E1110-3A6C-43BF-9270-A7E60EB62FAC}" destId="{EE84AC35-F0AB-4370-B631-15AE7569F538}" srcOrd="0" destOrd="0" parTransId="{9CC3747A-A3A9-4030-8FDD-8AB8A949ADC6}" sibTransId="{D6C87851-ED6A-4742-AC02-324E31589F92}"/>
    <dgm:cxn modelId="{DF5C6D92-37B2-482B-A6F6-ABA5273F63DA}" srcId="{891E1110-3A6C-43BF-9270-A7E60EB62FAC}" destId="{5A323D4E-A8E5-4604-A108-3019E0E4BBCE}" srcOrd="4" destOrd="0" parTransId="{B7975D07-D103-42A3-AA34-AA8C2DC7E851}" sibTransId="{2C8FB4E3-0424-4FAB-9253-550A56174C65}"/>
    <dgm:cxn modelId="{FB6588D2-BFEC-46EE-BE61-B6C86F0F7A95}" srcId="{6293C5AA-1C5D-4D3B-A18C-98525C45E6C9}" destId="{6B7B3D15-D224-4C62-A719-C7214F55A8FF}" srcOrd="0" destOrd="0" parTransId="{E3146C36-244B-4B1A-98CA-662A0BABA8BD}" sibTransId="{6D14C224-FD56-4367-9533-A89E3A985C3C}"/>
    <dgm:cxn modelId="{113FF6B4-EE9F-4436-8934-0BF7D0155E48}" type="presOf" srcId="{5A323D4E-A8E5-4604-A108-3019E0E4BBCE}" destId="{0217FB66-C85C-4003-B961-6178760D52E9}" srcOrd="0" destOrd="0" presId="urn:microsoft.com/office/officeart/2005/8/layout/chevron2"/>
    <dgm:cxn modelId="{38EB149E-0374-4ABC-8D4F-16E60B8603E5}" srcId="{5A323D4E-A8E5-4604-A108-3019E0E4BBCE}" destId="{D765CA66-7643-4DAD-A5A6-1D4ABE18822A}" srcOrd="0" destOrd="0" parTransId="{36729248-3CB2-4CA2-AC45-D76827C90A27}" sibTransId="{276C1C8A-08FF-4F96-B1C7-E92334E548F2}"/>
    <dgm:cxn modelId="{57D439CB-13C6-4F77-8D84-63D6A0B13271}" type="presOf" srcId="{D765CA66-7643-4DAD-A5A6-1D4ABE18822A}" destId="{FF96FC75-EAE1-4C6D-BA7F-5B31F556812F}" srcOrd="0" destOrd="0" presId="urn:microsoft.com/office/officeart/2005/8/layout/chevron2"/>
    <dgm:cxn modelId="{E8F6D8F3-4DB3-4C45-840B-7747F7586BF5}" type="presOf" srcId="{6B7B3D15-D224-4C62-A719-C7214F55A8FF}" destId="{1194123C-39D6-4BB0-97E1-73E526F6BB89}" srcOrd="0" destOrd="0" presId="urn:microsoft.com/office/officeart/2005/8/layout/chevron2"/>
    <dgm:cxn modelId="{B84223EC-2C4C-4ECB-9056-B2FFC27EC0C2}" srcId="{891E1110-3A6C-43BF-9270-A7E60EB62FAC}" destId="{3E14DF5A-AA35-4803-B13D-047E0835A65F}" srcOrd="1" destOrd="0" parTransId="{1907C322-794D-4181-98C5-71623CD61F98}" sibTransId="{A53FD7BD-0B2A-4AE1-A01F-379FDA8EC38D}"/>
    <dgm:cxn modelId="{6D6C487D-A8A2-43AA-B6DA-75ABAC291906}" srcId="{3E14DF5A-AA35-4803-B13D-047E0835A65F}" destId="{F4B7AE0A-FF1C-475E-B0E8-084128FAA89D}" srcOrd="0" destOrd="0" parTransId="{9412F024-C528-4A80-86E6-FAB3A50AF5BD}" sibTransId="{1CE3842B-C59E-4017-B0B3-31E12BB4EF68}"/>
    <dgm:cxn modelId="{F8EC08A0-FE52-4DA2-B402-3E4274B2A109}" type="presOf" srcId="{6293C5AA-1C5D-4D3B-A18C-98525C45E6C9}" destId="{09126660-92AA-45B8-9EF9-8B4841E8F6A0}" srcOrd="0" destOrd="0" presId="urn:microsoft.com/office/officeart/2005/8/layout/chevron2"/>
    <dgm:cxn modelId="{BA5FA095-9768-4D83-A59D-B9BFAEE30098}" type="presOf" srcId="{01244BE5-0CCC-483A-BC6D-7FBE51FB8F15}" destId="{AB0C5294-A01F-42F7-89A4-011559C61768}" srcOrd="0" destOrd="0" presId="urn:microsoft.com/office/officeart/2005/8/layout/chevron2"/>
    <dgm:cxn modelId="{263DC58C-0084-4101-AE1F-4E013983A840}" srcId="{DC7A0DCD-C4E3-46F1-AAA8-6D2F71612B98}" destId="{01244BE5-0CCC-483A-BC6D-7FBE51FB8F15}" srcOrd="0" destOrd="0" parTransId="{7774D5B1-87F8-4981-AF16-6773FF7A1047}" sibTransId="{4E2BD7C0-D4A5-4544-97F3-C1ECDC086FEF}"/>
    <dgm:cxn modelId="{4A3C6DF2-A679-479D-8A6A-F1FA6A827253}" type="presParOf" srcId="{A3063D53-C37F-4023-B6D7-1AF7E3B8C342}" destId="{9A957CB9-24A8-498B-881D-77E4CBE05C79}" srcOrd="0" destOrd="0" presId="urn:microsoft.com/office/officeart/2005/8/layout/chevron2"/>
    <dgm:cxn modelId="{5C2EC5E4-CA2C-4D36-8A04-788ADD6A8E6C}" type="presParOf" srcId="{9A957CB9-24A8-498B-881D-77E4CBE05C79}" destId="{26BA667C-C7D1-481B-93F2-33FA95614B45}" srcOrd="0" destOrd="0" presId="urn:microsoft.com/office/officeart/2005/8/layout/chevron2"/>
    <dgm:cxn modelId="{4CA80597-CA41-4CEF-BC45-D632CDC10560}" type="presParOf" srcId="{9A957CB9-24A8-498B-881D-77E4CBE05C79}" destId="{2F448D24-8478-4F34-8ED7-BF68B3E5B18E}" srcOrd="1" destOrd="0" presId="urn:microsoft.com/office/officeart/2005/8/layout/chevron2"/>
    <dgm:cxn modelId="{F65701EE-8142-49C4-99A4-DD8511BE8018}" type="presParOf" srcId="{A3063D53-C37F-4023-B6D7-1AF7E3B8C342}" destId="{0360265B-222F-4289-9E9A-5A4E0F887823}" srcOrd="1" destOrd="0" presId="urn:microsoft.com/office/officeart/2005/8/layout/chevron2"/>
    <dgm:cxn modelId="{428CC114-6FC6-40D0-BB93-08F38F8089E6}" type="presParOf" srcId="{A3063D53-C37F-4023-B6D7-1AF7E3B8C342}" destId="{39F4A1B8-CE8F-4C31-9265-F61D8E96ACD7}" srcOrd="2" destOrd="0" presId="urn:microsoft.com/office/officeart/2005/8/layout/chevron2"/>
    <dgm:cxn modelId="{479573E5-7669-4981-8099-653D0555DE64}" type="presParOf" srcId="{39F4A1B8-CE8F-4C31-9265-F61D8E96ACD7}" destId="{F1F52C18-27A2-4190-818E-B2A7EF54D4F1}" srcOrd="0" destOrd="0" presId="urn:microsoft.com/office/officeart/2005/8/layout/chevron2"/>
    <dgm:cxn modelId="{CB7D5171-FBAF-42AD-B593-C0611C685CD3}" type="presParOf" srcId="{39F4A1B8-CE8F-4C31-9265-F61D8E96ACD7}" destId="{3A90D9F2-EACB-49FB-9BAF-32A124D4D77E}" srcOrd="1" destOrd="0" presId="urn:microsoft.com/office/officeart/2005/8/layout/chevron2"/>
    <dgm:cxn modelId="{9FE48E30-9783-40EC-95CF-2E7AD4C4C61B}" type="presParOf" srcId="{A3063D53-C37F-4023-B6D7-1AF7E3B8C342}" destId="{FEE424EC-77B5-4E75-9F2F-D5FA31F585EF}" srcOrd="3" destOrd="0" presId="urn:microsoft.com/office/officeart/2005/8/layout/chevron2"/>
    <dgm:cxn modelId="{9BCF9ED6-1ABD-4542-85A1-B7FFF4BC7DF1}" type="presParOf" srcId="{A3063D53-C37F-4023-B6D7-1AF7E3B8C342}" destId="{2AD25EB5-4881-418B-8CC5-5A7BA9182D2E}" srcOrd="4" destOrd="0" presId="urn:microsoft.com/office/officeart/2005/8/layout/chevron2"/>
    <dgm:cxn modelId="{23BB3A50-E3B9-4DF5-A684-D1FD3BF22A67}" type="presParOf" srcId="{2AD25EB5-4881-418B-8CC5-5A7BA9182D2E}" destId="{09126660-92AA-45B8-9EF9-8B4841E8F6A0}" srcOrd="0" destOrd="0" presId="urn:microsoft.com/office/officeart/2005/8/layout/chevron2"/>
    <dgm:cxn modelId="{1365DE9A-349B-4A76-81FD-6472D49BD27A}" type="presParOf" srcId="{2AD25EB5-4881-418B-8CC5-5A7BA9182D2E}" destId="{1194123C-39D6-4BB0-97E1-73E526F6BB89}" srcOrd="1" destOrd="0" presId="urn:microsoft.com/office/officeart/2005/8/layout/chevron2"/>
    <dgm:cxn modelId="{EA5C76BF-4A65-4B63-AB69-71EC430F0F6A}" type="presParOf" srcId="{A3063D53-C37F-4023-B6D7-1AF7E3B8C342}" destId="{1B17CD3A-38C3-44A5-A7D9-97F1C3CD307B}" srcOrd="5" destOrd="0" presId="urn:microsoft.com/office/officeart/2005/8/layout/chevron2"/>
    <dgm:cxn modelId="{518FC7CF-38F1-4391-81D0-0794F96E11B4}" type="presParOf" srcId="{A3063D53-C37F-4023-B6D7-1AF7E3B8C342}" destId="{BFE0C4D3-85E4-40E7-91C2-5BE15F4EA8FE}" srcOrd="6" destOrd="0" presId="urn:microsoft.com/office/officeart/2005/8/layout/chevron2"/>
    <dgm:cxn modelId="{4847BC28-AD41-44C3-BE97-DBD3A05A6F33}" type="presParOf" srcId="{BFE0C4D3-85E4-40E7-91C2-5BE15F4EA8FE}" destId="{1ED5D187-A031-45D9-B7B5-C45651A81536}" srcOrd="0" destOrd="0" presId="urn:microsoft.com/office/officeart/2005/8/layout/chevron2"/>
    <dgm:cxn modelId="{8B4E8CA3-F16B-4541-B9A0-AEFEFCF41869}" type="presParOf" srcId="{BFE0C4D3-85E4-40E7-91C2-5BE15F4EA8FE}" destId="{AB0C5294-A01F-42F7-89A4-011559C61768}" srcOrd="1" destOrd="0" presId="urn:microsoft.com/office/officeart/2005/8/layout/chevron2"/>
    <dgm:cxn modelId="{06163561-6E8D-47F9-A061-7F8FA523CF5F}" type="presParOf" srcId="{A3063D53-C37F-4023-B6D7-1AF7E3B8C342}" destId="{25B7B817-8609-43D0-9F1B-97645CB20E8B}" srcOrd="7" destOrd="0" presId="urn:microsoft.com/office/officeart/2005/8/layout/chevron2"/>
    <dgm:cxn modelId="{2DC3E284-A89D-4E1A-BD7A-CF599BB076A1}" type="presParOf" srcId="{A3063D53-C37F-4023-B6D7-1AF7E3B8C342}" destId="{CD3BCE40-BDB4-4F59-A6E8-2C43DDFF1240}" srcOrd="8" destOrd="0" presId="urn:microsoft.com/office/officeart/2005/8/layout/chevron2"/>
    <dgm:cxn modelId="{C45DDE38-3245-42C8-A0B5-D7845393EE88}" type="presParOf" srcId="{CD3BCE40-BDB4-4F59-A6E8-2C43DDFF1240}" destId="{0217FB66-C85C-4003-B961-6178760D52E9}" srcOrd="0" destOrd="0" presId="urn:microsoft.com/office/officeart/2005/8/layout/chevron2"/>
    <dgm:cxn modelId="{C4025C97-4EF6-49C4-8F3A-BF73CE505313}" type="presParOf" srcId="{CD3BCE40-BDB4-4F59-A6E8-2C43DDFF1240}" destId="{FF96FC75-EAE1-4C6D-BA7F-5B31F556812F}" srcOrd="1" destOrd="0" presId="urn:microsoft.com/office/officeart/2005/8/layout/chevron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34FC546-9F67-48F8-A006-300B6F01F513}" type="doc">
      <dgm:prSet loTypeId="urn:microsoft.com/office/officeart/2005/8/layout/chevron2" loCatId="list" qsTypeId="urn:microsoft.com/office/officeart/2005/8/quickstyle/simple1" qsCatId="simple" csTypeId="urn:microsoft.com/office/officeart/2005/8/colors/accent1_1" csCatId="accent1" phldr="1"/>
      <dgm:spPr/>
      <dgm:t>
        <a:bodyPr/>
        <a:lstStyle/>
        <a:p>
          <a:endParaRPr lang="es-CR"/>
        </a:p>
      </dgm:t>
    </dgm:pt>
    <dgm:pt modelId="{4119E8CA-0AF0-40AB-AEA7-E5449E6D8AFC}">
      <dgm:prSet phldrT="[Texto]" phldr="1"/>
      <dgm:spPr/>
      <dgm:t>
        <a:bodyPr/>
        <a:lstStyle/>
        <a:p>
          <a:endParaRPr lang="es-CR" dirty="0"/>
        </a:p>
      </dgm:t>
    </dgm:pt>
    <dgm:pt modelId="{1B88C228-0E1D-46E6-887D-E92123324ECA}" type="sibTrans" cxnId="{5D85A1BA-6AB0-4105-B146-0A8482F87B67}">
      <dgm:prSet/>
      <dgm:spPr/>
      <dgm:t>
        <a:bodyPr/>
        <a:lstStyle/>
        <a:p>
          <a:endParaRPr lang="es-CR"/>
        </a:p>
      </dgm:t>
    </dgm:pt>
    <dgm:pt modelId="{062C7D49-1757-4ABB-A45F-83DF9C746A41}" type="parTrans" cxnId="{5D85A1BA-6AB0-4105-B146-0A8482F87B67}">
      <dgm:prSet/>
      <dgm:spPr/>
      <dgm:t>
        <a:bodyPr/>
        <a:lstStyle/>
        <a:p>
          <a:endParaRPr lang="es-CR"/>
        </a:p>
      </dgm:t>
    </dgm:pt>
    <dgm:pt modelId="{FF39F2E1-CFF5-414A-A883-C8F6913441EE}">
      <dgm:prSet phldrT="[Texto]" custT="1"/>
      <dgm:spPr/>
      <dgm:t>
        <a:bodyPr/>
        <a:lstStyle/>
        <a:p>
          <a:r>
            <a:rPr lang="es-ES" sz="2800" dirty="0" smtClean="0">
              <a:solidFill>
                <a:schemeClr val="tx1">
                  <a:lumMod val="65000"/>
                  <a:lumOff val="35000"/>
                </a:schemeClr>
              </a:solidFill>
              <a:latin typeface="Times New Roman" panose="02020603050405020304" pitchFamily="18" charset="0"/>
              <a:cs typeface="Times New Roman" panose="02020603050405020304" pitchFamily="18" charset="0"/>
            </a:rPr>
            <a:t>La base imponible del Impuesto se determinará aplicando la alícuota del 0.25% equivalente a 2.5 por mil, sobre el monto de las transacciones u operaciones gravadas.</a:t>
          </a:r>
          <a:endParaRPr lang="es-CR" sz="2800" dirty="0" smtClean="0">
            <a:solidFill>
              <a:schemeClr val="tx1">
                <a:lumMod val="65000"/>
                <a:lumOff val="35000"/>
              </a:schemeClr>
            </a:solidFill>
            <a:latin typeface="Times New Roman" panose="02020603050405020304" pitchFamily="18" charset="0"/>
            <a:cs typeface="Times New Roman" panose="02020603050405020304" pitchFamily="18" charset="0"/>
          </a:endParaRPr>
        </a:p>
      </dgm:t>
    </dgm:pt>
    <dgm:pt modelId="{9406C268-8A0C-442F-8365-1CACB0AB80E0}" type="sibTrans" cxnId="{70EC605C-C316-4A93-A641-415304580FDC}">
      <dgm:prSet/>
      <dgm:spPr/>
      <dgm:t>
        <a:bodyPr/>
        <a:lstStyle/>
        <a:p>
          <a:endParaRPr lang="es-CR"/>
        </a:p>
      </dgm:t>
    </dgm:pt>
    <dgm:pt modelId="{25B05CAA-9BB7-4B45-BA93-FB73A5857403}" type="parTrans" cxnId="{70EC605C-C316-4A93-A641-415304580FDC}">
      <dgm:prSet/>
      <dgm:spPr/>
      <dgm:t>
        <a:bodyPr/>
        <a:lstStyle/>
        <a:p>
          <a:endParaRPr lang="es-CR"/>
        </a:p>
      </dgm:t>
    </dgm:pt>
    <dgm:pt modelId="{660E208B-859E-40F5-8E24-122B320216C8}" type="pres">
      <dgm:prSet presAssocID="{B34FC546-9F67-48F8-A006-300B6F01F513}" presName="linearFlow" presStyleCnt="0">
        <dgm:presLayoutVars>
          <dgm:dir/>
          <dgm:animLvl val="lvl"/>
          <dgm:resizeHandles val="exact"/>
        </dgm:presLayoutVars>
      </dgm:prSet>
      <dgm:spPr/>
    </dgm:pt>
    <dgm:pt modelId="{E0F36F4C-B467-4B51-8EDF-44C8DFE2F83B}" type="pres">
      <dgm:prSet presAssocID="{4119E8CA-0AF0-40AB-AEA7-E5449E6D8AFC}" presName="composite" presStyleCnt="0"/>
      <dgm:spPr/>
    </dgm:pt>
    <dgm:pt modelId="{E3E27976-A815-44CD-B32E-6576322061B2}" type="pres">
      <dgm:prSet presAssocID="{4119E8CA-0AF0-40AB-AEA7-E5449E6D8AFC}" presName="parentText" presStyleLbl="alignNode1" presStyleIdx="0" presStyleCnt="1" custScaleX="50338" custScaleY="53932">
        <dgm:presLayoutVars>
          <dgm:chMax val="1"/>
          <dgm:bulletEnabled val="1"/>
        </dgm:presLayoutVars>
      </dgm:prSet>
      <dgm:spPr/>
      <dgm:t>
        <a:bodyPr/>
        <a:lstStyle/>
        <a:p>
          <a:endParaRPr lang="es-CR"/>
        </a:p>
      </dgm:t>
    </dgm:pt>
    <dgm:pt modelId="{05C3E81D-AAF4-4252-8789-A48BA7BA0ABE}" type="pres">
      <dgm:prSet presAssocID="{4119E8CA-0AF0-40AB-AEA7-E5449E6D8AFC}" presName="descendantText" presStyleLbl="alignAcc1" presStyleIdx="0" presStyleCnt="1" custScaleX="95402" custLinFactNeighborX="-23044" custLinFactNeighborY="-10568">
        <dgm:presLayoutVars>
          <dgm:bulletEnabled val="1"/>
        </dgm:presLayoutVars>
      </dgm:prSet>
      <dgm:spPr/>
      <dgm:t>
        <a:bodyPr/>
        <a:lstStyle/>
        <a:p>
          <a:endParaRPr lang="es-CR"/>
        </a:p>
      </dgm:t>
    </dgm:pt>
  </dgm:ptLst>
  <dgm:cxnLst>
    <dgm:cxn modelId="{9865D4DD-EE26-4C84-A9F1-A60A4B7448B9}" type="presOf" srcId="{FF39F2E1-CFF5-414A-A883-C8F6913441EE}" destId="{05C3E81D-AAF4-4252-8789-A48BA7BA0ABE}" srcOrd="0" destOrd="0" presId="urn:microsoft.com/office/officeart/2005/8/layout/chevron2"/>
    <dgm:cxn modelId="{70EC605C-C316-4A93-A641-415304580FDC}" srcId="{4119E8CA-0AF0-40AB-AEA7-E5449E6D8AFC}" destId="{FF39F2E1-CFF5-414A-A883-C8F6913441EE}" srcOrd="0" destOrd="0" parTransId="{25B05CAA-9BB7-4B45-BA93-FB73A5857403}" sibTransId="{9406C268-8A0C-442F-8365-1CACB0AB80E0}"/>
    <dgm:cxn modelId="{A4A1D6B4-2EFF-4C1C-8C4E-476DCF10A194}" type="presOf" srcId="{4119E8CA-0AF0-40AB-AEA7-E5449E6D8AFC}" destId="{E3E27976-A815-44CD-B32E-6576322061B2}" srcOrd="0" destOrd="0" presId="urn:microsoft.com/office/officeart/2005/8/layout/chevron2"/>
    <dgm:cxn modelId="{ED83C57D-E005-4FB5-87EC-52E6862327D0}" type="presOf" srcId="{B34FC546-9F67-48F8-A006-300B6F01F513}" destId="{660E208B-859E-40F5-8E24-122B320216C8}" srcOrd="0" destOrd="0" presId="urn:microsoft.com/office/officeart/2005/8/layout/chevron2"/>
    <dgm:cxn modelId="{5D85A1BA-6AB0-4105-B146-0A8482F87B67}" srcId="{B34FC546-9F67-48F8-A006-300B6F01F513}" destId="{4119E8CA-0AF0-40AB-AEA7-E5449E6D8AFC}" srcOrd="0" destOrd="0" parTransId="{062C7D49-1757-4ABB-A45F-83DF9C746A41}" sibTransId="{1B88C228-0E1D-46E6-887D-E92123324ECA}"/>
    <dgm:cxn modelId="{4928BA77-0239-4576-9E2C-E415C0AD7721}" type="presParOf" srcId="{660E208B-859E-40F5-8E24-122B320216C8}" destId="{E0F36F4C-B467-4B51-8EDF-44C8DFE2F83B}" srcOrd="0" destOrd="0" presId="urn:microsoft.com/office/officeart/2005/8/layout/chevron2"/>
    <dgm:cxn modelId="{56DB9B04-02C5-46EE-B580-EB7472C9F2F0}" type="presParOf" srcId="{E0F36F4C-B467-4B51-8EDF-44C8DFE2F83B}" destId="{E3E27976-A815-44CD-B32E-6576322061B2}" srcOrd="0" destOrd="0" presId="urn:microsoft.com/office/officeart/2005/8/layout/chevron2"/>
    <dgm:cxn modelId="{4C92215F-C1B2-40FD-8C8B-1FAD797F0A8A}" type="presParOf" srcId="{E0F36F4C-B467-4B51-8EDF-44C8DFE2F83B}" destId="{05C3E81D-AAF4-4252-8789-A48BA7BA0ABE}" srcOrd="1" destOrd="0" presId="urn:microsoft.com/office/officeart/2005/8/layout/chevron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2EDCF66-B208-4B2C-8E75-4991E40ABFDA}">
      <dsp:nvSpPr>
        <dsp:cNvPr id="0" name=""/>
        <dsp:cNvSpPr/>
      </dsp:nvSpPr>
      <dsp:spPr>
        <a:xfrm>
          <a:off x="0" y="482748"/>
          <a:ext cx="8066856" cy="3226742"/>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1D59A5-D8FD-4BB5-A0A5-BEC1C0C507E4}">
      <dsp:nvSpPr>
        <dsp:cNvPr id="0" name=""/>
        <dsp:cNvSpPr/>
      </dsp:nvSpPr>
      <dsp:spPr>
        <a:xfrm>
          <a:off x="968022" y="1047428"/>
          <a:ext cx="2662062" cy="158110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344" rIns="0" bIns="91440" numCol="1" spcCol="1270" anchor="ctr" anchorCtr="0">
          <a:noAutofit/>
        </a:bodyPr>
        <a:lstStyle/>
        <a:p>
          <a:pPr lvl="0" algn="ctr" defTabSz="1066800">
            <a:lnSpc>
              <a:spcPct val="90000"/>
            </a:lnSpc>
            <a:spcBef>
              <a:spcPct val="0"/>
            </a:spcBef>
            <a:spcAft>
              <a:spcPct val="35000"/>
            </a:spcAft>
          </a:pPr>
          <a:r>
            <a:rPr lang="es-SV" sz="2400" kern="1200" dirty="0" smtClean="0">
              <a:solidFill>
                <a:schemeClr val="tx1"/>
              </a:solidFill>
              <a:latin typeface="Times New Roman" panose="02020603050405020304" pitchFamily="18" charset="0"/>
              <a:cs typeface="Times New Roman" panose="02020603050405020304" pitchFamily="18" charset="0"/>
            </a:rPr>
            <a:t>CAMBIO DE GOBIERNO ( REFORMAS TRIBUTARIAS)</a:t>
          </a:r>
          <a:endParaRPr lang="es-CR" sz="2400" kern="1200" dirty="0"/>
        </a:p>
      </dsp:txBody>
      <dsp:txXfrm>
        <a:off x="968022" y="1047428"/>
        <a:ext cx="2662062" cy="1581103"/>
      </dsp:txXfrm>
    </dsp:sp>
    <dsp:sp modelId="{1A67B087-A8B2-4AED-A378-FAA71AAB757B}">
      <dsp:nvSpPr>
        <dsp:cNvPr id="0" name=""/>
        <dsp:cNvSpPr/>
      </dsp:nvSpPr>
      <dsp:spPr>
        <a:xfrm>
          <a:off x="4033428" y="1563707"/>
          <a:ext cx="3146073" cy="158110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344" rIns="0" bIns="91440" numCol="1" spcCol="1270" anchor="ctr" anchorCtr="0">
          <a:noAutofit/>
        </a:bodyPr>
        <a:lstStyle/>
        <a:p>
          <a:pPr lvl="0" algn="ctr" defTabSz="1066800">
            <a:lnSpc>
              <a:spcPct val="90000"/>
            </a:lnSpc>
            <a:spcBef>
              <a:spcPct val="0"/>
            </a:spcBef>
            <a:spcAft>
              <a:spcPct val="35000"/>
            </a:spcAft>
          </a:pPr>
          <a:r>
            <a:rPr lang="es-SV" sz="2400" kern="1200" dirty="0" smtClean="0">
              <a:solidFill>
                <a:schemeClr val="tx1"/>
              </a:solidFill>
              <a:latin typeface="Times New Roman" panose="02020603050405020304" pitchFamily="18" charset="0"/>
              <a:cs typeface="Times New Roman" panose="02020603050405020304" pitchFamily="18" charset="0"/>
            </a:rPr>
            <a:t>REFORMAS FISCALES DE LOS AÑOS 2009, 2011 Y 2014</a:t>
          </a:r>
          <a:endParaRPr lang="es-SV" sz="2400" kern="1200" dirty="0">
            <a:solidFill>
              <a:schemeClr val="tx1"/>
            </a:solidFill>
            <a:latin typeface="Times New Roman" panose="02020603050405020304" pitchFamily="18" charset="0"/>
            <a:cs typeface="Times New Roman" panose="02020603050405020304" pitchFamily="18" charset="0"/>
          </a:endParaRPr>
        </a:p>
      </dsp:txBody>
      <dsp:txXfrm>
        <a:off x="4033428" y="1563707"/>
        <a:ext cx="3146073" cy="158110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D44E9B-F12E-47F4-9D05-E7003DFB5B24}">
      <dsp:nvSpPr>
        <dsp:cNvPr id="0" name=""/>
        <dsp:cNvSpPr/>
      </dsp:nvSpPr>
      <dsp:spPr>
        <a:xfrm>
          <a:off x="0" y="19599"/>
          <a:ext cx="7922840" cy="1216800"/>
        </a:xfrm>
        <a:prstGeom prst="round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SV" sz="2400" b="0" kern="1200" dirty="0" smtClean="0">
              <a:solidFill>
                <a:schemeClr val="tx1">
                  <a:lumMod val="65000"/>
                  <a:lumOff val="35000"/>
                </a:schemeClr>
              </a:solidFill>
              <a:latin typeface="+mj-lt"/>
              <a:cs typeface="Times New Roman" panose="02020603050405020304" pitchFamily="18" charset="0"/>
            </a:rPr>
            <a:t>Impuesto a la distribución de utilidades.</a:t>
          </a:r>
          <a:endParaRPr lang="es-CR" sz="2400" b="0" kern="1200" dirty="0">
            <a:solidFill>
              <a:schemeClr val="tx1">
                <a:lumMod val="65000"/>
                <a:lumOff val="35000"/>
              </a:schemeClr>
            </a:solidFill>
            <a:latin typeface="+mj-lt"/>
          </a:endParaRPr>
        </a:p>
      </dsp:txBody>
      <dsp:txXfrm>
        <a:off x="0" y="19599"/>
        <a:ext cx="7922840" cy="1216800"/>
      </dsp:txXfrm>
    </dsp:sp>
    <dsp:sp modelId="{CADAD3C3-5C65-469A-BC3E-C97156409A54}">
      <dsp:nvSpPr>
        <dsp:cNvPr id="0" name=""/>
        <dsp:cNvSpPr/>
      </dsp:nvSpPr>
      <dsp:spPr>
        <a:xfrm>
          <a:off x="0" y="1423600"/>
          <a:ext cx="7922840" cy="1216800"/>
        </a:xfrm>
        <a:prstGeom prst="round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SV" sz="2400" b="0" kern="1200" dirty="0" smtClean="0">
              <a:solidFill>
                <a:schemeClr val="tx1">
                  <a:lumMod val="65000"/>
                  <a:lumOff val="35000"/>
                </a:schemeClr>
              </a:solidFill>
              <a:latin typeface="+mj-lt"/>
              <a:cs typeface="Times New Roman" panose="02020603050405020304" pitchFamily="18" charset="0"/>
            </a:rPr>
            <a:t>El pago mínimo del Impuesto sobre la Renta</a:t>
          </a:r>
          <a:endParaRPr lang="es-SV" sz="2400" b="0" kern="1200" dirty="0" smtClean="0">
            <a:solidFill>
              <a:schemeClr val="tx1">
                <a:lumMod val="65000"/>
                <a:lumOff val="35000"/>
              </a:schemeClr>
            </a:solidFill>
            <a:latin typeface="+mj-lt"/>
            <a:cs typeface="Times New Roman" panose="02020603050405020304" pitchFamily="18" charset="0"/>
          </a:endParaRPr>
        </a:p>
      </dsp:txBody>
      <dsp:txXfrm>
        <a:off x="0" y="1423600"/>
        <a:ext cx="7922840" cy="1216800"/>
      </dsp:txXfrm>
    </dsp:sp>
    <dsp:sp modelId="{644CECB1-4066-4568-997C-0C64D869D578}">
      <dsp:nvSpPr>
        <dsp:cNvPr id="0" name=""/>
        <dsp:cNvSpPr/>
      </dsp:nvSpPr>
      <dsp:spPr>
        <a:xfrm>
          <a:off x="0" y="2827600"/>
          <a:ext cx="7922840" cy="1216800"/>
        </a:xfrm>
        <a:prstGeom prst="round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SV" sz="2400" b="0" kern="1200" dirty="0" smtClean="0">
              <a:solidFill>
                <a:schemeClr val="tx1">
                  <a:lumMod val="65000"/>
                  <a:lumOff val="35000"/>
                </a:schemeClr>
              </a:solidFill>
              <a:latin typeface="+mj-lt"/>
              <a:cs typeface="Times New Roman" panose="02020603050405020304" pitchFamily="18" charset="0"/>
            </a:rPr>
            <a:t>Introducción de tasas reducidas de retención o pago anticipado del impuesto sobre la renta.</a:t>
          </a:r>
          <a:endParaRPr lang="es-SV" sz="2400" b="0" kern="1200" dirty="0" smtClean="0">
            <a:solidFill>
              <a:schemeClr val="tx1">
                <a:lumMod val="65000"/>
                <a:lumOff val="35000"/>
              </a:schemeClr>
            </a:solidFill>
            <a:latin typeface="+mj-lt"/>
            <a:cs typeface="Times New Roman" panose="02020603050405020304" pitchFamily="18" charset="0"/>
          </a:endParaRPr>
        </a:p>
      </dsp:txBody>
      <dsp:txXfrm>
        <a:off x="0" y="2827600"/>
        <a:ext cx="7922840" cy="12168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D44E9B-F12E-47F4-9D05-E7003DFB5B24}">
      <dsp:nvSpPr>
        <dsp:cNvPr id="0" name=""/>
        <dsp:cNvSpPr/>
      </dsp:nvSpPr>
      <dsp:spPr>
        <a:xfrm>
          <a:off x="0" y="165146"/>
          <a:ext cx="7922840" cy="992787"/>
        </a:xfrm>
        <a:prstGeom prst="round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SV" sz="2400" b="1" kern="1200" dirty="0" smtClean="0">
              <a:solidFill>
                <a:schemeClr val="tx1">
                  <a:lumMod val="65000"/>
                  <a:lumOff val="35000"/>
                </a:schemeClr>
              </a:solidFill>
              <a:latin typeface="+mj-lt"/>
              <a:cs typeface="Times New Roman" panose="02020603050405020304" pitchFamily="18" charset="0"/>
            </a:rPr>
            <a:t>1.   </a:t>
          </a:r>
          <a:r>
            <a:rPr lang="es-SV" sz="2400" b="1" u="sng" kern="1200" dirty="0" smtClean="0">
              <a:solidFill>
                <a:schemeClr val="tx1">
                  <a:lumMod val="65000"/>
                  <a:lumOff val="35000"/>
                </a:schemeClr>
              </a:solidFill>
              <a:latin typeface="+mj-lt"/>
              <a:cs typeface="Times New Roman" panose="02020603050405020304" pitchFamily="18" charset="0"/>
            </a:rPr>
            <a:t>I.S.R. A LA DISTRIBUCIÓN DE UTILIDADES</a:t>
          </a:r>
          <a:endParaRPr lang="es-CR" sz="2400" b="1" kern="1200" dirty="0">
            <a:solidFill>
              <a:schemeClr val="tx1">
                <a:lumMod val="65000"/>
                <a:lumOff val="35000"/>
              </a:schemeClr>
            </a:solidFill>
            <a:latin typeface="+mj-lt"/>
          </a:endParaRPr>
        </a:p>
      </dsp:txBody>
      <dsp:txXfrm>
        <a:off x="0" y="165146"/>
        <a:ext cx="7922840" cy="992787"/>
      </dsp:txXfrm>
    </dsp:sp>
    <dsp:sp modelId="{7720248A-F9EE-4D73-A242-EE774732288B}">
      <dsp:nvSpPr>
        <dsp:cNvPr id="0" name=""/>
        <dsp:cNvSpPr/>
      </dsp:nvSpPr>
      <dsp:spPr>
        <a:xfrm>
          <a:off x="0" y="1157933"/>
          <a:ext cx="7922840" cy="322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550" tIns="30480" rIns="170688" bIns="30480" numCol="1" spcCol="1270" anchor="t" anchorCtr="0">
          <a:noAutofit/>
        </a:bodyPr>
        <a:lstStyle/>
        <a:p>
          <a:pPr marL="228600" lvl="1" indent="-228600" algn="l" defTabSz="1066800">
            <a:lnSpc>
              <a:spcPct val="90000"/>
            </a:lnSpc>
            <a:spcBef>
              <a:spcPct val="0"/>
            </a:spcBef>
            <a:spcAft>
              <a:spcPts val="600"/>
            </a:spcAft>
            <a:buChar char="••"/>
          </a:pPr>
          <a:endParaRPr lang="es-SV" sz="2400" kern="1200" dirty="0">
            <a:solidFill>
              <a:schemeClr val="tx1">
                <a:lumMod val="65000"/>
                <a:lumOff val="35000"/>
              </a:schemeClr>
            </a:solidFill>
            <a:latin typeface="+mj-lt"/>
            <a:cs typeface="Times New Roman" panose="02020603050405020304" pitchFamily="18" charset="0"/>
          </a:endParaRPr>
        </a:p>
        <a:p>
          <a:pPr marL="228600" lvl="1" indent="-228600" algn="l" defTabSz="1066800">
            <a:lnSpc>
              <a:spcPct val="100000"/>
            </a:lnSpc>
            <a:spcBef>
              <a:spcPct val="0"/>
            </a:spcBef>
            <a:spcAft>
              <a:spcPts val="1200"/>
            </a:spcAft>
            <a:buChar char="••"/>
          </a:pPr>
          <a:r>
            <a:rPr lang="es-SV" sz="2400" kern="1200" dirty="0" smtClean="0">
              <a:solidFill>
                <a:schemeClr val="tx1">
                  <a:lumMod val="65000"/>
                  <a:lumOff val="35000"/>
                </a:schemeClr>
              </a:solidFill>
              <a:latin typeface="+mj-lt"/>
              <a:cs typeface="Times New Roman" panose="02020603050405020304" pitchFamily="18" charset="0"/>
            </a:rPr>
            <a:t>El hecho generador se causa en el momento que los sujetos pasivos </a:t>
          </a:r>
          <a:r>
            <a:rPr lang="es-SV" sz="2400" u="sng" kern="1200" dirty="0" smtClean="0">
              <a:solidFill>
                <a:schemeClr val="tx1">
                  <a:lumMod val="65000"/>
                  <a:lumOff val="35000"/>
                </a:schemeClr>
              </a:solidFill>
              <a:latin typeface="+mj-lt"/>
              <a:cs typeface="Times New Roman" panose="02020603050405020304" pitchFamily="18" charset="0"/>
            </a:rPr>
            <a:t>paguen o acrediten</a:t>
          </a:r>
          <a:r>
            <a:rPr lang="es-SV" sz="2400" kern="1200" dirty="0" smtClean="0">
              <a:solidFill>
                <a:schemeClr val="tx1">
                  <a:lumMod val="65000"/>
                  <a:lumOff val="35000"/>
                </a:schemeClr>
              </a:solidFill>
              <a:latin typeface="+mj-lt"/>
              <a:cs typeface="Times New Roman" panose="02020603050405020304" pitchFamily="18" charset="0"/>
            </a:rPr>
            <a:t> utilidades  a sus socios, asociados, fideicomisarios, participes, inversionistas o beneficiarios, debiendo retener el 5% de dichas sumas, constituyendo pago definitivo del I.S.R., a cargo del sujeto al que se le realizó la retención, sea este domiciliado o no. </a:t>
          </a:r>
          <a:endParaRPr lang="es-SV" sz="2400" kern="1200" dirty="0">
            <a:solidFill>
              <a:schemeClr val="tx1">
                <a:lumMod val="65000"/>
                <a:lumOff val="35000"/>
              </a:schemeClr>
            </a:solidFill>
            <a:latin typeface="+mj-lt"/>
            <a:cs typeface="Times New Roman" panose="02020603050405020304" pitchFamily="18" charset="0"/>
          </a:endParaRPr>
        </a:p>
        <a:p>
          <a:pPr marL="228600" lvl="1" indent="-228600" algn="l" defTabSz="1066800">
            <a:lnSpc>
              <a:spcPct val="100000"/>
            </a:lnSpc>
            <a:spcBef>
              <a:spcPct val="0"/>
            </a:spcBef>
            <a:spcAft>
              <a:spcPts val="1200"/>
            </a:spcAft>
            <a:buChar char="••"/>
          </a:pPr>
          <a:r>
            <a:rPr lang="es-SV" sz="2400" kern="1200" dirty="0" smtClean="0">
              <a:solidFill>
                <a:schemeClr val="tx1">
                  <a:lumMod val="65000"/>
                  <a:lumOff val="35000"/>
                </a:schemeClr>
              </a:solidFill>
              <a:latin typeface="+mj-lt"/>
              <a:cs typeface="Times New Roman" panose="02020603050405020304" pitchFamily="18" charset="0"/>
            </a:rPr>
            <a:t>La retención constituye un pago definitivo del I.S.R.</a:t>
          </a:r>
          <a:endParaRPr lang="es-SV" sz="2400" kern="1200" dirty="0">
            <a:solidFill>
              <a:schemeClr val="tx1">
                <a:lumMod val="65000"/>
                <a:lumOff val="35000"/>
              </a:schemeClr>
            </a:solidFill>
            <a:latin typeface="+mj-lt"/>
            <a:cs typeface="Times New Roman" panose="02020603050405020304" pitchFamily="18" charset="0"/>
          </a:endParaRPr>
        </a:p>
      </dsp:txBody>
      <dsp:txXfrm>
        <a:off x="0" y="1157933"/>
        <a:ext cx="7922840" cy="32292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AF49277-86F4-4E3F-9F6C-63EC67129564}">
      <dsp:nvSpPr>
        <dsp:cNvPr id="0" name=""/>
        <dsp:cNvSpPr/>
      </dsp:nvSpPr>
      <dsp:spPr>
        <a:xfrm>
          <a:off x="255223" y="270"/>
          <a:ext cx="3390556" cy="2034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SV" sz="2000" kern="1200" dirty="0" smtClean="0">
              <a:latin typeface="+mj-lt"/>
              <a:cs typeface="Times New Roman" panose="02020603050405020304" pitchFamily="18" charset="0"/>
            </a:rPr>
            <a:t>Se capitalicen las utilidades en acciones nominativas o en participaciones sociales de la propia sociedad que las paga.</a:t>
          </a:r>
          <a:endParaRPr lang="es-CR" sz="2000" kern="1200" dirty="0">
            <a:latin typeface="+mj-lt"/>
          </a:endParaRPr>
        </a:p>
      </dsp:txBody>
      <dsp:txXfrm>
        <a:off x="255223" y="270"/>
        <a:ext cx="3390556" cy="2034334"/>
      </dsp:txXfrm>
    </dsp:sp>
    <dsp:sp modelId="{341A7D76-745B-48A6-AFBD-F6907CF85135}">
      <dsp:nvSpPr>
        <dsp:cNvPr id="0" name=""/>
        <dsp:cNvSpPr/>
      </dsp:nvSpPr>
      <dsp:spPr>
        <a:xfrm>
          <a:off x="3984835" y="270"/>
          <a:ext cx="3390556" cy="2034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SV" sz="2000" kern="1200" dirty="0" smtClean="0">
              <a:latin typeface="+mj-lt"/>
              <a:cs typeface="Times New Roman" panose="02020603050405020304" pitchFamily="18" charset="0"/>
            </a:rPr>
            <a:t>Las utilidades hayan sido objeto de retención o entero del impuesto en distribuciones anteriores.</a:t>
          </a:r>
          <a:endParaRPr lang="es-SV" sz="2000" kern="1200" dirty="0" smtClean="0">
            <a:latin typeface="+mj-lt"/>
            <a:cs typeface="Times New Roman" panose="02020603050405020304" pitchFamily="18" charset="0"/>
          </a:endParaRPr>
        </a:p>
      </dsp:txBody>
      <dsp:txXfrm>
        <a:off x="3984835" y="270"/>
        <a:ext cx="3390556" cy="2034334"/>
      </dsp:txXfrm>
    </dsp:sp>
    <dsp:sp modelId="{50BF05D9-1697-46EB-97D6-1BE86DAA8B80}">
      <dsp:nvSpPr>
        <dsp:cNvPr id="0" name=""/>
        <dsp:cNvSpPr/>
      </dsp:nvSpPr>
      <dsp:spPr>
        <a:xfrm>
          <a:off x="255223" y="2373659"/>
          <a:ext cx="3390556" cy="2034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SV" sz="2000" kern="1200" smtClean="0">
              <a:latin typeface="+mj-lt"/>
              <a:cs typeface="Times New Roman" panose="02020603050405020304" pitchFamily="18" charset="0"/>
            </a:rPr>
            <a:t>Se reinviertan las utilidades por los entes sin personalidad jurídica.</a:t>
          </a:r>
          <a:endParaRPr lang="es-SV" sz="2000" kern="1200" dirty="0" smtClean="0">
            <a:latin typeface="+mj-lt"/>
            <a:cs typeface="Times New Roman" panose="02020603050405020304" pitchFamily="18" charset="0"/>
          </a:endParaRPr>
        </a:p>
      </dsp:txBody>
      <dsp:txXfrm>
        <a:off x="255223" y="2373659"/>
        <a:ext cx="3390556" cy="2034334"/>
      </dsp:txXfrm>
    </dsp:sp>
    <dsp:sp modelId="{765913FC-AC0A-48D7-A309-537BBC22D1AC}">
      <dsp:nvSpPr>
        <dsp:cNvPr id="0" name=""/>
        <dsp:cNvSpPr/>
      </dsp:nvSpPr>
      <dsp:spPr>
        <a:xfrm>
          <a:off x="3984835" y="2373659"/>
          <a:ext cx="3390556" cy="2034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SV" sz="2000" kern="1200" dirty="0" smtClean="0">
              <a:latin typeface="+mj-lt"/>
              <a:cs typeface="Times New Roman" panose="02020603050405020304" pitchFamily="18" charset="0"/>
            </a:rPr>
            <a:t>El sujeto que recibe las utilidades sea el Estado, Municipalidades y las Corporaciones o fundaciones </a:t>
          </a:r>
          <a:r>
            <a:rPr lang="es-SV" sz="1900" kern="1200" dirty="0" smtClean="0">
              <a:latin typeface="Times New Roman" panose="02020603050405020304" pitchFamily="18" charset="0"/>
              <a:cs typeface="Times New Roman" panose="02020603050405020304" pitchFamily="18" charset="0"/>
            </a:rPr>
            <a:t>de utilidad pública.</a:t>
          </a:r>
          <a:endParaRPr lang="es-SV" sz="1900" kern="1200" dirty="0">
            <a:latin typeface="Times New Roman" panose="02020603050405020304" pitchFamily="18" charset="0"/>
            <a:cs typeface="Times New Roman" panose="02020603050405020304" pitchFamily="18" charset="0"/>
          </a:endParaRPr>
        </a:p>
      </dsp:txBody>
      <dsp:txXfrm>
        <a:off x="3984835" y="2373659"/>
        <a:ext cx="3390556" cy="2034334"/>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D44E9B-F12E-47F4-9D05-E7003DFB5B24}">
      <dsp:nvSpPr>
        <dsp:cNvPr id="0" name=""/>
        <dsp:cNvSpPr/>
      </dsp:nvSpPr>
      <dsp:spPr>
        <a:xfrm>
          <a:off x="0" y="561943"/>
          <a:ext cx="7922840" cy="977513"/>
        </a:xfrm>
        <a:prstGeom prst="round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s-SV" sz="3200" b="1" u="sng" kern="1200" dirty="0" smtClean="0">
              <a:latin typeface="+mj-lt"/>
              <a:cs typeface="Times New Roman" panose="02020603050405020304" pitchFamily="18" charset="0"/>
            </a:rPr>
            <a:t>Nueva obligación</a:t>
          </a:r>
          <a:r>
            <a:rPr lang="es-SV" sz="3200" b="1" kern="1200" dirty="0" smtClean="0">
              <a:latin typeface="+mj-lt"/>
              <a:cs typeface="Times New Roman" panose="02020603050405020304" pitchFamily="18" charset="0"/>
            </a:rPr>
            <a:t> </a:t>
          </a:r>
          <a:r>
            <a:rPr lang="es-SV" sz="3200" kern="1200" dirty="0" smtClean="0">
              <a:latin typeface="+mj-lt"/>
              <a:cs typeface="Times New Roman" panose="02020603050405020304" pitchFamily="18" charset="0"/>
            </a:rPr>
            <a:t>con las siguientes características:</a:t>
          </a:r>
          <a:endParaRPr lang="es-CR" sz="3200" b="1" kern="1200" dirty="0">
            <a:solidFill>
              <a:schemeClr val="tx1">
                <a:lumMod val="65000"/>
                <a:lumOff val="35000"/>
              </a:schemeClr>
            </a:solidFill>
            <a:latin typeface="+mj-lt"/>
          </a:endParaRPr>
        </a:p>
      </dsp:txBody>
      <dsp:txXfrm>
        <a:off x="0" y="561943"/>
        <a:ext cx="7922840" cy="977513"/>
      </dsp:txXfrm>
    </dsp:sp>
    <dsp:sp modelId="{7720248A-F9EE-4D73-A242-EE774732288B}">
      <dsp:nvSpPr>
        <dsp:cNvPr id="0" name=""/>
        <dsp:cNvSpPr/>
      </dsp:nvSpPr>
      <dsp:spPr>
        <a:xfrm>
          <a:off x="0" y="1539456"/>
          <a:ext cx="7922840" cy="245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550" tIns="30480" rIns="170688" bIns="30480" numCol="1" spcCol="1270" anchor="t" anchorCtr="0">
          <a:noAutofit/>
        </a:bodyPr>
        <a:lstStyle/>
        <a:p>
          <a:pPr marL="228600" lvl="1" indent="-228600" algn="l" defTabSz="1066800">
            <a:lnSpc>
              <a:spcPct val="90000"/>
            </a:lnSpc>
            <a:spcBef>
              <a:spcPct val="0"/>
            </a:spcBef>
            <a:spcAft>
              <a:spcPct val="20000"/>
            </a:spcAft>
            <a:buChar char="••"/>
          </a:pPr>
          <a:endParaRPr lang="es-SV" sz="2400" kern="1200" dirty="0">
            <a:solidFill>
              <a:schemeClr val="tx1">
                <a:lumMod val="65000"/>
                <a:lumOff val="35000"/>
              </a:schemeClr>
            </a:solidFill>
            <a:latin typeface="+mj-lt"/>
            <a:cs typeface="Times New Roman" panose="02020603050405020304" pitchFamily="18" charset="0"/>
          </a:endParaRPr>
        </a:p>
        <a:p>
          <a:pPr marL="228600" lvl="1" indent="-228600" algn="l" defTabSz="1066800">
            <a:lnSpc>
              <a:spcPct val="90000"/>
            </a:lnSpc>
            <a:spcBef>
              <a:spcPct val="0"/>
            </a:spcBef>
            <a:spcAft>
              <a:spcPct val="20000"/>
            </a:spcAft>
            <a:buChar char="••"/>
          </a:pPr>
          <a:r>
            <a:rPr lang="es-SV" sz="2400" kern="1200" dirty="0" smtClean="0">
              <a:solidFill>
                <a:schemeClr val="tx1">
                  <a:lumMod val="65000"/>
                  <a:lumOff val="35000"/>
                </a:schemeClr>
              </a:solidFill>
              <a:latin typeface="+mj-lt"/>
              <a:cs typeface="Times New Roman" panose="02020603050405020304" pitchFamily="18" charset="0"/>
            </a:rPr>
            <a:t>Determinación del monto</a:t>
          </a:r>
          <a:endParaRPr lang="es-SV" sz="2400" kern="1200" dirty="0">
            <a:solidFill>
              <a:schemeClr val="tx1">
                <a:lumMod val="65000"/>
                <a:lumOff val="35000"/>
              </a:schemeClr>
            </a:solidFill>
            <a:latin typeface="+mj-lt"/>
            <a:cs typeface="Times New Roman" panose="02020603050405020304" pitchFamily="18" charset="0"/>
          </a:endParaRPr>
        </a:p>
        <a:p>
          <a:pPr marL="228600" lvl="1" indent="-228600" algn="l" defTabSz="1066800">
            <a:lnSpc>
              <a:spcPct val="90000"/>
            </a:lnSpc>
            <a:spcBef>
              <a:spcPct val="0"/>
            </a:spcBef>
            <a:spcAft>
              <a:spcPct val="20000"/>
            </a:spcAft>
            <a:buChar char="••"/>
          </a:pPr>
          <a:r>
            <a:rPr lang="es-SV" sz="2400" kern="1200" dirty="0" smtClean="0">
              <a:solidFill>
                <a:schemeClr val="tx1">
                  <a:lumMod val="65000"/>
                  <a:lumOff val="35000"/>
                </a:schemeClr>
              </a:solidFill>
              <a:latin typeface="+mj-lt"/>
              <a:cs typeface="Times New Roman" panose="02020603050405020304" pitchFamily="18" charset="0"/>
            </a:rPr>
            <a:t>Pagadas o acreditadas</a:t>
          </a:r>
          <a:endParaRPr lang="es-SV" sz="2400" kern="1200" dirty="0">
            <a:solidFill>
              <a:schemeClr val="tx1">
                <a:lumMod val="65000"/>
                <a:lumOff val="35000"/>
              </a:schemeClr>
            </a:solidFill>
            <a:latin typeface="+mj-lt"/>
            <a:cs typeface="Times New Roman" panose="02020603050405020304" pitchFamily="18" charset="0"/>
          </a:endParaRPr>
        </a:p>
        <a:p>
          <a:pPr marL="228600" lvl="1" indent="-228600" algn="l" defTabSz="1066800">
            <a:lnSpc>
              <a:spcPct val="90000"/>
            </a:lnSpc>
            <a:spcBef>
              <a:spcPct val="0"/>
            </a:spcBef>
            <a:spcAft>
              <a:spcPct val="20000"/>
            </a:spcAft>
            <a:buChar char="••"/>
          </a:pPr>
          <a:r>
            <a:rPr lang="es-SV" sz="2400" kern="1200" dirty="0" smtClean="0">
              <a:solidFill>
                <a:schemeClr val="tx1">
                  <a:lumMod val="65000"/>
                  <a:lumOff val="35000"/>
                </a:schemeClr>
              </a:solidFill>
              <a:latin typeface="+mj-lt"/>
              <a:cs typeface="Times New Roman" panose="02020603050405020304" pitchFamily="18" charset="0"/>
            </a:rPr>
            <a:t>Capitalización o Reinversión</a:t>
          </a:r>
          <a:endParaRPr lang="es-SV" sz="2400" kern="1200" dirty="0">
            <a:solidFill>
              <a:schemeClr val="tx1">
                <a:lumMod val="65000"/>
                <a:lumOff val="35000"/>
              </a:schemeClr>
            </a:solidFill>
            <a:latin typeface="+mj-lt"/>
            <a:cs typeface="Times New Roman" panose="02020603050405020304" pitchFamily="18" charset="0"/>
          </a:endParaRPr>
        </a:p>
        <a:p>
          <a:pPr marL="228600" lvl="1" indent="-228600" algn="l" defTabSz="1066800">
            <a:lnSpc>
              <a:spcPct val="90000"/>
            </a:lnSpc>
            <a:spcBef>
              <a:spcPct val="0"/>
            </a:spcBef>
            <a:spcAft>
              <a:spcPct val="20000"/>
            </a:spcAft>
            <a:buChar char="••"/>
          </a:pPr>
          <a:r>
            <a:rPr lang="es-SV" sz="2400" kern="1200" dirty="0" smtClean="0">
              <a:solidFill>
                <a:schemeClr val="tx1">
                  <a:lumMod val="65000"/>
                  <a:lumOff val="35000"/>
                </a:schemeClr>
              </a:solidFill>
              <a:latin typeface="+mj-lt"/>
              <a:cs typeface="Times New Roman" panose="02020603050405020304" pitchFamily="18" charset="0"/>
            </a:rPr>
            <a:t>Disminución de capital o patrimonio</a:t>
          </a:r>
          <a:endParaRPr lang="es-SV" sz="2400" kern="1200" dirty="0">
            <a:solidFill>
              <a:schemeClr val="tx1">
                <a:lumMod val="65000"/>
                <a:lumOff val="35000"/>
              </a:schemeClr>
            </a:solidFill>
            <a:latin typeface="+mj-lt"/>
            <a:cs typeface="Times New Roman" panose="02020603050405020304" pitchFamily="18" charset="0"/>
          </a:endParaRPr>
        </a:p>
        <a:p>
          <a:pPr marL="228600" lvl="1" indent="-228600" algn="l" defTabSz="1066800">
            <a:lnSpc>
              <a:spcPct val="90000"/>
            </a:lnSpc>
            <a:spcBef>
              <a:spcPct val="0"/>
            </a:spcBef>
            <a:spcAft>
              <a:spcPct val="20000"/>
            </a:spcAft>
            <a:buChar char="••"/>
          </a:pPr>
          <a:r>
            <a:rPr lang="es-SV" sz="2400" kern="1200" dirty="0" smtClean="0">
              <a:solidFill>
                <a:schemeClr val="tx1">
                  <a:lumMod val="65000"/>
                  <a:lumOff val="35000"/>
                </a:schemeClr>
              </a:solidFill>
              <a:latin typeface="+mj-lt"/>
              <a:cs typeface="Times New Roman" panose="02020603050405020304" pitchFamily="18" charset="0"/>
            </a:rPr>
            <a:t>Identificación de todos los valores anteriores</a:t>
          </a:r>
          <a:endParaRPr lang="es-CR" sz="2400" kern="1200" dirty="0">
            <a:solidFill>
              <a:schemeClr val="tx1">
                <a:lumMod val="65000"/>
                <a:lumOff val="35000"/>
              </a:schemeClr>
            </a:solidFill>
            <a:latin typeface="+mj-lt"/>
          </a:endParaRPr>
        </a:p>
      </dsp:txBody>
      <dsp:txXfrm>
        <a:off x="0" y="1539456"/>
        <a:ext cx="7922840" cy="245088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D44E9B-F12E-47F4-9D05-E7003DFB5B24}">
      <dsp:nvSpPr>
        <dsp:cNvPr id="0" name=""/>
        <dsp:cNvSpPr/>
      </dsp:nvSpPr>
      <dsp:spPr>
        <a:xfrm>
          <a:off x="0" y="404373"/>
          <a:ext cx="7922840" cy="1971888"/>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a:lnSpc>
              <a:spcPct val="90000"/>
            </a:lnSpc>
            <a:spcBef>
              <a:spcPct val="0"/>
            </a:spcBef>
            <a:spcAft>
              <a:spcPct val="35000"/>
            </a:spcAft>
          </a:pPr>
          <a:r>
            <a:rPr lang="es-SV" sz="2600" kern="1200" dirty="0" smtClean="0">
              <a:latin typeface="+mj-lt"/>
              <a:cs typeface="Times New Roman" panose="02020603050405020304" pitchFamily="18" charset="0"/>
            </a:rPr>
            <a:t>El impuesto sobre la renta anual tendrá un pago mínimo definitivo, cuyo hecho generador está constituido por la obtención de rentas obtenidas en el ejercicio o período de imposición.</a:t>
          </a:r>
          <a:endParaRPr lang="es-CR" sz="2600" b="1" kern="1200" dirty="0">
            <a:latin typeface="+mj-lt"/>
          </a:endParaRPr>
        </a:p>
      </dsp:txBody>
      <dsp:txXfrm>
        <a:off x="0" y="404373"/>
        <a:ext cx="7922840" cy="1971888"/>
      </dsp:txXfrm>
    </dsp:sp>
    <dsp:sp modelId="{EF4C838A-FF1D-44C9-95A5-A4A27BAD3522}">
      <dsp:nvSpPr>
        <dsp:cNvPr id="0" name=""/>
        <dsp:cNvSpPr/>
      </dsp:nvSpPr>
      <dsp:spPr>
        <a:xfrm>
          <a:off x="0" y="2592288"/>
          <a:ext cx="7922840" cy="2083812"/>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a:lnSpc>
              <a:spcPct val="90000"/>
            </a:lnSpc>
            <a:spcBef>
              <a:spcPct val="0"/>
            </a:spcBef>
            <a:spcAft>
              <a:spcPct val="35000"/>
            </a:spcAft>
          </a:pPr>
          <a:r>
            <a:rPr lang="es-SV" sz="2600" kern="1200" dirty="0" smtClean="0">
              <a:latin typeface="+mj-lt"/>
              <a:cs typeface="Times New Roman" panose="02020603050405020304" pitchFamily="18" charset="0"/>
            </a:rPr>
            <a:t>La liquidación del pago mínimo será sobre el monto de la renta obtenida o bruta con la alícuota o tasa del 1%</a:t>
          </a:r>
          <a:endParaRPr lang="es-SV" sz="2600" kern="1200" dirty="0">
            <a:latin typeface="+mj-lt"/>
            <a:cs typeface="Times New Roman" panose="02020603050405020304" pitchFamily="18" charset="0"/>
          </a:endParaRPr>
        </a:p>
      </dsp:txBody>
      <dsp:txXfrm>
        <a:off x="0" y="2592288"/>
        <a:ext cx="7922840" cy="2083812"/>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D8275E-8322-4419-B86B-22911571A215}">
      <dsp:nvSpPr>
        <dsp:cNvPr id="0" name=""/>
        <dsp:cNvSpPr/>
      </dsp:nvSpPr>
      <dsp:spPr>
        <a:xfrm>
          <a:off x="0" y="883558"/>
          <a:ext cx="7922840" cy="1977300"/>
        </a:xfrm>
        <a:prstGeom prst="round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s-SV" sz="2800" kern="1200" dirty="0" smtClean="0">
              <a:solidFill>
                <a:schemeClr val="tx1">
                  <a:lumMod val="65000"/>
                  <a:lumOff val="35000"/>
                </a:schemeClr>
              </a:solidFill>
              <a:latin typeface="+mj-lt"/>
              <a:ea typeface="+mn-ea"/>
              <a:cs typeface="Times New Roman" panose="02020603050405020304" pitchFamily="18" charset="0"/>
            </a:rPr>
            <a:t>El importe mayor entre el impuesto que resulte de aplicar la tasa a las utilidades netas o imponibles(30%) y la tasa o alícuota del 1% a la renta bruta u obtenida para el pago mínimo. </a:t>
          </a:r>
          <a:endParaRPr lang="es-SV" sz="2800" kern="1200" dirty="0">
            <a:solidFill>
              <a:schemeClr val="tx1">
                <a:lumMod val="65000"/>
                <a:lumOff val="35000"/>
              </a:schemeClr>
            </a:solidFill>
            <a:latin typeface="+mj-lt"/>
            <a:ea typeface="+mn-ea"/>
            <a:cs typeface="Times New Roman" panose="02020603050405020304" pitchFamily="18" charset="0"/>
          </a:endParaRPr>
        </a:p>
      </dsp:txBody>
      <dsp:txXfrm>
        <a:off x="0" y="883558"/>
        <a:ext cx="7922840" cy="197730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D8275E-8322-4419-B86B-22911571A215}">
      <dsp:nvSpPr>
        <dsp:cNvPr id="0" name=""/>
        <dsp:cNvSpPr/>
      </dsp:nvSpPr>
      <dsp:spPr>
        <a:xfrm>
          <a:off x="0" y="940595"/>
          <a:ext cx="7922840" cy="1863225"/>
        </a:xfrm>
        <a:prstGeom prst="round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a:lnSpc>
              <a:spcPct val="90000"/>
            </a:lnSpc>
            <a:spcBef>
              <a:spcPct val="0"/>
            </a:spcBef>
            <a:spcAft>
              <a:spcPct val="35000"/>
            </a:spcAft>
          </a:pPr>
          <a:r>
            <a:rPr lang="es-ES" sz="2600" kern="1200" dirty="0" smtClean="0">
              <a:latin typeface="+mj-lt"/>
              <a:cs typeface="Times New Roman" panose="02020603050405020304" pitchFamily="18" charset="0"/>
            </a:rPr>
            <a:t>El impuesto sobre la renta anual tendrá un pago mínimo, cuyo hecho generador está constituido por la </a:t>
          </a:r>
          <a:r>
            <a:rPr lang="es-ES" sz="2600" u="sng" kern="1200" dirty="0" smtClean="0">
              <a:effectLst>
                <a:outerShdw blurRad="38100" dist="38100" dir="2700000" algn="tl">
                  <a:srgbClr val="000000">
                    <a:alpha val="43137"/>
                  </a:srgbClr>
                </a:outerShdw>
              </a:effectLst>
              <a:latin typeface="+mj-lt"/>
              <a:cs typeface="Times New Roman" panose="02020603050405020304" pitchFamily="18" charset="0"/>
            </a:rPr>
            <a:t>posesión de activo neto</a:t>
          </a:r>
          <a:r>
            <a:rPr lang="es-ES" sz="2600" kern="1200" dirty="0" smtClean="0">
              <a:effectLst>
                <a:outerShdw blurRad="38100" dist="38100" dir="2700000" algn="tl">
                  <a:srgbClr val="000000">
                    <a:alpha val="43137"/>
                  </a:srgbClr>
                </a:outerShdw>
              </a:effectLst>
              <a:latin typeface="+mj-lt"/>
              <a:cs typeface="Times New Roman" panose="02020603050405020304" pitchFamily="18" charset="0"/>
            </a:rPr>
            <a:t> </a:t>
          </a:r>
          <a:r>
            <a:rPr lang="es-ES" sz="2600" kern="1200" dirty="0" smtClean="0">
              <a:latin typeface="+mj-lt"/>
              <a:cs typeface="Times New Roman" panose="02020603050405020304" pitchFamily="18" charset="0"/>
            </a:rPr>
            <a:t>en el ejercicio o período de imposición.</a:t>
          </a:r>
          <a:endParaRPr lang="es-SV" sz="2600" kern="1200" dirty="0">
            <a:latin typeface="+mj-lt"/>
            <a:ea typeface="+mn-ea"/>
            <a:cs typeface="Times New Roman" panose="02020603050405020304" pitchFamily="18" charset="0"/>
          </a:endParaRPr>
        </a:p>
      </dsp:txBody>
      <dsp:txXfrm>
        <a:off x="0" y="940595"/>
        <a:ext cx="7922840" cy="1863225"/>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64C1743-2C23-4278-9678-E97183221184}">
      <dsp:nvSpPr>
        <dsp:cNvPr id="0" name=""/>
        <dsp:cNvSpPr/>
      </dsp:nvSpPr>
      <dsp:spPr>
        <a:xfrm>
          <a:off x="347048" y="231794"/>
          <a:ext cx="1659885" cy="1721504"/>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585703-CE48-4836-913F-1AA11B3867BF}">
      <dsp:nvSpPr>
        <dsp:cNvPr id="0" name=""/>
        <dsp:cNvSpPr/>
      </dsp:nvSpPr>
      <dsp:spPr>
        <a:xfrm>
          <a:off x="2422208" y="0"/>
          <a:ext cx="5960986" cy="2185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l" defTabSz="800100">
            <a:lnSpc>
              <a:spcPct val="90000"/>
            </a:lnSpc>
            <a:spcBef>
              <a:spcPct val="0"/>
            </a:spcBef>
            <a:spcAft>
              <a:spcPct val="35000"/>
            </a:spcAft>
          </a:pPr>
          <a:r>
            <a:rPr lang="es-SV" sz="1800" kern="1200" dirty="0" smtClean="0">
              <a:solidFill>
                <a:schemeClr val="tx1">
                  <a:lumMod val="65000"/>
                  <a:lumOff val="35000"/>
                </a:schemeClr>
              </a:solidFill>
              <a:latin typeface="Times New Roman" panose="02020603050405020304" pitchFamily="18" charset="0"/>
              <a:cs typeface="Times New Roman" panose="02020603050405020304" pitchFamily="18" charset="0"/>
            </a:rPr>
            <a:t>Personas que obtengan ingresos exclusivamente de salarios.</a:t>
          </a:r>
        </a:p>
        <a:p>
          <a:pPr lvl="0" algn="l" defTabSz="800100">
            <a:lnSpc>
              <a:spcPct val="90000"/>
            </a:lnSpc>
            <a:spcBef>
              <a:spcPct val="0"/>
            </a:spcBef>
            <a:spcAft>
              <a:spcPct val="35000"/>
            </a:spcAft>
          </a:pPr>
          <a:r>
            <a:rPr lang="es-ES" sz="1800" kern="1200" dirty="0" smtClean="0">
              <a:solidFill>
                <a:schemeClr val="tx1">
                  <a:lumMod val="65000"/>
                  <a:lumOff val="35000"/>
                </a:schemeClr>
              </a:solidFill>
              <a:latin typeface="Times New Roman" panose="02020603050405020304" pitchFamily="18" charset="0"/>
              <a:cs typeface="Times New Roman" panose="02020603050405020304" pitchFamily="18" charset="0"/>
            </a:rPr>
            <a:t>Los usuarios de zonas francas industriales y de comercialización, de perfeccionamiento de activo.</a:t>
          </a:r>
        </a:p>
        <a:p>
          <a:pPr lvl="0" algn="l" defTabSz="800100">
            <a:lnSpc>
              <a:spcPct val="90000"/>
            </a:lnSpc>
            <a:spcBef>
              <a:spcPct val="0"/>
            </a:spcBef>
            <a:spcAft>
              <a:spcPct val="35000"/>
            </a:spcAft>
          </a:pPr>
          <a:r>
            <a:rPr lang="es-ES" sz="1800" kern="1200" dirty="0" smtClean="0">
              <a:solidFill>
                <a:schemeClr val="tx1">
                  <a:lumMod val="65000"/>
                  <a:lumOff val="35000"/>
                </a:schemeClr>
              </a:solidFill>
              <a:latin typeface="Times New Roman" panose="02020603050405020304" pitchFamily="18" charset="0"/>
              <a:cs typeface="Times New Roman" panose="02020603050405020304" pitchFamily="18" charset="0"/>
            </a:rPr>
            <a:t>Los entes y fideicomisos financiados por el Estado de El Salvador,  organismos internacionales o de gobiernos extranjeros. </a:t>
          </a:r>
        </a:p>
        <a:p>
          <a:pPr lvl="0" algn="l" defTabSz="800100">
            <a:lnSpc>
              <a:spcPct val="90000"/>
            </a:lnSpc>
            <a:spcBef>
              <a:spcPct val="0"/>
            </a:spcBef>
            <a:spcAft>
              <a:spcPct val="35000"/>
            </a:spcAft>
          </a:pPr>
          <a:r>
            <a:rPr lang="es-ES" sz="1800" kern="1200" dirty="0" smtClean="0">
              <a:solidFill>
                <a:schemeClr val="tx1">
                  <a:lumMod val="65000"/>
                  <a:lumOff val="35000"/>
                </a:schemeClr>
              </a:solidFill>
              <a:latin typeface="Times New Roman" panose="02020603050405020304" pitchFamily="18" charset="0"/>
              <a:cs typeface="Times New Roman" panose="02020603050405020304" pitchFamily="18" charset="0"/>
            </a:rPr>
            <a:t>Las personas exentas del Impuesto sobre la Renta por disposición de ley. </a:t>
          </a:r>
          <a:endParaRPr lang="es-SV" sz="1800" kern="1200" dirty="0" smtClean="0">
            <a:solidFill>
              <a:schemeClr val="tx1">
                <a:lumMod val="65000"/>
                <a:lumOff val="35000"/>
              </a:schemeClr>
            </a:solidFill>
            <a:latin typeface="Times New Roman" panose="02020603050405020304" pitchFamily="18" charset="0"/>
            <a:cs typeface="Times New Roman" panose="02020603050405020304" pitchFamily="18" charset="0"/>
          </a:endParaRPr>
        </a:p>
      </dsp:txBody>
      <dsp:txXfrm>
        <a:off x="2422208" y="0"/>
        <a:ext cx="5960986" cy="2185094"/>
      </dsp:txXfrm>
    </dsp:sp>
    <dsp:sp modelId="{82CFD49B-E5C6-4FF2-B9E5-AB9760EF7A9D}">
      <dsp:nvSpPr>
        <dsp:cNvPr id="0" name=""/>
        <dsp:cNvSpPr/>
      </dsp:nvSpPr>
      <dsp:spPr>
        <a:xfrm>
          <a:off x="1221086" y="2598980"/>
          <a:ext cx="1659885" cy="1721504"/>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478F83-EDEE-4A78-A040-F062C5B00BED}">
      <dsp:nvSpPr>
        <dsp:cNvPr id="0" name=""/>
        <dsp:cNvSpPr/>
      </dsp:nvSpPr>
      <dsp:spPr>
        <a:xfrm>
          <a:off x="3323464" y="2367185"/>
          <a:ext cx="5906550" cy="2185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l" defTabSz="800100">
            <a:lnSpc>
              <a:spcPct val="90000"/>
            </a:lnSpc>
            <a:spcBef>
              <a:spcPct val="0"/>
            </a:spcBef>
            <a:spcAft>
              <a:spcPct val="35000"/>
            </a:spcAft>
          </a:pPr>
          <a:r>
            <a:rPr lang="es-ES" sz="1800" kern="1200" dirty="0" smtClean="0">
              <a:solidFill>
                <a:schemeClr val="tx1">
                  <a:lumMod val="65000"/>
                  <a:lumOff val="35000"/>
                </a:schemeClr>
              </a:solidFill>
              <a:latin typeface="Times New Roman" panose="02020603050405020304" pitchFamily="18" charset="0"/>
              <a:cs typeface="Times New Roman" panose="02020603050405020304" pitchFamily="18" charset="0"/>
            </a:rPr>
            <a:t>Los sujetos pasivos, durante los tres primeros años de inicio de sus operaciones, siempre que la actividad haya sido constituida con nuevas inversiones, excluyéndose aquellos casos en que las adquisiciones de activos o derechos sean preexistentes. </a:t>
          </a:r>
        </a:p>
        <a:p>
          <a:pPr lvl="0" algn="l" defTabSz="800100">
            <a:lnSpc>
              <a:spcPct val="90000"/>
            </a:lnSpc>
            <a:spcBef>
              <a:spcPct val="0"/>
            </a:spcBef>
            <a:spcAft>
              <a:spcPct val="35000"/>
            </a:spcAft>
          </a:pPr>
          <a:r>
            <a:rPr lang="es-ES" sz="1800" kern="1200" dirty="0" smtClean="0">
              <a:solidFill>
                <a:schemeClr val="tx1">
                  <a:lumMod val="65000"/>
                  <a:lumOff val="35000"/>
                </a:schemeClr>
              </a:solidFill>
              <a:latin typeface="Times New Roman" panose="02020603050405020304" pitchFamily="18" charset="0"/>
              <a:cs typeface="Times New Roman" panose="02020603050405020304" pitchFamily="18" charset="0"/>
            </a:rPr>
            <a:t>Los contribuyentes que hayan obtenido rentas gravadas hasta ciento cincuenta mil dólares (US$150,000.00) en el ejercicio o período de imposición.</a:t>
          </a:r>
          <a:endParaRPr lang="es-CR" sz="1800" kern="1200" dirty="0">
            <a:solidFill>
              <a:schemeClr val="tx1">
                <a:lumMod val="65000"/>
                <a:lumOff val="35000"/>
              </a:schemeClr>
            </a:solidFill>
          </a:endParaRPr>
        </a:p>
      </dsp:txBody>
      <dsp:txXfrm>
        <a:off x="3323464" y="2367185"/>
        <a:ext cx="5906550" cy="2185094"/>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8F7A65E-0A12-49E0-8ACB-59BD7E44F8D0}">
      <dsp:nvSpPr>
        <dsp:cNvPr id="0" name=""/>
        <dsp:cNvSpPr/>
      </dsp:nvSpPr>
      <dsp:spPr>
        <a:xfrm>
          <a:off x="3197155" y="0"/>
          <a:ext cx="4795732" cy="374441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ctr" defTabSz="1066800">
            <a:lnSpc>
              <a:spcPct val="90000"/>
            </a:lnSpc>
            <a:spcBef>
              <a:spcPct val="0"/>
            </a:spcBef>
            <a:spcAft>
              <a:spcPct val="15000"/>
            </a:spcAft>
            <a:buChar char="••"/>
          </a:pPr>
          <a:endParaRPr lang="es-CR" sz="2400" b="0" kern="1200" dirty="0">
            <a:solidFill>
              <a:schemeClr val="tx1">
                <a:lumMod val="65000"/>
                <a:lumOff val="35000"/>
              </a:schemeClr>
            </a:solidFill>
            <a:effectLst/>
          </a:endParaRPr>
        </a:p>
        <a:p>
          <a:pPr marL="228600" lvl="1" indent="-228600" algn="ctr" defTabSz="1066800">
            <a:lnSpc>
              <a:spcPct val="90000"/>
            </a:lnSpc>
            <a:spcBef>
              <a:spcPct val="0"/>
            </a:spcBef>
            <a:spcAft>
              <a:spcPct val="15000"/>
            </a:spcAft>
            <a:buChar char="••"/>
          </a:pPr>
          <a:r>
            <a:rPr lang="es-SV" sz="2400" b="0" kern="1200" dirty="0" smtClean="0">
              <a:solidFill>
                <a:schemeClr val="tx1">
                  <a:lumMod val="65000"/>
                  <a:lumOff val="35000"/>
                </a:schemeClr>
              </a:solidFill>
              <a:effectLst/>
              <a:latin typeface="Times New Roman" panose="02020603050405020304" pitchFamily="18" charset="0"/>
              <a:cs typeface="Times New Roman" panose="02020603050405020304" pitchFamily="18" charset="0"/>
            </a:rPr>
            <a:t>En la reforma de diciembre de 2009 se contemplados nuevos hechos, por los cuales los créditos fiscales no son deducibles</a:t>
          </a:r>
          <a:endParaRPr lang="es-CR" sz="2400" b="0" kern="1200" dirty="0">
            <a:solidFill>
              <a:schemeClr val="tx1">
                <a:lumMod val="65000"/>
                <a:lumOff val="35000"/>
              </a:schemeClr>
            </a:solidFill>
            <a:effectLst/>
          </a:endParaRPr>
        </a:p>
      </dsp:txBody>
      <dsp:txXfrm>
        <a:off x="3197155" y="0"/>
        <a:ext cx="4795732" cy="3744416"/>
      </dsp:txXfrm>
    </dsp:sp>
    <dsp:sp modelId="{8365C7A0-3533-4FBE-8E43-DDC9025A77EF}">
      <dsp:nvSpPr>
        <dsp:cNvPr id="0" name=""/>
        <dsp:cNvSpPr/>
      </dsp:nvSpPr>
      <dsp:spPr>
        <a:xfrm>
          <a:off x="0" y="0"/>
          <a:ext cx="3197155" cy="37444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s-CR" sz="6500" kern="1200" dirty="0" smtClean="0"/>
            <a:t>IVA</a:t>
          </a:r>
          <a:endParaRPr lang="es-CR" sz="6500" kern="1200" dirty="0"/>
        </a:p>
      </dsp:txBody>
      <dsp:txXfrm>
        <a:off x="0" y="0"/>
        <a:ext cx="3197155" cy="3744416"/>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58A30E-9D9B-4D3F-8580-83EB416D8743}">
      <dsp:nvSpPr>
        <dsp:cNvPr id="0" name=""/>
        <dsp:cNvSpPr/>
      </dsp:nvSpPr>
      <dsp:spPr>
        <a:xfrm>
          <a:off x="0" y="579358"/>
          <a:ext cx="7922840" cy="2585700"/>
        </a:xfrm>
        <a:prstGeom prst="roundRect">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solidFill>
            <a:schemeClr val="bg1">
              <a:lumMod val="50000"/>
            </a:schemeClr>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just" defTabSz="1111250">
            <a:lnSpc>
              <a:spcPct val="90000"/>
            </a:lnSpc>
            <a:spcBef>
              <a:spcPct val="0"/>
            </a:spcBef>
            <a:spcAft>
              <a:spcPct val="35000"/>
            </a:spcAft>
          </a:pPr>
          <a:r>
            <a:rPr lang="es-SV" sz="2500" kern="1200" dirty="0" smtClean="0">
              <a:solidFill>
                <a:schemeClr val="tx1">
                  <a:lumMod val="65000"/>
                  <a:lumOff val="35000"/>
                </a:schemeClr>
              </a:solidFill>
              <a:latin typeface="+mj-lt"/>
              <a:ea typeface="+mn-ea"/>
              <a:cs typeface="Times New Roman" panose="02020603050405020304" pitchFamily="18" charset="0"/>
            </a:rPr>
            <a:t>Para aquellas transferencias o ventas de activos fijos o de capital y mientras no formen parte del giro a actividad del contribuyente y carecen de habitualidad, no constituyen hecho generador del I.V.A., a menos que dicha transferencia se efectúe antes de los 4 años de ser parte del  activo.</a:t>
          </a:r>
          <a:endParaRPr lang="es-CR" sz="2500" kern="1200" dirty="0">
            <a:solidFill>
              <a:schemeClr val="tx1">
                <a:lumMod val="65000"/>
                <a:lumOff val="35000"/>
              </a:schemeClr>
            </a:solidFill>
            <a:latin typeface="+mj-lt"/>
            <a:ea typeface="+mn-ea"/>
            <a:cs typeface="Times New Roman" panose="02020603050405020304" pitchFamily="18" charset="0"/>
          </a:endParaRPr>
        </a:p>
      </dsp:txBody>
      <dsp:txXfrm>
        <a:off x="0" y="579358"/>
        <a:ext cx="7922840" cy="2585700"/>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58A30E-9D9B-4D3F-8580-83EB416D8743}">
      <dsp:nvSpPr>
        <dsp:cNvPr id="0" name=""/>
        <dsp:cNvSpPr/>
      </dsp:nvSpPr>
      <dsp:spPr>
        <a:xfrm>
          <a:off x="0" y="264583"/>
          <a:ext cx="7922840" cy="102375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a:lnSpc>
              <a:spcPct val="90000"/>
            </a:lnSpc>
            <a:spcBef>
              <a:spcPct val="0"/>
            </a:spcBef>
            <a:spcAft>
              <a:spcPct val="35000"/>
            </a:spcAft>
          </a:pPr>
          <a:r>
            <a:rPr lang="es-SV" sz="2600" kern="1200" dirty="0" smtClean="0">
              <a:solidFill>
                <a:schemeClr val="bg1">
                  <a:lumMod val="85000"/>
                </a:schemeClr>
              </a:solidFill>
              <a:latin typeface="Times New Roman" panose="02020603050405020304" pitchFamily="18" charset="0"/>
              <a:cs typeface="Times New Roman" panose="02020603050405020304" pitchFamily="18" charset="0"/>
            </a:rPr>
            <a:t>El contribuyente que solicitaré reintegros indebidos se sujetará a las acciones penales correspondientes.</a:t>
          </a:r>
          <a:endParaRPr lang="es-CR" sz="2600" b="1" kern="1200" dirty="0">
            <a:solidFill>
              <a:schemeClr val="bg1">
                <a:lumMod val="85000"/>
              </a:schemeClr>
            </a:solidFill>
            <a:latin typeface="+mj-lt"/>
          </a:endParaRPr>
        </a:p>
      </dsp:txBody>
      <dsp:txXfrm>
        <a:off x="0" y="264583"/>
        <a:ext cx="7922840" cy="1023750"/>
      </dsp:txXfrm>
    </dsp:sp>
    <dsp:sp modelId="{77058898-1985-4995-A699-E3DD89292263}">
      <dsp:nvSpPr>
        <dsp:cNvPr id="0" name=""/>
        <dsp:cNvSpPr/>
      </dsp:nvSpPr>
      <dsp:spPr>
        <a:xfrm>
          <a:off x="0" y="1360333"/>
          <a:ext cx="7922840" cy="102375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just" defTabSz="1111250">
            <a:lnSpc>
              <a:spcPct val="90000"/>
            </a:lnSpc>
            <a:spcBef>
              <a:spcPct val="0"/>
            </a:spcBef>
            <a:spcAft>
              <a:spcPct val="35000"/>
            </a:spcAft>
          </a:pPr>
          <a:r>
            <a:rPr lang="es-SV" sz="2500" kern="1200" dirty="0" smtClean="0">
              <a:solidFill>
                <a:schemeClr val="bg1">
                  <a:lumMod val="85000"/>
                </a:schemeClr>
              </a:solidFill>
              <a:latin typeface="Times New Roman" panose="02020603050405020304" pitchFamily="18" charset="0"/>
              <a:cs typeface="Times New Roman" panose="02020603050405020304" pitchFamily="18" charset="0"/>
            </a:rPr>
            <a:t>El plazo para el reintegro se suspende con la notificación del inicio de una fiscalización.</a:t>
          </a:r>
          <a:endParaRPr lang="es-SV" sz="2500" kern="1200" dirty="0" smtClean="0">
            <a:solidFill>
              <a:schemeClr val="bg1">
                <a:lumMod val="85000"/>
              </a:schemeClr>
            </a:solidFill>
            <a:latin typeface="Times New Roman" panose="02020603050405020304" pitchFamily="18" charset="0"/>
            <a:cs typeface="Times New Roman" panose="02020603050405020304" pitchFamily="18" charset="0"/>
          </a:endParaRPr>
        </a:p>
      </dsp:txBody>
      <dsp:txXfrm>
        <a:off x="0" y="1360333"/>
        <a:ext cx="7922840" cy="1023750"/>
      </dsp:txXfrm>
    </dsp:sp>
    <dsp:sp modelId="{780CEB57-7F28-4D96-8453-F7B7AD0AF655}">
      <dsp:nvSpPr>
        <dsp:cNvPr id="0" name=""/>
        <dsp:cNvSpPr/>
      </dsp:nvSpPr>
      <dsp:spPr>
        <a:xfrm>
          <a:off x="0" y="2456083"/>
          <a:ext cx="7922840" cy="102375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just" defTabSz="1111250">
            <a:lnSpc>
              <a:spcPct val="90000"/>
            </a:lnSpc>
            <a:spcBef>
              <a:spcPct val="0"/>
            </a:spcBef>
            <a:spcAft>
              <a:spcPct val="35000"/>
            </a:spcAft>
          </a:pPr>
          <a:r>
            <a:rPr lang="es-SV" sz="2500" kern="1200" dirty="0" smtClean="0">
              <a:solidFill>
                <a:schemeClr val="bg1">
                  <a:lumMod val="85000"/>
                </a:schemeClr>
              </a:solidFill>
              <a:latin typeface="Times New Roman" panose="02020603050405020304" pitchFamily="18" charset="0"/>
              <a:cs typeface="Times New Roman" panose="02020603050405020304" pitchFamily="18" charset="0"/>
            </a:rPr>
            <a:t>Se establece un procedimiento en sede administrativa ante la administración tributaria para solicitar el reintegro.</a:t>
          </a:r>
          <a:endParaRPr lang="es-SV" sz="2500" kern="1200" dirty="0">
            <a:solidFill>
              <a:schemeClr val="bg1">
                <a:lumMod val="85000"/>
              </a:schemeClr>
            </a:solidFill>
            <a:latin typeface="Times New Roman" panose="02020603050405020304" pitchFamily="18" charset="0"/>
            <a:cs typeface="Times New Roman" panose="02020603050405020304" pitchFamily="18" charset="0"/>
          </a:endParaRPr>
        </a:p>
      </dsp:txBody>
      <dsp:txXfrm>
        <a:off x="0" y="2456083"/>
        <a:ext cx="7922840" cy="1023750"/>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CEFE9A0-424A-406C-8FD1-FBBEF2666E4F}">
      <dsp:nvSpPr>
        <dsp:cNvPr id="0" name=""/>
        <dsp:cNvSpPr/>
      </dsp:nvSpPr>
      <dsp:spPr>
        <a:xfrm>
          <a:off x="0" y="456262"/>
          <a:ext cx="8688560" cy="2016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099D33-447A-45C5-A021-3DF12F16573E}">
      <dsp:nvSpPr>
        <dsp:cNvPr id="0" name=""/>
        <dsp:cNvSpPr/>
      </dsp:nvSpPr>
      <dsp:spPr>
        <a:xfrm>
          <a:off x="413639" y="80647"/>
          <a:ext cx="8272790" cy="493694"/>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9885" tIns="0" rIns="229885" bIns="0" numCol="1" spcCol="1270" anchor="ctr" anchorCtr="0">
          <a:noAutofit/>
        </a:bodyPr>
        <a:lstStyle/>
        <a:p>
          <a:pPr lvl="0" algn="l" defTabSz="800100">
            <a:lnSpc>
              <a:spcPct val="90000"/>
            </a:lnSpc>
            <a:spcBef>
              <a:spcPct val="0"/>
            </a:spcBef>
            <a:spcAft>
              <a:spcPct val="35000"/>
            </a:spcAft>
          </a:pPr>
          <a:r>
            <a:rPr lang="es-CR" sz="1800" kern="1200" dirty="0" smtClean="0">
              <a:latin typeface="Arial" panose="020B0604020202020204" pitchFamily="34" charset="0"/>
              <a:cs typeface="Arial" panose="020B0604020202020204" pitchFamily="34" charset="0"/>
            </a:rPr>
            <a:t>Grado de participación por parte de la persona física o jurídica sea mayor al 25% de las acciones. </a:t>
          </a:r>
          <a:endParaRPr lang="es-CR" sz="1800" kern="1200" dirty="0">
            <a:latin typeface="Arial" panose="020B0604020202020204" pitchFamily="34" charset="0"/>
            <a:cs typeface="Arial" panose="020B0604020202020204" pitchFamily="34" charset="0"/>
          </a:endParaRPr>
        </a:p>
      </dsp:txBody>
      <dsp:txXfrm>
        <a:off x="413639" y="80647"/>
        <a:ext cx="8272790" cy="493694"/>
      </dsp:txXfrm>
    </dsp:sp>
    <dsp:sp modelId="{9E080460-AF89-4EFD-8FC7-B13F26C9C924}">
      <dsp:nvSpPr>
        <dsp:cNvPr id="0" name=""/>
        <dsp:cNvSpPr/>
      </dsp:nvSpPr>
      <dsp:spPr>
        <a:xfrm>
          <a:off x="0" y="1198266"/>
          <a:ext cx="8688560" cy="2016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2B60E7-F59B-4C18-851B-6491FD591362}">
      <dsp:nvSpPr>
        <dsp:cNvPr id="0" name=""/>
        <dsp:cNvSpPr/>
      </dsp:nvSpPr>
      <dsp:spPr>
        <a:xfrm>
          <a:off x="413639" y="701062"/>
          <a:ext cx="8272790" cy="615284"/>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9885" tIns="0" rIns="229885" bIns="0" numCol="1" spcCol="1270" anchor="ctr" anchorCtr="0">
          <a:noAutofit/>
        </a:bodyPr>
        <a:lstStyle/>
        <a:p>
          <a:pPr lvl="0" algn="l" defTabSz="800100">
            <a:lnSpc>
              <a:spcPct val="90000"/>
            </a:lnSpc>
            <a:spcBef>
              <a:spcPct val="0"/>
            </a:spcBef>
            <a:spcAft>
              <a:spcPct val="35000"/>
            </a:spcAft>
          </a:pPr>
          <a:r>
            <a:rPr lang="es-CR" sz="1800" kern="1200" smtClean="0">
              <a:latin typeface="Arial" panose="020B0604020202020204" pitchFamily="34" charset="0"/>
              <a:cs typeface="Arial" panose="020B0604020202020204" pitchFamily="34" charset="0"/>
            </a:rPr>
            <a:t>Conformación de unidad de decisión entre dos o mas personas físicas o jurídicas. </a:t>
          </a:r>
          <a:endParaRPr lang="es-CR" sz="1800" kern="1200" dirty="0">
            <a:latin typeface="Arial" panose="020B0604020202020204" pitchFamily="34" charset="0"/>
            <a:cs typeface="Arial" panose="020B0604020202020204" pitchFamily="34" charset="0"/>
          </a:endParaRPr>
        </a:p>
      </dsp:txBody>
      <dsp:txXfrm>
        <a:off x="413639" y="701062"/>
        <a:ext cx="8272790" cy="615284"/>
      </dsp:txXfrm>
    </dsp:sp>
    <dsp:sp modelId="{ADF415D7-4DB3-4399-9600-0FFCF3548164}">
      <dsp:nvSpPr>
        <dsp:cNvPr id="0" name=""/>
        <dsp:cNvSpPr/>
      </dsp:nvSpPr>
      <dsp:spPr>
        <a:xfrm>
          <a:off x="0" y="1829079"/>
          <a:ext cx="8688560" cy="2016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785249-D7C6-4D1D-9301-57E274936F6E}">
      <dsp:nvSpPr>
        <dsp:cNvPr id="0" name=""/>
        <dsp:cNvSpPr/>
      </dsp:nvSpPr>
      <dsp:spPr>
        <a:xfrm>
          <a:off x="426791" y="1443066"/>
          <a:ext cx="8257324" cy="504092"/>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9885" tIns="0" rIns="229885" bIns="0" numCol="1" spcCol="1270" anchor="ctr" anchorCtr="0">
          <a:noAutofit/>
        </a:bodyPr>
        <a:lstStyle/>
        <a:p>
          <a:pPr lvl="0" algn="l" defTabSz="800100">
            <a:lnSpc>
              <a:spcPct val="90000"/>
            </a:lnSpc>
            <a:spcBef>
              <a:spcPct val="0"/>
            </a:spcBef>
            <a:spcAft>
              <a:spcPct val="35000"/>
            </a:spcAft>
          </a:pPr>
          <a:r>
            <a:rPr lang="es-CR" sz="1800" kern="1200" smtClean="0">
              <a:latin typeface="Arial" panose="020B0604020202020204" pitchFamily="34" charset="0"/>
              <a:cs typeface="Arial" panose="020B0604020202020204" pitchFamily="34" charset="0"/>
            </a:rPr>
            <a:t>Un distribuidor o agente exclusivo domiciliado en el país de una entidad domiciliada en el exterior y ésta última. </a:t>
          </a:r>
          <a:endParaRPr lang="es-CR" sz="1800" kern="1200" dirty="0">
            <a:latin typeface="Arial" panose="020B0604020202020204" pitchFamily="34" charset="0"/>
            <a:cs typeface="Arial" panose="020B0604020202020204" pitchFamily="34" charset="0"/>
          </a:endParaRPr>
        </a:p>
      </dsp:txBody>
      <dsp:txXfrm>
        <a:off x="426791" y="1443066"/>
        <a:ext cx="8257324" cy="504092"/>
      </dsp:txXfrm>
    </dsp:sp>
    <dsp:sp modelId="{663B5CF3-EC48-438A-A7D0-DA3066F50D4E}">
      <dsp:nvSpPr>
        <dsp:cNvPr id="0" name=""/>
        <dsp:cNvSpPr/>
      </dsp:nvSpPr>
      <dsp:spPr>
        <a:xfrm>
          <a:off x="0" y="2527862"/>
          <a:ext cx="8688560" cy="2016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B38B5B-A858-4F1A-B699-67413AFC88CF}">
      <dsp:nvSpPr>
        <dsp:cNvPr id="0" name=""/>
        <dsp:cNvSpPr/>
      </dsp:nvSpPr>
      <dsp:spPr>
        <a:xfrm>
          <a:off x="413639" y="2073879"/>
          <a:ext cx="8272790" cy="572062"/>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9885" tIns="0" rIns="229885" bIns="0" numCol="1" spcCol="1270" anchor="ctr" anchorCtr="0">
          <a:noAutofit/>
        </a:bodyPr>
        <a:lstStyle/>
        <a:p>
          <a:pPr lvl="0" algn="l" defTabSz="800100">
            <a:lnSpc>
              <a:spcPct val="90000"/>
            </a:lnSpc>
            <a:spcBef>
              <a:spcPct val="0"/>
            </a:spcBef>
            <a:spcAft>
              <a:spcPct val="35000"/>
            </a:spcAft>
          </a:pPr>
          <a:r>
            <a:rPr lang="es-CR" sz="1800" kern="1200" smtClean="0">
              <a:latin typeface="Arial" panose="020B0604020202020204" pitchFamily="34" charset="0"/>
              <a:cs typeface="Arial" panose="020B0604020202020204" pitchFamily="34" charset="0"/>
            </a:rPr>
            <a:t>Una persona domiciliada en el país y su proveedor del exterior, cuando éste le efectué compras, y el volumen representa más del 50%. </a:t>
          </a:r>
          <a:endParaRPr lang="es-CR" sz="1800" kern="1200" dirty="0">
            <a:latin typeface="Arial" panose="020B0604020202020204" pitchFamily="34" charset="0"/>
            <a:cs typeface="Arial" panose="020B0604020202020204" pitchFamily="34" charset="0"/>
          </a:endParaRPr>
        </a:p>
      </dsp:txBody>
      <dsp:txXfrm>
        <a:off x="413639" y="2073879"/>
        <a:ext cx="8272790" cy="572062"/>
      </dsp:txXfrm>
    </dsp:sp>
    <dsp:sp modelId="{E0F1A9E4-229D-48DF-B223-70E3EC81148C}">
      <dsp:nvSpPr>
        <dsp:cNvPr id="0" name=""/>
        <dsp:cNvSpPr/>
      </dsp:nvSpPr>
      <dsp:spPr>
        <a:xfrm>
          <a:off x="0" y="3189864"/>
          <a:ext cx="8688560" cy="2016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911176-9C0A-400F-8C97-70D2846EF1E5}">
      <dsp:nvSpPr>
        <dsp:cNvPr id="0" name=""/>
        <dsp:cNvSpPr/>
      </dsp:nvSpPr>
      <dsp:spPr>
        <a:xfrm>
          <a:off x="413639" y="2772662"/>
          <a:ext cx="8272790" cy="535282"/>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9885" tIns="0" rIns="229885" bIns="0" numCol="1" spcCol="1270" anchor="ctr" anchorCtr="0">
          <a:noAutofit/>
        </a:bodyPr>
        <a:lstStyle/>
        <a:p>
          <a:pPr lvl="0" algn="l" defTabSz="800100">
            <a:lnSpc>
              <a:spcPct val="90000"/>
            </a:lnSpc>
            <a:spcBef>
              <a:spcPct val="0"/>
            </a:spcBef>
            <a:spcAft>
              <a:spcPct val="35000"/>
            </a:spcAft>
          </a:pPr>
          <a:r>
            <a:rPr lang="es-CR" sz="1800" kern="1200" smtClean="0">
              <a:latin typeface="Arial" panose="020B0604020202020204" pitchFamily="34" charset="0"/>
              <a:cs typeface="Arial" panose="020B0604020202020204" pitchFamily="34" charset="0"/>
            </a:rPr>
            <a:t>Una persona domiciliada en el país y un distribuidor o ente exclusivo de la misma residente en el extranjero. </a:t>
          </a:r>
          <a:endParaRPr lang="es-CR" sz="1800" kern="1200" dirty="0">
            <a:latin typeface="Arial" panose="020B0604020202020204" pitchFamily="34" charset="0"/>
            <a:cs typeface="Arial" panose="020B0604020202020204" pitchFamily="34" charset="0"/>
          </a:endParaRPr>
        </a:p>
      </dsp:txBody>
      <dsp:txXfrm>
        <a:off x="413639" y="2772662"/>
        <a:ext cx="8272790" cy="535282"/>
      </dsp:txXfrm>
    </dsp:sp>
    <dsp:sp modelId="{28BF5CCA-FF01-4086-A50E-736898CD0033}">
      <dsp:nvSpPr>
        <dsp:cNvPr id="0" name=""/>
        <dsp:cNvSpPr/>
      </dsp:nvSpPr>
      <dsp:spPr>
        <a:xfrm>
          <a:off x="0" y="3777091"/>
          <a:ext cx="8688560" cy="2016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9EB1D2-873A-4370-8A12-7C4F0BEED75A}">
      <dsp:nvSpPr>
        <dsp:cNvPr id="0" name=""/>
        <dsp:cNvSpPr/>
      </dsp:nvSpPr>
      <dsp:spPr>
        <a:xfrm>
          <a:off x="413639" y="3434664"/>
          <a:ext cx="8272790" cy="460507"/>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9885" tIns="0" rIns="229885" bIns="0" numCol="1" spcCol="1270" anchor="ctr" anchorCtr="0">
          <a:noAutofit/>
        </a:bodyPr>
        <a:lstStyle/>
        <a:p>
          <a:pPr lvl="0" algn="l" defTabSz="800100">
            <a:lnSpc>
              <a:spcPct val="90000"/>
            </a:lnSpc>
            <a:spcBef>
              <a:spcPct val="0"/>
            </a:spcBef>
            <a:spcAft>
              <a:spcPct val="35000"/>
            </a:spcAft>
          </a:pPr>
          <a:r>
            <a:rPr lang="es-CR" sz="1800" kern="1200" smtClean="0">
              <a:latin typeface="Arial" panose="020B0604020202020204" pitchFamily="34" charset="0"/>
              <a:cs typeface="Arial" panose="020B0604020202020204" pitchFamily="34" charset="0"/>
            </a:rPr>
            <a:t>Un establecimiento permanente situado en el país y su casa central o matriz residente en el exterior, </a:t>
          </a:r>
          <a:endParaRPr lang="es-CR" sz="1800" kern="1200" dirty="0">
            <a:latin typeface="Arial" panose="020B0604020202020204" pitchFamily="34" charset="0"/>
            <a:cs typeface="Arial" panose="020B0604020202020204" pitchFamily="34" charset="0"/>
          </a:endParaRPr>
        </a:p>
      </dsp:txBody>
      <dsp:txXfrm>
        <a:off x="413639" y="3434664"/>
        <a:ext cx="8272790" cy="460507"/>
      </dsp:txXfrm>
    </dsp:sp>
    <dsp:sp modelId="{FCC53612-E539-46C6-8349-75F2C7523C2F}">
      <dsp:nvSpPr>
        <dsp:cNvPr id="0" name=""/>
        <dsp:cNvSpPr/>
      </dsp:nvSpPr>
      <dsp:spPr>
        <a:xfrm>
          <a:off x="0" y="4433939"/>
          <a:ext cx="8688560" cy="2016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B55194-FF10-4271-A43A-240C90286039}">
      <dsp:nvSpPr>
        <dsp:cNvPr id="0" name=""/>
        <dsp:cNvSpPr/>
      </dsp:nvSpPr>
      <dsp:spPr>
        <a:xfrm>
          <a:off x="413639" y="4021891"/>
          <a:ext cx="8272790" cy="530127"/>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9885" tIns="0" rIns="229885" bIns="0" numCol="1" spcCol="1270" anchor="ctr" anchorCtr="0">
          <a:noAutofit/>
        </a:bodyPr>
        <a:lstStyle/>
        <a:p>
          <a:pPr lvl="0" algn="l" defTabSz="800100">
            <a:lnSpc>
              <a:spcPct val="90000"/>
            </a:lnSpc>
            <a:spcBef>
              <a:spcPct val="0"/>
            </a:spcBef>
            <a:spcAft>
              <a:spcPct val="35000"/>
            </a:spcAft>
          </a:pPr>
          <a:r>
            <a:rPr lang="es-CR" sz="1800" kern="1200" dirty="0" smtClean="0">
              <a:latin typeface="Arial" panose="020B0604020202020204" pitchFamily="34" charset="0"/>
              <a:cs typeface="Arial" panose="020B0604020202020204" pitchFamily="34" charset="0"/>
            </a:rPr>
            <a:t>Una persona residente en el país y sus establecimientos permanentes en el extranjero.</a:t>
          </a:r>
          <a:endParaRPr lang="es-CR" sz="1800" kern="1200" dirty="0">
            <a:latin typeface="Arial" panose="020B0604020202020204" pitchFamily="34" charset="0"/>
            <a:cs typeface="Arial" panose="020B0604020202020204" pitchFamily="34" charset="0"/>
          </a:endParaRPr>
        </a:p>
      </dsp:txBody>
      <dsp:txXfrm>
        <a:off x="413639" y="4021891"/>
        <a:ext cx="8272790" cy="530127"/>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40399C-7603-4E7E-AC15-BE7492084885}">
      <dsp:nvSpPr>
        <dsp:cNvPr id="0" name=""/>
        <dsp:cNvSpPr/>
      </dsp:nvSpPr>
      <dsp:spPr>
        <a:xfrm>
          <a:off x="-4821226" y="-738901"/>
          <a:ext cx="5742345" cy="5742345"/>
        </a:xfrm>
        <a:prstGeom prst="blockArc">
          <a:avLst>
            <a:gd name="adj1" fmla="val 18900000"/>
            <a:gd name="adj2" fmla="val 2700000"/>
            <a:gd name="adj3" fmla="val 376"/>
          </a:avLst>
        </a:pr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E4A2C20-6EFC-4B3E-BF37-5C23AABA67F6}">
      <dsp:nvSpPr>
        <dsp:cNvPr id="0" name=""/>
        <dsp:cNvSpPr/>
      </dsp:nvSpPr>
      <dsp:spPr>
        <a:xfrm>
          <a:off x="403069" y="266448"/>
          <a:ext cx="8210840" cy="533238"/>
        </a:xfrm>
        <a:prstGeom prst="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3258" tIns="45720" rIns="45720" bIns="45720" numCol="1" spcCol="1270" anchor="ctr" anchorCtr="0">
          <a:noAutofit/>
        </a:bodyPr>
        <a:lstStyle/>
        <a:p>
          <a:pPr lvl="0" algn="just" defTabSz="800100">
            <a:lnSpc>
              <a:spcPct val="90000"/>
            </a:lnSpc>
            <a:spcBef>
              <a:spcPct val="0"/>
            </a:spcBef>
            <a:spcAft>
              <a:spcPct val="35000"/>
            </a:spcAft>
          </a:pPr>
          <a:r>
            <a:rPr lang="es-CR" sz="1800" b="0" kern="1200" dirty="0" smtClean="0">
              <a:latin typeface="Arial" panose="020B0604020202020204" pitchFamily="34" charset="0"/>
              <a:cs typeface="Arial" panose="020B0604020202020204" pitchFamily="34" charset="0"/>
            </a:rPr>
            <a:t>Características de las operaciones, productos y servicios.</a:t>
          </a:r>
          <a:endParaRPr lang="es-CR" sz="1800" b="0" kern="1200" dirty="0">
            <a:latin typeface="Arial" panose="020B0604020202020204" pitchFamily="34" charset="0"/>
            <a:cs typeface="Arial" panose="020B0604020202020204" pitchFamily="34" charset="0"/>
          </a:endParaRPr>
        </a:p>
      </dsp:txBody>
      <dsp:txXfrm>
        <a:off x="403069" y="266448"/>
        <a:ext cx="8210840" cy="533238"/>
      </dsp:txXfrm>
    </dsp:sp>
    <dsp:sp modelId="{DC51D5A5-041C-4593-99B5-7C47AC0BBF92}">
      <dsp:nvSpPr>
        <dsp:cNvPr id="0" name=""/>
        <dsp:cNvSpPr/>
      </dsp:nvSpPr>
      <dsp:spPr>
        <a:xfrm>
          <a:off x="69795" y="199793"/>
          <a:ext cx="666548" cy="666548"/>
        </a:xfrm>
        <a:prstGeom prst="ellipse">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6F5B3B15-6D37-4560-B6CD-833EAF43F4F2}">
      <dsp:nvSpPr>
        <dsp:cNvPr id="0" name=""/>
        <dsp:cNvSpPr/>
      </dsp:nvSpPr>
      <dsp:spPr>
        <a:xfrm>
          <a:off x="785172" y="1066050"/>
          <a:ext cx="7828737" cy="533238"/>
        </a:xfrm>
        <a:prstGeom prst="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3258" tIns="45720" rIns="45720" bIns="45720" numCol="1" spcCol="1270" anchor="ctr" anchorCtr="0">
          <a:noAutofit/>
        </a:bodyPr>
        <a:lstStyle/>
        <a:p>
          <a:pPr lvl="0" algn="just" defTabSz="800100">
            <a:lnSpc>
              <a:spcPct val="90000"/>
            </a:lnSpc>
            <a:spcBef>
              <a:spcPct val="0"/>
            </a:spcBef>
            <a:spcAft>
              <a:spcPct val="35000"/>
            </a:spcAft>
          </a:pPr>
          <a:r>
            <a:rPr lang="es-CR" sz="1800" b="0" kern="1200" dirty="0" smtClean="0">
              <a:latin typeface="Arial" panose="020B0604020202020204" pitchFamily="34" charset="0"/>
              <a:cs typeface="Arial" panose="020B0604020202020204" pitchFamily="34" charset="0"/>
            </a:rPr>
            <a:t>Funciones o actividades, entre las cuales se incluyen: activos utilizados y riesgos asumidos.</a:t>
          </a:r>
          <a:endParaRPr lang="es-CR" sz="1800" b="0" kern="1200" dirty="0">
            <a:latin typeface="Arial" panose="020B0604020202020204" pitchFamily="34" charset="0"/>
            <a:cs typeface="Arial" panose="020B0604020202020204" pitchFamily="34" charset="0"/>
          </a:endParaRPr>
        </a:p>
      </dsp:txBody>
      <dsp:txXfrm>
        <a:off x="785172" y="1066050"/>
        <a:ext cx="7828737" cy="533238"/>
      </dsp:txXfrm>
    </dsp:sp>
    <dsp:sp modelId="{5F9D9B50-C840-403D-8E53-FBBEA78140BA}">
      <dsp:nvSpPr>
        <dsp:cNvPr id="0" name=""/>
        <dsp:cNvSpPr/>
      </dsp:nvSpPr>
      <dsp:spPr>
        <a:xfrm>
          <a:off x="451898" y="999395"/>
          <a:ext cx="666548" cy="666548"/>
        </a:xfrm>
        <a:prstGeom prst="ellipse">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1B8CF2DB-33E8-461F-8FC8-CD49C0BDEABF}">
      <dsp:nvSpPr>
        <dsp:cNvPr id="0" name=""/>
        <dsp:cNvSpPr/>
      </dsp:nvSpPr>
      <dsp:spPr>
        <a:xfrm>
          <a:off x="902447" y="1865652"/>
          <a:ext cx="7711462" cy="533238"/>
        </a:xfrm>
        <a:prstGeom prst="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3258" tIns="45720" rIns="45720" bIns="45720" numCol="1" spcCol="1270" anchor="ctr" anchorCtr="0">
          <a:noAutofit/>
        </a:bodyPr>
        <a:lstStyle/>
        <a:p>
          <a:pPr lvl="0" algn="just" defTabSz="800100">
            <a:lnSpc>
              <a:spcPct val="90000"/>
            </a:lnSpc>
            <a:spcBef>
              <a:spcPct val="0"/>
            </a:spcBef>
            <a:spcAft>
              <a:spcPct val="35000"/>
            </a:spcAft>
          </a:pPr>
          <a:r>
            <a:rPr lang="es-CR" sz="1800" b="0" kern="1200" dirty="0" smtClean="0">
              <a:latin typeface="Arial" panose="020B0604020202020204" pitchFamily="34" charset="0"/>
              <a:cs typeface="Arial" panose="020B0604020202020204" pitchFamily="34" charset="0"/>
            </a:rPr>
            <a:t>Términos o condiciones contractuales.</a:t>
          </a:r>
          <a:endParaRPr lang="es-CR" sz="1800" b="0" kern="1200" dirty="0">
            <a:latin typeface="Arial" panose="020B0604020202020204" pitchFamily="34" charset="0"/>
            <a:cs typeface="Arial" panose="020B0604020202020204" pitchFamily="34" charset="0"/>
          </a:endParaRPr>
        </a:p>
      </dsp:txBody>
      <dsp:txXfrm>
        <a:off x="902447" y="1865652"/>
        <a:ext cx="7711462" cy="533238"/>
      </dsp:txXfrm>
    </dsp:sp>
    <dsp:sp modelId="{90CBD691-D14C-4C71-B816-791DA7980D41}">
      <dsp:nvSpPr>
        <dsp:cNvPr id="0" name=""/>
        <dsp:cNvSpPr/>
      </dsp:nvSpPr>
      <dsp:spPr>
        <a:xfrm>
          <a:off x="569173" y="1798997"/>
          <a:ext cx="666548" cy="666548"/>
        </a:xfrm>
        <a:prstGeom prst="ellipse">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E4548B-7D3F-486E-A8D1-88F64E4444E6}">
      <dsp:nvSpPr>
        <dsp:cNvPr id="0" name=""/>
        <dsp:cNvSpPr/>
      </dsp:nvSpPr>
      <dsp:spPr>
        <a:xfrm>
          <a:off x="785172" y="2665254"/>
          <a:ext cx="7828737" cy="533238"/>
        </a:xfrm>
        <a:prstGeom prst="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3258" tIns="45720" rIns="45720" bIns="45720" numCol="1" spcCol="1270" anchor="ctr" anchorCtr="0">
          <a:noAutofit/>
        </a:bodyPr>
        <a:lstStyle/>
        <a:p>
          <a:pPr lvl="0" algn="just" defTabSz="800100">
            <a:lnSpc>
              <a:spcPct val="90000"/>
            </a:lnSpc>
            <a:spcBef>
              <a:spcPct val="0"/>
            </a:spcBef>
            <a:spcAft>
              <a:spcPct val="35000"/>
            </a:spcAft>
          </a:pPr>
          <a:r>
            <a:rPr lang="es-CR" sz="1800" b="0" kern="1200" dirty="0" smtClean="0">
              <a:latin typeface="Arial" panose="020B0604020202020204" pitchFamily="34" charset="0"/>
              <a:cs typeface="Arial" panose="020B0604020202020204" pitchFamily="34" charset="0"/>
            </a:rPr>
            <a:t>Características de los mercados u otros factores económicos que puedan afectar las operaciones.  </a:t>
          </a:r>
          <a:endParaRPr lang="es-CR" sz="1800" b="0" kern="1200" dirty="0">
            <a:latin typeface="Arial" panose="020B0604020202020204" pitchFamily="34" charset="0"/>
            <a:cs typeface="Arial" panose="020B0604020202020204" pitchFamily="34" charset="0"/>
          </a:endParaRPr>
        </a:p>
      </dsp:txBody>
      <dsp:txXfrm>
        <a:off x="785172" y="2665254"/>
        <a:ext cx="7828737" cy="533238"/>
      </dsp:txXfrm>
    </dsp:sp>
    <dsp:sp modelId="{BD41A2CC-574F-4A70-BE9A-0217D9392713}">
      <dsp:nvSpPr>
        <dsp:cNvPr id="0" name=""/>
        <dsp:cNvSpPr/>
      </dsp:nvSpPr>
      <dsp:spPr>
        <a:xfrm>
          <a:off x="451898" y="2598599"/>
          <a:ext cx="666548" cy="666548"/>
        </a:xfrm>
        <a:prstGeom prst="ellipse">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2B5A2E5-BD2A-40D7-AA49-3724DFD02EAD}">
      <dsp:nvSpPr>
        <dsp:cNvPr id="0" name=""/>
        <dsp:cNvSpPr/>
      </dsp:nvSpPr>
      <dsp:spPr>
        <a:xfrm>
          <a:off x="403069" y="3464855"/>
          <a:ext cx="8210840" cy="533238"/>
        </a:xfrm>
        <a:prstGeom prst="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23258" tIns="45720" rIns="45720" bIns="45720" numCol="1" spcCol="1270" anchor="ctr" anchorCtr="0">
          <a:noAutofit/>
        </a:bodyPr>
        <a:lstStyle/>
        <a:p>
          <a:pPr lvl="0" algn="just" defTabSz="800100">
            <a:lnSpc>
              <a:spcPct val="90000"/>
            </a:lnSpc>
            <a:spcBef>
              <a:spcPct val="0"/>
            </a:spcBef>
            <a:spcAft>
              <a:spcPct val="35000"/>
            </a:spcAft>
          </a:pPr>
          <a:r>
            <a:rPr lang="es-CR" sz="1800" b="0" kern="1200" dirty="0" smtClean="0">
              <a:latin typeface="Arial" panose="020B0604020202020204" pitchFamily="34" charset="0"/>
              <a:cs typeface="Arial" panose="020B0604020202020204" pitchFamily="34" charset="0"/>
            </a:rPr>
            <a:t>Estrategias empresariales. </a:t>
          </a:r>
          <a:endParaRPr lang="es-CR" sz="1800" b="0" kern="1200" dirty="0">
            <a:latin typeface="Arial" panose="020B0604020202020204" pitchFamily="34" charset="0"/>
            <a:cs typeface="Arial" panose="020B0604020202020204" pitchFamily="34" charset="0"/>
          </a:endParaRPr>
        </a:p>
      </dsp:txBody>
      <dsp:txXfrm>
        <a:off x="403069" y="3464855"/>
        <a:ext cx="8210840" cy="533238"/>
      </dsp:txXfrm>
    </dsp:sp>
    <dsp:sp modelId="{750C4E94-4FFB-48C1-972B-4B8C2711DE4D}">
      <dsp:nvSpPr>
        <dsp:cNvPr id="0" name=""/>
        <dsp:cNvSpPr/>
      </dsp:nvSpPr>
      <dsp:spPr>
        <a:xfrm>
          <a:off x="69795" y="3398201"/>
          <a:ext cx="666548" cy="666548"/>
        </a:xfrm>
        <a:prstGeom prst="ellipse">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63CEACE-AFA6-482C-BC99-0D0DD0F54894}">
      <dsp:nvSpPr>
        <dsp:cNvPr id="0" name=""/>
        <dsp:cNvSpPr/>
      </dsp:nvSpPr>
      <dsp:spPr>
        <a:xfrm>
          <a:off x="0" y="3536234"/>
          <a:ext cx="8647242" cy="1092735"/>
        </a:xfrm>
        <a:prstGeom prst="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CR" sz="2000" b="1" kern="1200" dirty="0" smtClean="0">
              <a:latin typeface="Arial" panose="020B0604020202020204" pitchFamily="34" charset="0"/>
              <a:cs typeface="Arial" panose="020B0604020202020204" pitchFamily="34" charset="0"/>
            </a:rPr>
            <a:t>Formulario</a:t>
          </a:r>
          <a:endParaRPr lang="es-CR" sz="2000" kern="1200" dirty="0">
            <a:latin typeface="Arial" panose="020B0604020202020204" pitchFamily="34" charset="0"/>
            <a:cs typeface="Arial" panose="020B0604020202020204" pitchFamily="34" charset="0"/>
          </a:endParaRPr>
        </a:p>
      </dsp:txBody>
      <dsp:txXfrm>
        <a:off x="0" y="3536234"/>
        <a:ext cx="8647242" cy="590077"/>
      </dsp:txXfrm>
    </dsp:sp>
    <dsp:sp modelId="{B6F5CEE9-6AB1-456A-97EB-89B4476D8D52}">
      <dsp:nvSpPr>
        <dsp:cNvPr id="0" name=""/>
        <dsp:cNvSpPr/>
      </dsp:nvSpPr>
      <dsp:spPr>
        <a:xfrm>
          <a:off x="0" y="3995528"/>
          <a:ext cx="8647242" cy="897391"/>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es-CR" sz="1800" kern="1200" dirty="0" smtClean="0">
              <a:latin typeface="Arial" panose="020B0604020202020204" pitchFamily="34" charset="0"/>
              <a:cs typeface="Arial" panose="020B0604020202020204" pitchFamily="34" charset="0"/>
            </a:rPr>
            <a:t>La norma obliga a presentar el formulario F982, adjunto en el anexo 1, esto para sujetos con transacciones con partes relacionadas o en paraísos fiscales, mayores de $ 579.429.</a:t>
          </a:r>
          <a:endParaRPr lang="es-CR" sz="1800" kern="1200" dirty="0">
            <a:latin typeface="Arial" panose="020B0604020202020204" pitchFamily="34" charset="0"/>
            <a:cs typeface="Arial" panose="020B0604020202020204" pitchFamily="34" charset="0"/>
          </a:endParaRPr>
        </a:p>
      </dsp:txBody>
      <dsp:txXfrm>
        <a:off x="0" y="3995528"/>
        <a:ext cx="8647242" cy="897391"/>
      </dsp:txXfrm>
    </dsp:sp>
    <dsp:sp modelId="{BBDD6E29-B327-468A-B45B-67929D6A8EB0}">
      <dsp:nvSpPr>
        <dsp:cNvPr id="0" name=""/>
        <dsp:cNvSpPr/>
      </dsp:nvSpPr>
      <dsp:spPr>
        <a:xfrm rot="10800000">
          <a:off x="33464" y="2027249"/>
          <a:ext cx="8580312" cy="1530682"/>
        </a:xfrm>
        <a:prstGeom prst="upArrowCallou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CR" sz="2000" b="1" kern="1200" dirty="0" smtClean="0">
              <a:latin typeface="Arial" panose="020B0604020202020204" pitchFamily="34" charset="0"/>
              <a:cs typeface="Arial" panose="020B0604020202020204" pitchFamily="34" charset="0"/>
            </a:rPr>
            <a:t>Informe</a:t>
          </a:r>
          <a:endParaRPr lang="es-CR" sz="2000" kern="1200" dirty="0">
            <a:latin typeface="Arial" panose="020B0604020202020204" pitchFamily="34" charset="0"/>
            <a:cs typeface="Arial" panose="020B0604020202020204" pitchFamily="34" charset="0"/>
          </a:endParaRPr>
        </a:p>
      </dsp:txBody>
      <dsp:txXfrm>
        <a:off x="33464" y="2027249"/>
        <a:ext cx="8580312" cy="537269"/>
      </dsp:txXfrm>
    </dsp:sp>
    <dsp:sp modelId="{D4C42017-1F21-483C-BA29-DFE1EBB17B1B}">
      <dsp:nvSpPr>
        <dsp:cNvPr id="0" name=""/>
        <dsp:cNvSpPr/>
      </dsp:nvSpPr>
      <dsp:spPr>
        <a:xfrm>
          <a:off x="53612" y="2462666"/>
          <a:ext cx="8540016" cy="869796"/>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es-CR" sz="1800" kern="1200" dirty="0" smtClean="0">
              <a:latin typeface="Arial" panose="020B0604020202020204" pitchFamily="34" charset="0"/>
              <a:cs typeface="Arial" panose="020B0604020202020204" pitchFamily="34" charset="0"/>
            </a:rPr>
            <a:t>Debe presentarse a más tardar 3 meses después de concluido el ejercicio fiscal. El año fiscal corresponde al año natural, por ende el requerimiento se dará para los primeros tres meses del año. </a:t>
          </a:r>
          <a:endParaRPr lang="es-CR" sz="1800" kern="1200" dirty="0">
            <a:latin typeface="Arial" panose="020B0604020202020204" pitchFamily="34" charset="0"/>
            <a:cs typeface="Arial" panose="020B0604020202020204" pitchFamily="34" charset="0"/>
          </a:endParaRPr>
        </a:p>
      </dsp:txBody>
      <dsp:txXfrm>
        <a:off x="53612" y="2462666"/>
        <a:ext cx="8540016" cy="869796"/>
      </dsp:txXfrm>
    </dsp:sp>
    <dsp:sp modelId="{389D0492-59E6-441B-B93F-262BB15494A6}">
      <dsp:nvSpPr>
        <dsp:cNvPr id="0" name=""/>
        <dsp:cNvSpPr/>
      </dsp:nvSpPr>
      <dsp:spPr>
        <a:xfrm rot="10800000">
          <a:off x="0" y="2600"/>
          <a:ext cx="8647242" cy="2045322"/>
        </a:xfrm>
        <a:prstGeom prst="upArrowCallou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CR" sz="2000" b="1" kern="1200" dirty="0" smtClean="0">
              <a:latin typeface="Arial" panose="020B0604020202020204" pitchFamily="34" charset="0"/>
              <a:cs typeface="Arial" panose="020B0604020202020204" pitchFamily="34" charset="0"/>
            </a:rPr>
            <a:t>Obligación</a:t>
          </a:r>
          <a:endParaRPr lang="es-CR" sz="2000" kern="1200" dirty="0">
            <a:latin typeface="Arial" panose="020B0604020202020204" pitchFamily="34" charset="0"/>
            <a:cs typeface="Arial" panose="020B0604020202020204" pitchFamily="34" charset="0"/>
          </a:endParaRPr>
        </a:p>
      </dsp:txBody>
      <dsp:txXfrm>
        <a:off x="0" y="2600"/>
        <a:ext cx="8647242" cy="717908"/>
      </dsp:txXfrm>
    </dsp:sp>
    <dsp:sp modelId="{56BC4EE2-5D6B-4703-950D-4BF103FBC1D5}">
      <dsp:nvSpPr>
        <dsp:cNvPr id="0" name=""/>
        <dsp:cNvSpPr/>
      </dsp:nvSpPr>
      <dsp:spPr>
        <a:xfrm>
          <a:off x="0" y="559389"/>
          <a:ext cx="8647242" cy="1362918"/>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es-CR" sz="1800" kern="1200" dirty="0" smtClean="0">
              <a:latin typeface="Arial" panose="020B0604020202020204" pitchFamily="34" charset="0"/>
              <a:cs typeface="Arial" panose="020B0604020202020204" pitchFamily="34" charset="0"/>
            </a:rPr>
            <a:t>Art 62-A “Para efectos tributarios, los contribuyentes que celebren operaciones o transacciones con sujetos relacionados, estarán obligados a determinar los precios y montos de las contraprestaciones, considerando para esas operaciones los precios de mercado utilizados en transferencias de bienes o prestación de servicios de la misma especie, entre sujetos independientes”.</a:t>
          </a:r>
          <a:endParaRPr lang="es-CR" sz="1800" kern="1200" dirty="0">
            <a:latin typeface="Arial" panose="020B0604020202020204" pitchFamily="34" charset="0"/>
            <a:cs typeface="Arial" panose="020B0604020202020204" pitchFamily="34" charset="0"/>
          </a:endParaRPr>
        </a:p>
      </dsp:txBody>
      <dsp:txXfrm>
        <a:off x="0" y="559389"/>
        <a:ext cx="8647242" cy="1362918"/>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587307-0DF2-45A6-9744-80901E8352DC}">
      <dsp:nvSpPr>
        <dsp:cNvPr id="0" name=""/>
        <dsp:cNvSpPr/>
      </dsp:nvSpPr>
      <dsp:spPr>
        <a:xfrm>
          <a:off x="770395" y="0"/>
          <a:ext cx="4021899" cy="4021899"/>
        </a:xfrm>
        <a:prstGeom prst="triangle">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AB87BC6-F816-4A3E-A72E-9765431394DA}">
      <dsp:nvSpPr>
        <dsp:cNvPr id="0" name=""/>
        <dsp:cNvSpPr/>
      </dsp:nvSpPr>
      <dsp:spPr>
        <a:xfrm>
          <a:off x="2445588" y="443833"/>
          <a:ext cx="2535049" cy="552274"/>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R" sz="1800" b="1" kern="1200" dirty="0" smtClean="0">
              <a:effectLst/>
              <a:latin typeface="Arial" panose="020B0604020202020204" pitchFamily="34" charset="0"/>
              <a:cs typeface="Arial" panose="020B0604020202020204" pitchFamily="34" charset="0"/>
            </a:rPr>
            <a:t>Precio Comparable No Controlado</a:t>
          </a:r>
          <a:endParaRPr lang="es-CR" sz="1800" b="1" kern="1200" dirty="0">
            <a:effectLst/>
            <a:latin typeface="Arial" panose="020B0604020202020204" pitchFamily="34" charset="0"/>
            <a:cs typeface="Arial" panose="020B0604020202020204" pitchFamily="34" charset="0"/>
          </a:endParaRPr>
        </a:p>
      </dsp:txBody>
      <dsp:txXfrm>
        <a:off x="2445588" y="443833"/>
        <a:ext cx="2535049" cy="552274"/>
      </dsp:txXfrm>
    </dsp:sp>
    <dsp:sp modelId="{201DFE5C-CD25-4A42-83BB-D07D3BDE7E12}">
      <dsp:nvSpPr>
        <dsp:cNvPr id="0" name=""/>
        <dsp:cNvSpPr/>
      </dsp:nvSpPr>
      <dsp:spPr>
        <a:xfrm>
          <a:off x="2445588" y="1086836"/>
          <a:ext cx="2535049" cy="552274"/>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R" sz="1800" b="1" kern="1200" dirty="0" smtClean="0">
              <a:effectLst/>
              <a:latin typeface="Arial" panose="020B0604020202020204" pitchFamily="34" charset="0"/>
              <a:cs typeface="Arial" panose="020B0604020202020204" pitchFamily="34" charset="0"/>
            </a:rPr>
            <a:t>Precio de Reventa</a:t>
          </a:r>
          <a:endParaRPr lang="es-CR" sz="1800" b="1" kern="1200" dirty="0">
            <a:effectLst/>
            <a:latin typeface="Arial" panose="020B0604020202020204" pitchFamily="34" charset="0"/>
            <a:cs typeface="Arial" panose="020B0604020202020204" pitchFamily="34" charset="0"/>
          </a:endParaRPr>
        </a:p>
      </dsp:txBody>
      <dsp:txXfrm>
        <a:off x="2445588" y="1086836"/>
        <a:ext cx="2535049" cy="552274"/>
      </dsp:txXfrm>
    </dsp:sp>
    <dsp:sp modelId="{1354DAC9-943D-46F7-A0DF-7D1B82C4DC50}">
      <dsp:nvSpPr>
        <dsp:cNvPr id="0" name=""/>
        <dsp:cNvSpPr/>
      </dsp:nvSpPr>
      <dsp:spPr>
        <a:xfrm>
          <a:off x="2445588" y="1729839"/>
          <a:ext cx="2535049" cy="552274"/>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R" sz="1800" b="1" kern="1200" dirty="0" smtClean="0">
              <a:effectLst/>
              <a:latin typeface="Arial" panose="020B0604020202020204" pitchFamily="34" charset="0"/>
              <a:cs typeface="Arial" panose="020B0604020202020204" pitchFamily="34" charset="0"/>
            </a:rPr>
            <a:t>Costo Adicionado</a:t>
          </a:r>
          <a:endParaRPr lang="es-CR" sz="1800" b="1" kern="1200" dirty="0">
            <a:effectLst/>
            <a:latin typeface="Arial" panose="020B0604020202020204" pitchFamily="34" charset="0"/>
            <a:cs typeface="Arial" panose="020B0604020202020204" pitchFamily="34" charset="0"/>
          </a:endParaRPr>
        </a:p>
      </dsp:txBody>
      <dsp:txXfrm>
        <a:off x="2445588" y="1729839"/>
        <a:ext cx="2535049" cy="552274"/>
      </dsp:txXfrm>
    </dsp:sp>
    <dsp:sp modelId="{A5926DAC-309B-4F65-96D4-B1DC339E7259}">
      <dsp:nvSpPr>
        <dsp:cNvPr id="0" name=""/>
        <dsp:cNvSpPr/>
      </dsp:nvSpPr>
      <dsp:spPr>
        <a:xfrm>
          <a:off x="2445588" y="2372842"/>
          <a:ext cx="2535049" cy="552274"/>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R" sz="1800" b="1" kern="1200" dirty="0" smtClean="0">
              <a:effectLst/>
              <a:latin typeface="Arial" panose="020B0604020202020204" pitchFamily="34" charset="0"/>
              <a:cs typeface="Arial" panose="020B0604020202020204" pitchFamily="34" charset="0"/>
            </a:rPr>
            <a:t>Partición de Utilidades</a:t>
          </a:r>
          <a:endParaRPr lang="es-CR" sz="1800" b="1" kern="1200" dirty="0">
            <a:effectLst/>
            <a:latin typeface="Arial" panose="020B0604020202020204" pitchFamily="34" charset="0"/>
            <a:cs typeface="Arial" panose="020B0604020202020204" pitchFamily="34" charset="0"/>
          </a:endParaRPr>
        </a:p>
      </dsp:txBody>
      <dsp:txXfrm>
        <a:off x="2445588" y="2372842"/>
        <a:ext cx="2535049" cy="552274"/>
      </dsp:txXfrm>
    </dsp:sp>
    <dsp:sp modelId="{90BF191B-9CE8-40C8-9A45-C41A0FB9C493}">
      <dsp:nvSpPr>
        <dsp:cNvPr id="0" name=""/>
        <dsp:cNvSpPr/>
      </dsp:nvSpPr>
      <dsp:spPr>
        <a:xfrm>
          <a:off x="2445588" y="3015845"/>
          <a:ext cx="2535049" cy="552274"/>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R" sz="1800" b="1" kern="1200" dirty="0" smtClean="0">
              <a:effectLst/>
              <a:latin typeface="Arial" panose="020B0604020202020204" pitchFamily="34" charset="0"/>
              <a:cs typeface="Arial" panose="020B0604020202020204" pitchFamily="34" charset="0"/>
            </a:rPr>
            <a:t>Margen Neto de la Transacción</a:t>
          </a:r>
          <a:endParaRPr lang="es-CR" sz="1800" b="1" kern="1200" dirty="0">
            <a:effectLst/>
            <a:latin typeface="Arial" panose="020B0604020202020204" pitchFamily="34" charset="0"/>
            <a:cs typeface="Arial" panose="020B0604020202020204" pitchFamily="34" charset="0"/>
          </a:endParaRPr>
        </a:p>
      </dsp:txBody>
      <dsp:txXfrm>
        <a:off x="2445588" y="3015845"/>
        <a:ext cx="2535049" cy="552274"/>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F9E6762-E8C6-4104-801C-ED4E36397636}">
      <dsp:nvSpPr>
        <dsp:cNvPr id="0" name=""/>
        <dsp:cNvSpPr/>
      </dsp:nvSpPr>
      <dsp:spPr>
        <a:xfrm>
          <a:off x="2475682" y="1126930"/>
          <a:ext cx="536752" cy="91440"/>
        </a:xfrm>
        <a:custGeom>
          <a:avLst/>
          <a:gdLst/>
          <a:ahLst/>
          <a:cxnLst/>
          <a:rect l="0" t="0" r="0" b="0"/>
          <a:pathLst>
            <a:path>
              <a:moveTo>
                <a:pt x="0" y="45720"/>
              </a:moveTo>
              <a:lnTo>
                <a:pt x="536752" y="45720"/>
              </a:lnTo>
            </a:path>
          </a:pathLst>
        </a:custGeom>
        <a:noFill/>
        <a:ln w="9525" cap="flat" cmpd="sng" algn="ctr">
          <a:solidFill>
            <a:schemeClr val="accent4">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CR" sz="1800" kern="1200">
            <a:latin typeface="Arial" panose="020B0604020202020204" pitchFamily="34" charset="0"/>
            <a:cs typeface="Arial" panose="020B0604020202020204" pitchFamily="34" charset="0"/>
          </a:endParaRPr>
        </a:p>
      </dsp:txBody>
      <dsp:txXfrm>
        <a:off x="2729874" y="1169810"/>
        <a:ext cx="28367" cy="5679"/>
      </dsp:txXfrm>
    </dsp:sp>
    <dsp:sp modelId="{2F2D0FC6-F327-4879-9190-677281CAB907}">
      <dsp:nvSpPr>
        <dsp:cNvPr id="0" name=""/>
        <dsp:cNvSpPr/>
      </dsp:nvSpPr>
      <dsp:spPr>
        <a:xfrm>
          <a:off x="10730" y="432624"/>
          <a:ext cx="2466751" cy="1480050"/>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s-CR" sz="1900" kern="1200" dirty="0" smtClean="0">
              <a:latin typeface="+mj-lt"/>
              <a:cs typeface="Arial" panose="020B0604020202020204" pitchFamily="34" charset="0"/>
            </a:rPr>
            <a:t>Determinar si se tienen operaciones que deben ser analizadas.</a:t>
          </a:r>
          <a:endParaRPr lang="es-CR" sz="1900" kern="1200" dirty="0">
            <a:latin typeface="+mj-lt"/>
            <a:cs typeface="Arial" panose="020B0604020202020204" pitchFamily="34" charset="0"/>
          </a:endParaRPr>
        </a:p>
      </dsp:txBody>
      <dsp:txXfrm>
        <a:off x="10730" y="432624"/>
        <a:ext cx="2466751" cy="1480050"/>
      </dsp:txXfrm>
    </dsp:sp>
    <dsp:sp modelId="{6959494A-1014-4A1D-AFC5-06D277F9FE5E}">
      <dsp:nvSpPr>
        <dsp:cNvPr id="0" name=""/>
        <dsp:cNvSpPr/>
      </dsp:nvSpPr>
      <dsp:spPr>
        <a:xfrm>
          <a:off x="5509786" y="1126930"/>
          <a:ext cx="536752" cy="91440"/>
        </a:xfrm>
        <a:custGeom>
          <a:avLst/>
          <a:gdLst/>
          <a:ahLst/>
          <a:cxnLst/>
          <a:rect l="0" t="0" r="0" b="0"/>
          <a:pathLst>
            <a:path>
              <a:moveTo>
                <a:pt x="0" y="45720"/>
              </a:moveTo>
              <a:lnTo>
                <a:pt x="536752" y="45720"/>
              </a:lnTo>
            </a:path>
          </a:pathLst>
        </a:custGeom>
        <a:noFill/>
        <a:ln w="9525" cap="flat" cmpd="sng" algn="ctr">
          <a:solidFill>
            <a:schemeClr val="accent4">
              <a:hueOff val="-1116192"/>
              <a:satOff val="6725"/>
              <a:lumOff val="539"/>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CR" sz="1800" kern="1200">
            <a:latin typeface="Arial" panose="020B0604020202020204" pitchFamily="34" charset="0"/>
            <a:cs typeface="Arial" panose="020B0604020202020204" pitchFamily="34" charset="0"/>
          </a:endParaRPr>
        </a:p>
      </dsp:txBody>
      <dsp:txXfrm>
        <a:off x="5763978" y="1169810"/>
        <a:ext cx="28367" cy="5679"/>
      </dsp:txXfrm>
    </dsp:sp>
    <dsp:sp modelId="{28B0BADD-2ED8-4C18-BD65-3451F5FE2F26}">
      <dsp:nvSpPr>
        <dsp:cNvPr id="0" name=""/>
        <dsp:cNvSpPr/>
      </dsp:nvSpPr>
      <dsp:spPr>
        <a:xfrm>
          <a:off x="3044834" y="432624"/>
          <a:ext cx="2466751" cy="1480050"/>
        </a:xfrm>
        <a:prstGeom prst="rect">
          <a:avLst/>
        </a:prstGeom>
        <a:solidFill>
          <a:schemeClr val="accent4">
            <a:hueOff val="-892954"/>
            <a:satOff val="5380"/>
            <a:lumOff val="43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s-CR" sz="1900" kern="1200" dirty="0" smtClean="0">
              <a:latin typeface="+mj-lt"/>
              <a:cs typeface="Arial" panose="020B0604020202020204" pitchFamily="34" charset="0"/>
            </a:rPr>
            <a:t>Identificar </a:t>
          </a:r>
          <a:r>
            <a:rPr lang="es-CR" sz="1900" b="1" i="1" kern="1200" dirty="0" smtClean="0">
              <a:latin typeface="+mj-lt"/>
              <a:cs typeface="Arial" panose="020B0604020202020204" pitchFamily="34" charset="0"/>
            </a:rPr>
            <a:t>funcionalmente</a:t>
          </a:r>
          <a:r>
            <a:rPr lang="es-CR" sz="1900" kern="1200" dirty="0" smtClean="0">
              <a:latin typeface="+mj-lt"/>
              <a:cs typeface="Arial" panose="020B0604020202020204" pitchFamily="34" charset="0"/>
            </a:rPr>
            <a:t> las operaciones que deben ser analizadas.</a:t>
          </a:r>
          <a:endParaRPr lang="es-CR" sz="1900" kern="1200" dirty="0">
            <a:latin typeface="+mj-lt"/>
            <a:cs typeface="Arial" panose="020B0604020202020204" pitchFamily="34" charset="0"/>
          </a:endParaRPr>
        </a:p>
      </dsp:txBody>
      <dsp:txXfrm>
        <a:off x="3044834" y="432624"/>
        <a:ext cx="2466751" cy="1480050"/>
      </dsp:txXfrm>
    </dsp:sp>
    <dsp:sp modelId="{ACFBE427-8479-4245-AD4C-DFAC6F6FB318}">
      <dsp:nvSpPr>
        <dsp:cNvPr id="0" name=""/>
        <dsp:cNvSpPr/>
      </dsp:nvSpPr>
      <dsp:spPr>
        <a:xfrm>
          <a:off x="1244106" y="1910875"/>
          <a:ext cx="6068207" cy="536752"/>
        </a:xfrm>
        <a:custGeom>
          <a:avLst/>
          <a:gdLst/>
          <a:ahLst/>
          <a:cxnLst/>
          <a:rect l="0" t="0" r="0" b="0"/>
          <a:pathLst>
            <a:path>
              <a:moveTo>
                <a:pt x="6068207" y="0"/>
              </a:moveTo>
              <a:lnTo>
                <a:pt x="6068207" y="285476"/>
              </a:lnTo>
              <a:lnTo>
                <a:pt x="0" y="285476"/>
              </a:lnTo>
              <a:lnTo>
                <a:pt x="0" y="536752"/>
              </a:lnTo>
            </a:path>
          </a:pathLst>
        </a:custGeom>
        <a:noFill/>
        <a:ln w="9525" cap="flat" cmpd="sng" algn="ctr">
          <a:solidFill>
            <a:schemeClr val="accent4">
              <a:hueOff val="-2232385"/>
              <a:satOff val="13449"/>
              <a:lumOff val="1078"/>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CR" sz="1800" kern="1200">
            <a:latin typeface="Arial" panose="020B0604020202020204" pitchFamily="34" charset="0"/>
            <a:cs typeface="Arial" panose="020B0604020202020204" pitchFamily="34" charset="0"/>
          </a:endParaRPr>
        </a:p>
      </dsp:txBody>
      <dsp:txXfrm>
        <a:off x="4125843" y="2176412"/>
        <a:ext cx="304733" cy="5679"/>
      </dsp:txXfrm>
    </dsp:sp>
    <dsp:sp modelId="{6AE0195A-7FE1-4B92-A83D-D84FDCCBC378}">
      <dsp:nvSpPr>
        <dsp:cNvPr id="0" name=""/>
        <dsp:cNvSpPr/>
      </dsp:nvSpPr>
      <dsp:spPr>
        <a:xfrm>
          <a:off x="6078938" y="432624"/>
          <a:ext cx="2466751" cy="1480050"/>
        </a:xfrm>
        <a:prstGeom prst="rect">
          <a:avLst/>
        </a:prstGeom>
        <a:solidFill>
          <a:schemeClr val="accent4">
            <a:hueOff val="-1785908"/>
            <a:satOff val="10760"/>
            <a:lumOff val="86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s-CR" sz="1900" kern="1200" dirty="0" smtClean="0">
              <a:latin typeface="+mj-lt"/>
              <a:cs typeface="Arial" panose="020B0604020202020204" pitchFamily="34" charset="0"/>
            </a:rPr>
            <a:t>Determinar la afectación de las operaciones inidentificadas a las operaciones.</a:t>
          </a:r>
          <a:endParaRPr lang="es-CR" sz="1900" kern="1200" dirty="0">
            <a:latin typeface="+mj-lt"/>
            <a:cs typeface="Arial" panose="020B0604020202020204" pitchFamily="34" charset="0"/>
          </a:endParaRPr>
        </a:p>
      </dsp:txBody>
      <dsp:txXfrm>
        <a:off x="6078938" y="432624"/>
        <a:ext cx="2466751" cy="1480050"/>
      </dsp:txXfrm>
    </dsp:sp>
    <dsp:sp modelId="{FC678E8C-679A-4ACA-8B6F-5556E72560A9}">
      <dsp:nvSpPr>
        <dsp:cNvPr id="0" name=""/>
        <dsp:cNvSpPr/>
      </dsp:nvSpPr>
      <dsp:spPr>
        <a:xfrm>
          <a:off x="2475682" y="3174333"/>
          <a:ext cx="536752" cy="91440"/>
        </a:xfrm>
        <a:custGeom>
          <a:avLst/>
          <a:gdLst/>
          <a:ahLst/>
          <a:cxnLst/>
          <a:rect l="0" t="0" r="0" b="0"/>
          <a:pathLst>
            <a:path>
              <a:moveTo>
                <a:pt x="0" y="45720"/>
              </a:moveTo>
              <a:lnTo>
                <a:pt x="536752" y="45720"/>
              </a:lnTo>
            </a:path>
          </a:pathLst>
        </a:custGeom>
        <a:noFill/>
        <a:ln w="9525" cap="flat" cmpd="sng" algn="ctr">
          <a:solidFill>
            <a:schemeClr val="accent4">
              <a:hueOff val="-3348577"/>
              <a:satOff val="20174"/>
              <a:lumOff val="1617"/>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CR" sz="1800" kern="1200">
            <a:latin typeface="Arial" panose="020B0604020202020204" pitchFamily="34" charset="0"/>
            <a:cs typeface="Arial" panose="020B0604020202020204" pitchFamily="34" charset="0"/>
          </a:endParaRPr>
        </a:p>
      </dsp:txBody>
      <dsp:txXfrm>
        <a:off x="2729874" y="3217214"/>
        <a:ext cx="28367" cy="5679"/>
      </dsp:txXfrm>
    </dsp:sp>
    <dsp:sp modelId="{0372629C-101A-40C8-BC81-30390A46217D}">
      <dsp:nvSpPr>
        <dsp:cNvPr id="0" name=""/>
        <dsp:cNvSpPr/>
      </dsp:nvSpPr>
      <dsp:spPr>
        <a:xfrm>
          <a:off x="10730" y="2480028"/>
          <a:ext cx="2466751" cy="1480050"/>
        </a:xfrm>
        <a:prstGeom prst="rect">
          <a:avLst/>
        </a:prstGeom>
        <a:solidFill>
          <a:schemeClr val="accent4">
            <a:hueOff val="-2678862"/>
            <a:satOff val="16139"/>
            <a:lumOff val="129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s-CR" sz="1900" kern="1200" dirty="0" smtClean="0">
              <a:latin typeface="+mj-lt"/>
              <a:cs typeface="Arial" panose="020B0604020202020204" pitchFamily="34" charset="0"/>
            </a:rPr>
            <a:t>Efectuar el análisis y valoración de las operaciones.</a:t>
          </a:r>
          <a:endParaRPr lang="es-CR" sz="1900" kern="1200" dirty="0">
            <a:latin typeface="+mj-lt"/>
            <a:cs typeface="Arial" panose="020B0604020202020204" pitchFamily="34" charset="0"/>
          </a:endParaRPr>
        </a:p>
      </dsp:txBody>
      <dsp:txXfrm>
        <a:off x="10730" y="2480028"/>
        <a:ext cx="2466751" cy="1480050"/>
      </dsp:txXfrm>
    </dsp:sp>
    <dsp:sp modelId="{4A3E5DBD-7883-4EC6-9869-66F145BC8B1A}">
      <dsp:nvSpPr>
        <dsp:cNvPr id="0" name=""/>
        <dsp:cNvSpPr/>
      </dsp:nvSpPr>
      <dsp:spPr>
        <a:xfrm>
          <a:off x="5509786" y="3174333"/>
          <a:ext cx="536752" cy="91440"/>
        </a:xfrm>
        <a:custGeom>
          <a:avLst/>
          <a:gdLst/>
          <a:ahLst/>
          <a:cxnLst/>
          <a:rect l="0" t="0" r="0" b="0"/>
          <a:pathLst>
            <a:path>
              <a:moveTo>
                <a:pt x="0" y="45720"/>
              </a:moveTo>
              <a:lnTo>
                <a:pt x="536752" y="45720"/>
              </a:lnTo>
            </a:path>
          </a:pathLst>
        </a:custGeom>
        <a:noFill/>
        <a:ln w="9525" cap="flat" cmpd="sng" algn="ctr">
          <a:solidFill>
            <a:schemeClr val="accent4">
              <a:hueOff val="-4464770"/>
              <a:satOff val="26899"/>
              <a:lumOff val="2156"/>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CR" sz="1800" kern="1200">
            <a:latin typeface="Arial" panose="020B0604020202020204" pitchFamily="34" charset="0"/>
            <a:cs typeface="Arial" panose="020B0604020202020204" pitchFamily="34" charset="0"/>
          </a:endParaRPr>
        </a:p>
      </dsp:txBody>
      <dsp:txXfrm>
        <a:off x="5763978" y="3217214"/>
        <a:ext cx="28367" cy="5679"/>
      </dsp:txXfrm>
    </dsp:sp>
    <dsp:sp modelId="{0532B36B-8867-4959-B1A9-821F5FCA237B}">
      <dsp:nvSpPr>
        <dsp:cNvPr id="0" name=""/>
        <dsp:cNvSpPr/>
      </dsp:nvSpPr>
      <dsp:spPr>
        <a:xfrm>
          <a:off x="3044834" y="2480028"/>
          <a:ext cx="2466751" cy="1480050"/>
        </a:xfrm>
        <a:prstGeom prst="rect">
          <a:avLst/>
        </a:prstGeom>
        <a:solidFill>
          <a:schemeClr val="accent4">
            <a:hueOff val="-3571816"/>
            <a:satOff val="21519"/>
            <a:lumOff val="1725"/>
            <a:alphaOff val="0"/>
          </a:schemeClr>
        </a:solidFill>
        <a:ln>
          <a:noFill/>
        </a:ln>
        <a:effectLst>
          <a:outerShdw blurRad="40000" dist="23000" dir="5400000" rotWithShape="0">
            <a:srgbClr val="000000">
              <a:alpha val="35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s-CR" sz="1900" kern="1200" dirty="0" smtClean="0">
              <a:latin typeface="+mj-lt"/>
              <a:cs typeface="Arial" panose="020B0604020202020204" pitchFamily="34" charset="0"/>
            </a:rPr>
            <a:t>Documentar el proceso de análisis </a:t>
          </a:r>
        </a:p>
        <a:p>
          <a:pPr lvl="0" algn="ctr" defTabSz="844550">
            <a:lnSpc>
              <a:spcPct val="90000"/>
            </a:lnSpc>
            <a:spcBef>
              <a:spcPct val="0"/>
            </a:spcBef>
            <a:spcAft>
              <a:spcPct val="35000"/>
            </a:spcAft>
          </a:pPr>
          <a:r>
            <a:rPr lang="es-CR" sz="1900" kern="1200" dirty="0" smtClean="0">
              <a:latin typeface="+mj-lt"/>
              <a:cs typeface="Arial" panose="020B0604020202020204" pitchFamily="34" charset="0"/>
            </a:rPr>
            <a:t>(</a:t>
          </a:r>
          <a:r>
            <a:rPr lang="es-CR" sz="1900" b="1" i="1" kern="1200" dirty="0" smtClean="0">
              <a:latin typeface="+mj-lt"/>
              <a:cs typeface="Arial" panose="020B0604020202020204" pitchFamily="34" charset="0"/>
            </a:rPr>
            <a:t>Estudio de Precios de Transferencia</a:t>
          </a:r>
          <a:r>
            <a:rPr lang="es-CR" sz="1900" kern="1200" dirty="0" smtClean="0">
              <a:latin typeface="+mj-lt"/>
              <a:cs typeface="Arial" panose="020B0604020202020204" pitchFamily="34" charset="0"/>
            </a:rPr>
            <a:t>).</a:t>
          </a:r>
          <a:endParaRPr lang="es-CR" sz="1900" kern="1200" dirty="0">
            <a:latin typeface="+mj-lt"/>
            <a:cs typeface="Arial" panose="020B0604020202020204" pitchFamily="34" charset="0"/>
          </a:endParaRPr>
        </a:p>
      </dsp:txBody>
      <dsp:txXfrm>
        <a:off x="3044834" y="2480028"/>
        <a:ext cx="2466751" cy="1480050"/>
      </dsp:txXfrm>
    </dsp:sp>
    <dsp:sp modelId="{9207A04B-000C-424B-9A24-D67E7CDF9363}">
      <dsp:nvSpPr>
        <dsp:cNvPr id="0" name=""/>
        <dsp:cNvSpPr/>
      </dsp:nvSpPr>
      <dsp:spPr>
        <a:xfrm>
          <a:off x="6078938" y="2480028"/>
          <a:ext cx="2466751" cy="1480050"/>
        </a:xfrm>
        <a:prstGeom prst="rect">
          <a:avLst/>
        </a:prstGeom>
        <a:solidFill>
          <a:schemeClr val="accent4">
            <a:hueOff val="-4464770"/>
            <a:satOff val="26899"/>
            <a:lumOff val="2156"/>
            <a:alphaOff val="0"/>
          </a:schemeClr>
        </a:solidFill>
        <a:ln>
          <a:noFill/>
        </a:ln>
        <a:effectLst>
          <a:outerShdw blurRad="40000" dist="23000" dir="5400000" rotWithShape="0">
            <a:srgbClr val="000000">
              <a:alpha val="35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s-CR" sz="1900" kern="1200" dirty="0" smtClean="0">
              <a:latin typeface="+mj-lt"/>
              <a:cs typeface="Arial" panose="020B0604020202020204" pitchFamily="34" charset="0"/>
            </a:rPr>
            <a:t>Determinar el impacto del análisis a efecto de la determinación de la base imponible de la empresa.</a:t>
          </a:r>
          <a:endParaRPr lang="es-CR" sz="1900" kern="1200" dirty="0">
            <a:latin typeface="+mj-lt"/>
            <a:cs typeface="Arial" panose="020B0604020202020204" pitchFamily="34" charset="0"/>
          </a:endParaRPr>
        </a:p>
      </dsp:txBody>
      <dsp:txXfrm>
        <a:off x="6078938" y="2480028"/>
        <a:ext cx="2466751" cy="1480050"/>
      </dsp:txXfrm>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745CD1F-62D2-4F40-940C-D832E8BD542B}">
      <dsp:nvSpPr>
        <dsp:cNvPr id="0" name=""/>
        <dsp:cNvSpPr/>
      </dsp:nvSpPr>
      <dsp:spPr>
        <a:xfrm>
          <a:off x="0" y="0"/>
          <a:ext cx="8688560" cy="19347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SV" sz="2400" kern="1200" dirty="0" smtClean="0">
              <a:effectLst>
                <a:outerShdw blurRad="38100" dist="38100" dir="2700000" algn="tl">
                  <a:srgbClr val="000000">
                    <a:alpha val="43137"/>
                  </a:srgbClr>
                </a:outerShdw>
              </a:effectLst>
            </a:rPr>
            <a:t>La Administración Tributaria tiene las facultades de fiscalización, inspección, investigación y control en virtud de la ley.</a:t>
          </a:r>
          <a:endParaRPr lang="es-CR" sz="2400" kern="1200" dirty="0"/>
        </a:p>
      </dsp:txBody>
      <dsp:txXfrm>
        <a:off x="1931188" y="0"/>
        <a:ext cx="6757371" cy="1934765"/>
      </dsp:txXfrm>
    </dsp:sp>
    <dsp:sp modelId="{6816937D-A51E-4966-8EF6-15FBA0D91FF7}">
      <dsp:nvSpPr>
        <dsp:cNvPr id="0" name=""/>
        <dsp:cNvSpPr/>
      </dsp:nvSpPr>
      <dsp:spPr>
        <a:xfrm>
          <a:off x="733592" y="679079"/>
          <a:ext cx="657480" cy="576606"/>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4B99F6-4BBB-4CA5-9A0B-19C3286EDA78}">
      <dsp:nvSpPr>
        <dsp:cNvPr id="0" name=""/>
        <dsp:cNvSpPr/>
      </dsp:nvSpPr>
      <dsp:spPr>
        <a:xfrm>
          <a:off x="0" y="2128242"/>
          <a:ext cx="8688560" cy="19347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SV" sz="2400" kern="1200" dirty="0" smtClean="0">
              <a:effectLst>
                <a:outerShdw blurRad="38100" dist="38100" dir="2700000" algn="tl">
                  <a:srgbClr val="000000">
                    <a:alpha val="43137"/>
                  </a:srgbClr>
                </a:outerShdw>
              </a:effectLst>
            </a:rPr>
            <a:t>Definición: El proceso  o procedimiento de fiscalización es el conjunto de actuaciones que la Administración Tributaria realiza con el propósito de establecer la auténtica situación tributaria de los sujetos pasivos.</a:t>
          </a:r>
          <a:endParaRPr lang="es-SV" sz="2400" kern="1200" dirty="0">
            <a:effectLst>
              <a:outerShdw blurRad="38100" dist="38100" dir="2700000" algn="tl">
                <a:srgbClr val="000000">
                  <a:alpha val="43137"/>
                </a:srgbClr>
              </a:outerShdw>
            </a:effectLst>
          </a:endParaRPr>
        </a:p>
      </dsp:txBody>
      <dsp:txXfrm>
        <a:off x="1931188" y="2128242"/>
        <a:ext cx="6757371" cy="1934765"/>
      </dsp:txXfrm>
    </dsp:sp>
    <dsp:sp modelId="{AB55BF63-07C6-4798-97E3-884A3A105475}">
      <dsp:nvSpPr>
        <dsp:cNvPr id="0" name=""/>
        <dsp:cNvSpPr/>
      </dsp:nvSpPr>
      <dsp:spPr>
        <a:xfrm>
          <a:off x="733592" y="2807321"/>
          <a:ext cx="657480" cy="576606"/>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4CA265E-941A-4BDD-AB47-DF73F43B27DB}">
      <dsp:nvSpPr>
        <dsp:cNvPr id="0" name=""/>
        <dsp:cNvSpPr/>
      </dsp:nvSpPr>
      <dsp:spPr>
        <a:xfrm>
          <a:off x="459099" y="0"/>
          <a:ext cx="8010792" cy="2197245"/>
        </a:xfrm>
        <a:prstGeom prst="rightArrow">
          <a:avLst/>
        </a:prstGeom>
        <a:gradFill rotWithShape="0">
          <a:gsLst>
            <a:gs pos="0">
              <a:schemeClr val="accent4">
                <a:tint val="40000"/>
                <a:hueOff val="0"/>
                <a:satOff val="0"/>
                <a:lumOff val="0"/>
                <a:alphaOff val="0"/>
                <a:tint val="100000"/>
                <a:shade val="100000"/>
                <a:satMod val="130000"/>
              </a:schemeClr>
            </a:gs>
            <a:gs pos="100000">
              <a:schemeClr val="accent4">
                <a:tint val="40000"/>
                <a:hueOff val="0"/>
                <a:satOff val="0"/>
                <a:lumOff val="0"/>
                <a:alphaOff val="0"/>
                <a:tint val="50000"/>
                <a:shade val="100000"/>
                <a:satMod val="3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2637CC13-8122-4FE0-A44C-19E44F5CD3D5}">
      <dsp:nvSpPr>
        <dsp:cNvPr id="0" name=""/>
        <dsp:cNvSpPr/>
      </dsp:nvSpPr>
      <dsp:spPr>
        <a:xfrm>
          <a:off x="42484" y="632349"/>
          <a:ext cx="1574781" cy="878898"/>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SV" sz="1200" kern="1200" dirty="0" smtClean="0"/>
            <a:t>Auto de designación de auditor</a:t>
          </a:r>
          <a:endParaRPr lang="es-SV" sz="1200" kern="1200" dirty="0"/>
        </a:p>
      </dsp:txBody>
      <dsp:txXfrm>
        <a:off x="42484" y="632349"/>
        <a:ext cx="1574781" cy="878898"/>
      </dsp:txXfrm>
    </dsp:sp>
    <dsp:sp modelId="{B11B93A7-771F-4719-BDA6-D8C36AB6D11A}">
      <dsp:nvSpPr>
        <dsp:cNvPr id="0" name=""/>
        <dsp:cNvSpPr/>
      </dsp:nvSpPr>
      <dsp:spPr>
        <a:xfrm>
          <a:off x="1570216" y="0"/>
          <a:ext cx="1574781" cy="878898"/>
        </a:xfrm>
        <a:prstGeom prst="roundRect">
          <a:avLst/>
        </a:prstGeom>
        <a:gradFill rotWithShape="0">
          <a:gsLst>
            <a:gs pos="0">
              <a:schemeClr val="accent4">
                <a:hueOff val="-1116192"/>
                <a:satOff val="6725"/>
                <a:lumOff val="539"/>
                <a:alphaOff val="0"/>
                <a:tint val="100000"/>
                <a:shade val="100000"/>
                <a:satMod val="130000"/>
              </a:schemeClr>
            </a:gs>
            <a:gs pos="100000">
              <a:schemeClr val="accent4">
                <a:hueOff val="-1116192"/>
                <a:satOff val="6725"/>
                <a:lumOff val="539"/>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SV" sz="1200" kern="1200" dirty="0" smtClean="0"/>
            <a:t>Ejecución de procedimientos de revisión</a:t>
          </a:r>
          <a:endParaRPr lang="es-SV" sz="1200" kern="1200" dirty="0"/>
        </a:p>
      </dsp:txBody>
      <dsp:txXfrm>
        <a:off x="1570216" y="0"/>
        <a:ext cx="1574781" cy="878898"/>
      </dsp:txXfrm>
    </dsp:sp>
    <dsp:sp modelId="{39EB0422-CF9B-4EF4-8DAD-14BEF1EAD939}">
      <dsp:nvSpPr>
        <dsp:cNvPr id="0" name=""/>
        <dsp:cNvSpPr/>
      </dsp:nvSpPr>
      <dsp:spPr>
        <a:xfrm>
          <a:off x="3105559" y="727468"/>
          <a:ext cx="1574781" cy="1058905"/>
        </a:xfrm>
        <a:prstGeom prst="roundRect">
          <a:avLst/>
        </a:prstGeom>
        <a:gradFill rotWithShape="0">
          <a:gsLst>
            <a:gs pos="0">
              <a:schemeClr val="accent4">
                <a:hueOff val="-2232385"/>
                <a:satOff val="13449"/>
                <a:lumOff val="1078"/>
                <a:alphaOff val="0"/>
                <a:tint val="100000"/>
                <a:shade val="100000"/>
                <a:satMod val="130000"/>
              </a:schemeClr>
            </a:gs>
            <a:gs pos="100000">
              <a:schemeClr val="accent4">
                <a:hueOff val="-2232385"/>
                <a:satOff val="13449"/>
                <a:lumOff val="107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SV" sz="1200" kern="1200" dirty="0" smtClean="0"/>
            <a:t>Bases de revisión: </a:t>
          </a:r>
        </a:p>
        <a:p>
          <a:pPr lvl="0" algn="ctr" defTabSz="533400">
            <a:lnSpc>
              <a:spcPct val="90000"/>
            </a:lnSpc>
            <a:spcBef>
              <a:spcPct val="0"/>
            </a:spcBef>
            <a:spcAft>
              <a:spcPct val="35000"/>
            </a:spcAft>
          </a:pPr>
          <a:r>
            <a:rPr lang="es-SV" sz="1200" kern="1200" dirty="0" smtClean="0"/>
            <a:t>- Base Cierta</a:t>
          </a:r>
        </a:p>
        <a:p>
          <a:pPr lvl="0" algn="ctr" defTabSz="533400">
            <a:lnSpc>
              <a:spcPct val="90000"/>
            </a:lnSpc>
            <a:spcBef>
              <a:spcPct val="0"/>
            </a:spcBef>
            <a:spcAft>
              <a:spcPct val="35000"/>
            </a:spcAft>
          </a:pPr>
          <a:r>
            <a:rPr lang="es-SV" sz="1200" kern="1200" dirty="0" smtClean="0"/>
            <a:t>     -Base Presunta</a:t>
          </a:r>
        </a:p>
        <a:p>
          <a:pPr lvl="0" algn="ctr" defTabSz="533400">
            <a:lnSpc>
              <a:spcPct val="90000"/>
            </a:lnSpc>
            <a:spcBef>
              <a:spcPct val="0"/>
            </a:spcBef>
            <a:spcAft>
              <a:spcPct val="35000"/>
            </a:spcAft>
          </a:pPr>
          <a:endParaRPr lang="es-SV" sz="800" kern="1200" dirty="0"/>
        </a:p>
      </dsp:txBody>
      <dsp:txXfrm>
        <a:off x="3105559" y="727468"/>
        <a:ext cx="1574781" cy="1058905"/>
      </dsp:txXfrm>
    </dsp:sp>
    <dsp:sp modelId="{8E7375C4-6845-424E-86F8-3E3F1CA41E99}">
      <dsp:nvSpPr>
        <dsp:cNvPr id="0" name=""/>
        <dsp:cNvSpPr/>
      </dsp:nvSpPr>
      <dsp:spPr>
        <a:xfrm>
          <a:off x="4683516" y="54192"/>
          <a:ext cx="1574781" cy="878898"/>
        </a:xfrm>
        <a:prstGeom prst="roundRect">
          <a:avLst/>
        </a:prstGeom>
        <a:gradFill rotWithShape="0">
          <a:gsLst>
            <a:gs pos="0">
              <a:schemeClr val="accent4">
                <a:hueOff val="-3348577"/>
                <a:satOff val="20174"/>
                <a:lumOff val="1617"/>
                <a:alphaOff val="0"/>
                <a:tint val="100000"/>
                <a:shade val="100000"/>
                <a:satMod val="130000"/>
              </a:schemeClr>
            </a:gs>
            <a:gs pos="100000">
              <a:schemeClr val="accent4">
                <a:hueOff val="-3348577"/>
                <a:satOff val="20174"/>
                <a:lumOff val="1617"/>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endParaRPr lang="es-SV" sz="1000" kern="1200" dirty="0" smtClean="0"/>
        </a:p>
        <a:p>
          <a:pPr lvl="0" algn="ctr" defTabSz="444500">
            <a:lnSpc>
              <a:spcPct val="90000"/>
            </a:lnSpc>
            <a:spcBef>
              <a:spcPct val="0"/>
            </a:spcBef>
            <a:spcAft>
              <a:spcPct val="35000"/>
            </a:spcAft>
          </a:pPr>
          <a:r>
            <a:rPr lang="es-SV" sz="1200" kern="1200" dirty="0" smtClean="0"/>
            <a:t>Emisión de informe o notificación de hallazgos</a:t>
          </a:r>
          <a:endParaRPr lang="es-SV" sz="1200" kern="1200" dirty="0"/>
        </a:p>
      </dsp:txBody>
      <dsp:txXfrm>
        <a:off x="4683516" y="54192"/>
        <a:ext cx="1574781" cy="878898"/>
      </dsp:txXfrm>
    </dsp:sp>
    <dsp:sp modelId="{DD62D8DA-7035-4C5C-880D-00D548175E2C}">
      <dsp:nvSpPr>
        <dsp:cNvPr id="0" name=""/>
        <dsp:cNvSpPr/>
      </dsp:nvSpPr>
      <dsp:spPr>
        <a:xfrm>
          <a:off x="6205127" y="816548"/>
          <a:ext cx="1574781" cy="1189746"/>
        </a:xfrm>
        <a:prstGeom prst="roundRect">
          <a:avLst/>
        </a:prstGeom>
        <a:gradFill rotWithShape="0">
          <a:gsLst>
            <a:gs pos="0">
              <a:schemeClr val="accent4">
                <a:hueOff val="-4464770"/>
                <a:satOff val="26899"/>
                <a:lumOff val="2156"/>
                <a:alphaOff val="0"/>
                <a:tint val="100000"/>
                <a:shade val="100000"/>
                <a:satMod val="130000"/>
              </a:schemeClr>
            </a:gs>
            <a:gs pos="100000">
              <a:schemeClr val="accent4">
                <a:hueOff val="-4464770"/>
                <a:satOff val="26899"/>
                <a:lumOff val="215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SV" sz="1200" kern="1200" dirty="0" smtClean="0"/>
            <a:t>Iniciación del procedimiento de audiencia ( 5 días) y apertura de pruebas       ( 10 días)</a:t>
          </a:r>
          <a:endParaRPr lang="es-SV" sz="1200" kern="1200" dirty="0"/>
        </a:p>
      </dsp:txBody>
      <dsp:txXfrm>
        <a:off x="6205127" y="816548"/>
        <a:ext cx="1574781" cy="1189746"/>
      </dsp:txXfrm>
    </dsp:sp>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4CA265E-941A-4BDD-AB47-DF73F43B27DB}">
      <dsp:nvSpPr>
        <dsp:cNvPr id="0" name=""/>
        <dsp:cNvSpPr/>
      </dsp:nvSpPr>
      <dsp:spPr>
        <a:xfrm>
          <a:off x="1144079" y="0"/>
          <a:ext cx="7619814" cy="1800200"/>
        </a:xfrm>
        <a:prstGeom prst="rightArrow">
          <a:avLst/>
        </a:prstGeom>
        <a:gradFill rotWithShape="0">
          <a:gsLst>
            <a:gs pos="0">
              <a:schemeClr val="accent4">
                <a:tint val="40000"/>
                <a:hueOff val="0"/>
                <a:satOff val="0"/>
                <a:lumOff val="0"/>
                <a:alphaOff val="0"/>
                <a:tint val="100000"/>
                <a:shade val="100000"/>
                <a:satMod val="130000"/>
              </a:schemeClr>
            </a:gs>
            <a:gs pos="100000">
              <a:schemeClr val="accent4">
                <a:tint val="40000"/>
                <a:hueOff val="0"/>
                <a:satOff val="0"/>
                <a:lumOff val="0"/>
                <a:alphaOff val="0"/>
                <a:tint val="50000"/>
                <a:shade val="100000"/>
                <a:satMod val="3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B11B93A7-771F-4719-BDA6-D8C36AB6D11A}">
      <dsp:nvSpPr>
        <dsp:cNvPr id="0" name=""/>
        <dsp:cNvSpPr/>
      </dsp:nvSpPr>
      <dsp:spPr>
        <a:xfrm>
          <a:off x="0" y="0"/>
          <a:ext cx="1746499" cy="720080"/>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SV" sz="1200" kern="1200" dirty="0" smtClean="0"/>
            <a:t>Valoración de alegatos y prueba  </a:t>
          </a:r>
          <a:r>
            <a:rPr lang="es-SV" sz="1200" kern="1200" dirty="0" smtClean="0"/>
            <a:t>(Desvirtúa </a:t>
          </a:r>
          <a:r>
            <a:rPr lang="es-SV" sz="1200" kern="1200" dirty="0" smtClean="0"/>
            <a:t>hallazgos o no)</a:t>
          </a:r>
          <a:endParaRPr lang="es-SV" sz="1200" kern="1200" dirty="0"/>
        </a:p>
      </dsp:txBody>
      <dsp:txXfrm>
        <a:off x="0" y="0"/>
        <a:ext cx="1746499" cy="720080"/>
      </dsp:txXfrm>
    </dsp:sp>
    <dsp:sp modelId="{39EB0422-CF9B-4EF4-8DAD-14BEF1EAD939}">
      <dsp:nvSpPr>
        <dsp:cNvPr id="0" name=""/>
        <dsp:cNvSpPr/>
      </dsp:nvSpPr>
      <dsp:spPr>
        <a:xfrm>
          <a:off x="1642951" y="713368"/>
          <a:ext cx="1746499" cy="1086831"/>
        </a:xfrm>
        <a:prstGeom prst="roundRect">
          <a:avLst/>
        </a:prstGeom>
        <a:gradFill rotWithShape="0">
          <a:gsLst>
            <a:gs pos="0">
              <a:schemeClr val="accent4">
                <a:hueOff val="-1116192"/>
                <a:satOff val="6725"/>
                <a:lumOff val="539"/>
                <a:alphaOff val="0"/>
                <a:tint val="100000"/>
                <a:shade val="100000"/>
                <a:satMod val="130000"/>
              </a:schemeClr>
            </a:gs>
            <a:gs pos="100000">
              <a:schemeClr val="accent4">
                <a:hueOff val="-1116192"/>
                <a:satOff val="6725"/>
                <a:lumOff val="539"/>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SV" sz="1200" kern="1200" dirty="0" smtClean="0"/>
            <a:t>Se </a:t>
          </a:r>
          <a:r>
            <a:rPr lang="es-SV" sz="1200" kern="1200" dirty="0" smtClean="0"/>
            <a:t>emite informe de fiscalización donde se imponen impuestos complementarios y multas</a:t>
          </a:r>
          <a:endParaRPr lang="es-SV" sz="1200" kern="1200" dirty="0"/>
        </a:p>
      </dsp:txBody>
      <dsp:txXfrm>
        <a:off x="1642951" y="713368"/>
        <a:ext cx="1746499" cy="1086831"/>
      </dsp:txXfrm>
    </dsp:sp>
    <dsp:sp modelId="{8E7375C4-6845-424E-86F8-3E3F1CA41E99}">
      <dsp:nvSpPr>
        <dsp:cNvPr id="0" name=""/>
        <dsp:cNvSpPr/>
      </dsp:nvSpPr>
      <dsp:spPr>
        <a:xfrm>
          <a:off x="3389957" y="0"/>
          <a:ext cx="1746499" cy="1124793"/>
        </a:xfrm>
        <a:prstGeom prst="roundRect">
          <a:avLst/>
        </a:prstGeom>
        <a:gradFill rotWithShape="0">
          <a:gsLst>
            <a:gs pos="0">
              <a:schemeClr val="accent4">
                <a:hueOff val="-2232385"/>
                <a:satOff val="13449"/>
                <a:lumOff val="1078"/>
                <a:alphaOff val="0"/>
                <a:tint val="100000"/>
                <a:shade val="100000"/>
                <a:satMod val="130000"/>
              </a:schemeClr>
            </a:gs>
            <a:gs pos="100000">
              <a:schemeClr val="accent4">
                <a:hueOff val="-2232385"/>
                <a:satOff val="13449"/>
                <a:lumOff val="107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SV" sz="1200" kern="1200" dirty="0" smtClean="0"/>
            <a:t>Se </a:t>
          </a:r>
          <a:r>
            <a:rPr lang="es-SV" sz="1200" kern="1200" dirty="0" smtClean="0"/>
            <a:t>interpone el Recurso d</a:t>
          </a:r>
          <a:r>
            <a:rPr lang="es-SV" sz="1200" i="1" kern="1200" dirty="0" smtClean="0"/>
            <a:t>e Apelación ante el  </a:t>
          </a:r>
          <a:r>
            <a:rPr lang="es-SV" sz="1200" kern="1200" dirty="0" smtClean="0"/>
            <a:t>TAII</a:t>
          </a:r>
        </a:p>
        <a:p>
          <a:pPr lvl="0" algn="ctr" defTabSz="533400">
            <a:lnSpc>
              <a:spcPct val="90000"/>
            </a:lnSpc>
            <a:spcBef>
              <a:spcPct val="0"/>
            </a:spcBef>
            <a:spcAft>
              <a:spcPct val="35000"/>
            </a:spcAft>
          </a:pPr>
          <a:r>
            <a:rPr lang="es-SV" sz="1200" kern="1200" dirty="0" smtClean="0"/>
            <a:t>(15 DÍAS)</a:t>
          </a:r>
          <a:endParaRPr lang="es-SV" sz="1200" kern="1200" dirty="0"/>
        </a:p>
      </dsp:txBody>
      <dsp:txXfrm>
        <a:off x="3389957" y="0"/>
        <a:ext cx="1746499" cy="1124793"/>
      </dsp:txXfrm>
    </dsp:sp>
    <dsp:sp modelId="{DD62D8DA-7035-4C5C-880D-00D548175E2C}">
      <dsp:nvSpPr>
        <dsp:cNvPr id="0" name=""/>
        <dsp:cNvSpPr/>
      </dsp:nvSpPr>
      <dsp:spPr>
        <a:xfrm>
          <a:off x="5117646" y="661177"/>
          <a:ext cx="1619179" cy="1139022"/>
        </a:xfrm>
        <a:prstGeom prst="roundRect">
          <a:avLst/>
        </a:prstGeom>
        <a:gradFill rotWithShape="0">
          <a:gsLst>
            <a:gs pos="0">
              <a:schemeClr val="accent4">
                <a:hueOff val="-3348577"/>
                <a:satOff val="20174"/>
                <a:lumOff val="1617"/>
                <a:alphaOff val="0"/>
                <a:tint val="100000"/>
                <a:shade val="100000"/>
                <a:satMod val="130000"/>
              </a:schemeClr>
            </a:gs>
            <a:gs pos="100000">
              <a:schemeClr val="accent4">
                <a:hueOff val="-3348577"/>
                <a:satOff val="20174"/>
                <a:lumOff val="1617"/>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SV" sz="1200" kern="1200" baseline="0" dirty="0" smtClean="0"/>
            <a:t>Se abre a pruebas el incidente por el término de 8 días  y vencido se presentan alegaciones finales ( 8 días)</a:t>
          </a:r>
          <a:endParaRPr lang="es-SV" sz="1200" kern="1200" baseline="0" dirty="0"/>
        </a:p>
      </dsp:txBody>
      <dsp:txXfrm>
        <a:off x="5117646" y="661177"/>
        <a:ext cx="1619179" cy="1139022"/>
      </dsp:txXfrm>
    </dsp:sp>
    <dsp:sp modelId="{F8A1DFFF-42F8-45E8-9A29-655A99670125}">
      <dsp:nvSpPr>
        <dsp:cNvPr id="0" name=""/>
        <dsp:cNvSpPr/>
      </dsp:nvSpPr>
      <dsp:spPr>
        <a:xfrm>
          <a:off x="6712270" y="0"/>
          <a:ext cx="1750428" cy="1015651"/>
        </a:xfrm>
        <a:prstGeom prst="roundRect">
          <a:avLst/>
        </a:prstGeom>
        <a:gradFill rotWithShape="0">
          <a:gsLst>
            <a:gs pos="0">
              <a:schemeClr val="accent4">
                <a:hueOff val="-4464770"/>
                <a:satOff val="26899"/>
                <a:lumOff val="2156"/>
                <a:alphaOff val="0"/>
                <a:tint val="100000"/>
                <a:shade val="100000"/>
                <a:satMod val="130000"/>
              </a:schemeClr>
            </a:gs>
            <a:gs pos="100000">
              <a:schemeClr val="accent4">
                <a:hueOff val="-4464770"/>
                <a:satOff val="26899"/>
                <a:lumOff val="215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s-SV" sz="1000" kern="1200" dirty="0" smtClean="0"/>
            <a:t>Se emite resolución    </a:t>
          </a:r>
          <a:r>
            <a:rPr lang="es-SV" sz="1000" kern="1200" dirty="0" smtClean="0"/>
            <a:t>(Plazo </a:t>
          </a:r>
          <a:r>
            <a:rPr lang="es-SV" sz="1000" kern="1200" dirty="0" smtClean="0"/>
            <a:t>máximo de 9 meses)</a:t>
          </a:r>
        </a:p>
        <a:p>
          <a:pPr lvl="0" algn="ctr" defTabSz="444500">
            <a:lnSpc>
              <a:spcPct val="90000"/>
            </a:lnSpc>
            <a:spcBef>
              <a:spcPct val="0"/>
            </a:spcBef>
            <a:spcAft>
              <a:spcPct val="35000"/>
            </a:spcAft>
          </a:pPr>
          <a:r>
            <a:rPr lang="es-SV" sz="1000" kern="1200" dirty="0" smtClean="0"/>
            <a:t>Agotamiento de la Vía Administrativa.</a:t>
          </a:r>
          <a:endParaRPr lang="es-SV" sz="1000" kern="1200" dirty="0"/>
        </a:p>
      </dsp:txBody>
      <dsp:txXfrm>
        <a:off x="6712270" y="0"/>
        <a:ext cx="1750428" cy="1015651"/>
      </dsp:txXfrm>
    </dsp:sp>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3BD1E06-98D8-43C8-BD6A-7931049966D6}">
      <dsp:nvSpPr>
        <dsp:cNvPr id="0" name=""/>
        <dsp:cNvSpPr/>
      </dsp:nvSpPr>
      <dsp:spPr>
        <a:xfrm>
          <a:off x="0" y="23683"/>
          <a:ext cx="8688560" cy="643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SV" sz="1900" b="1" kern="1200" dirty="0" smtClean="0">
              <a:solidFill>
                <a:srgbClr val="DBD329"/>
              </a:solidFill>
              <a:latin typeface="+mj-lt"/>
              <a:cs typeface="Times New Roman" panose="02020603050405020304" pitchFamily="18" charset="0"/>
            </a:rPr>
            <a:t>PRINCIPIO DE LEGALIDAD DE LA ACTUACIÓN DE LOS FUNCIONARIOS PÚBLICOS</a:t>
          </a:r>
          <a:endParaRPr lang="es-CR" sz="1900" b="1" kern="1200" dirty="0">
            <a:solidFill>
              <a:srgbClr val="DBD329"/>
            </a:solidFill>
            <a:latin typeface="+mj-lt"/>
          </a:endParaRPr>
        </a:p>
      </dsp:txBody>
      <dsp:txXfrm>
        <a:off x="0" y="23683"/>
        <a:ext cx="8688560" cy="643920"/>
      </dsp:txXfrm>
    </dsp:sp>
    <dsp:sp modelId="{FE0F7456-E455-4EA4-B368-7CADFFDEEF69}">
      <dsp:nvSpPr>
        <dsp:cNvPr id="0" name=""/>
        <dsp:cNvSpPr/>
      </dsp:nvSpPr>
      <dsp:spPr>
        <a:xfrm>
          <a:off x="0" y="667604"/>
          <a:ext cx="8688560" cy="393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5862" tIns="25400" rIns="142240" bIns="25400" numCol="1" spcCol="1270" anchor="t" anchorCtr="0">
          <a:noAutofit/>
        </a:bodyPr>
        <a:lstStyle/>
        <a:p>
          <a:pPr marL="171450" lvl="1" indent="-171450" algn="l" defTabSz="844550">
            <a:lnSpc>
              <a:spcPct val="90000"/>
            </a:lnSpc>
            <a:spcBef>
              <a:spcPct val="0"/>
            </a:spcBef>
            <a:spcAft>
              <a:spcPct val="20000"/>
            </a:spcAft>
            <a:buChar char="••"/>
          </a:pPr>
          <a:endParaRPr lang="es-SV" sz="1900" kern="1200" dirty="0">
            <a:latin typeface="+mj-lt"/>
            <a:cs typeface="Times New Roman" panose="02020603050405020304" pitchFamily="18" charset="0"/>
          </a:endParaRPr>
        </a:p>
        <a:p>
          <a:pPr marL="228600" lvl="1" indent="-228600" algn="l" defTabSz="889000">
            <a:lnSpc>
              <a:spcPct val="90000"/>
            </a:lnSpc>
            <a:spcBef>
              <a:spcPct val="0"/>
            </a:spcBef>
            <a:spcAft>
              <a:spcPct val="20000"/>
            </a:spcAft>
            <a:buChar char="••"/>
          </a:pPr>
          <a:r>
            <a:rPr lang="es-SV" sz="2000" kern="1200" dirty="0" smtClean="0">
              <a:solidFill>
                <a:schemeClr val="tx1">
                  <a:lumMod val="65000"/>
                  <a:lumOff val="35000"/>
                </a:schemeClr>
              </a:solidFill>
              <a:latin typeface="+mj-lt"/>
              <a:cs typeface="Times New Roman" panose="02020603050405020304" pitchFamily="18" charset="0"/>
            </a:rPr>
            <a:t>Las Direcciones Generales de Impuestos Internos y de Aduanas, podrán realizar fiscalizaciones, inspecciones, investigaciones, verificaciones y controles en forma conjunta, pudiéndose conformar un sólo expediente de tales actuaciones</a:t>
          </a:r>
          <a:endParaRPr lang="es-SV" sz="2000" kern="1200" dirty="0">
            <a:solidFill>
              <a:schemeClr val="tx1">
                <a:lumMod val="65000"/>
                <a:lumOff val="35000"/>
              </a:schemeClr>
            </a:solidFill>
            <a:latin typeface="+mj-lt"/>
            <a:cs typeface="Times New Roman" panose="02020603050405020304" pitchFamily="18" charset="0"/>
          </a:endParaRPr>
        </a:p>
        <a:p>
          <a:pPr marL="228600" lvl="1" indent="-228600" algn="l" defTabSz="889000">
            <a:lnSpc>
              <a:spcPct val="90000"/>
            </a:lnSpc>
            <a:spcBef>
              <a:spcPct val="0"/>
            </a:spcBef>
            <a:spcAft>
              <a:spcPct val="20000"/>
            </a:spcAft>
            <a:buChar char="••"/>
          </a:pPr>
          <a:r>
            <a:rPr lang="es-SV" sz="2000" kern="1200" dirty="0" smtClean="0">
              <a:solidFill>
                <a:schemeClr val="tx1">
                  <a:lumMod val="65000"/>
                  <a:lumOff val="35000"/>
                </a:schemeClr>
              </a:solidFill>
              <a:latin typeface="+mj-lt"/>
              <a:cs typeface="Times New Roman" panose="02020603050405020304" pitchFamily="18" charset="0"/>
            </a:rPr>
            <a:t>Las actas que sean levantadas por la Administración Tributaria en el ejercicio de las facultades de fiscalización, inspección, investigación y control, que regula este Código, tendrán para todos los efectos valor de prueba documental.</a:t>
          </a:r>
          <a:endParaRPr lang="es-SV" sz="2000" kern="1200" dirty="0" smtClean="0">
            <a:solidFill>
              <a:schemeClr val="tx1">
                <a:lumMod val="65000"/>
                <a:lumOff val="35000"/>
              </a:schemeClr>
            </a:solidFill>
            <a:latin typeface="+mj-lt"/>
            <a:cs typeface="Times New Roman" panose="02020603050405020304" pitchFamily="18" charset="0"/>
          </a:endParaRPr>
        </a:p>
        <a:p>
          <a:pPr marL="228600" lvl="1" indent="-228600" algn="l" defTabSz="889000">
            <a:lnSpc>
              <a:spcPct val="90000"/>
            </a:lnSpc>
            <a:spcBef>
              <a:spcPct val="0"/>
            </a:spcBef>
            <a:spcAft>
              <a:spcPct val="20000"/>
            </a:spcAft>
            <a:buChar char="••"/>
          </a:pPr>
          <a:r>
            <a:rPr lang="es-SV" sz="2000" kern="1200" dirty="0" smtClean="0">
              <a:solidFill>
                <a:schemeClr val="tx1">
                  <a:lumMod val="65000"/>
                  <a:lumOff val="35000"/>
                </a:schemeClr>
              </a:solidFill>
              <a:latin typeface="+mj-lt"/>
              <a:cs typeface="Times New Roman" panose="02020603050405020304" pitchFamily="18" charset="0"/>
            </a:rPr>
            <a:t>Existe la oficina de Precios de Transferencia en la Administración Tributaria para verificar los estudios efectuados.</a:t>
          </a:r>
          <a:endParaRPr lang="es-SV" sz="2000" kern="1200" dirty="0" smtClean="0">
            <a:solidFill>
              <a:schemeClr val="tx1">
                <a:lumMod val="65000"/>
                <a:lumOff val="35000"/>
              </a:schemeClr>
            </a:solidFill>
            <a:latin typeface="+mj-lt"/>
            <a:cs typeface="Times New Roman" panose="02020603050405020304" pitchFamily="18" charset="0"/>
          </a:endParaRPr>
        </a:p>
        <a:p>
          <a:pPr marL="228600" lvl="1" indent="-228600" algn="l" defTabSz="889000">
            <a:lnSpc>
              <a:spcPct val="90000"/>
            </a:lnSpc>
            <a:spcBef>
              <a:spcPct val="0"/>
            </a:spcBef>
            <a:spcAft>
              <a:spcPct val="20000"/>
            </a:spcAft>
            <a:buChar char="••"/>
          </a:pPr>
          <a:r>
            <a:rPr lang="es-SV" sz="2000" kern="1200" dirty="0" smtClean="0">
              <a:solidFill>
                <a:schemeClr val="tx1">
                  <a:lumMod val="65000"/>
                  <a:lumOff val="35000"/>
                </a:schemeClr>
              </a:solidFill>
              <a:latin typeface="+mj-lt"/>
              <a:cs typeface="Times New Roman" panose="02020603050405020304" pitchFamily="18" charset="0"/>
            </a:rPr>
            <a:t>Se ha promulgado una ley transitoria para facilitar el cumplimiento de obligaciones tributarias(Amnistía Fiscal).</a:t>
          </a:r>
          <a:endParaRPr lang="es-SV" sz="2000" kern="1200" dirty="0" smtClean="0">
            <a:solidFill>
              <a:schemeClr val="tx1">
                <a:lumMod val="65000"/>
                <a:lumOff val="35000"/>
              </a:schemeClr>
            </a:solidFill>
            <a:latin typeface="+mj-lt"/>
            <a:cs typeface="Times New Roman" panose="02020603050405020304" pitchFamily="18" charset="0"/>
          </a:endParaRPr>
        </a:p>
      </dsp:txBody>
      <dsp:txXfrm>
        <a:off x="0" y="667604"/>
        <a:ext cx="8688560" cy="3933000"/>
      </dsp:txXfrm>
    </dsp:sp>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7545F95-751C-4ACF-8489-CEF637F02509}">
      <dsp:nvSpPr>
        <dsp:cNvPr id="0" name=""/>
        <dsp:cNvSpPr/>
      </dsp:nvSpPr>
      <dsp:spPr>
        <a:xfrm>
          <a:off x="2287654" y="136196"/>
          <a:ext cx="2817850" cy="281785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s-SV" sz="1400" b="1" kern="1200" dirty="0" smtClean="0">
              <a:solidFill>
                <a:schemeClr val="tx1">
                  <a:lumMod val="65000"/>
                  <a:lumOff val="35000"/>
                </a:schemeClr>
              </a:solidFill>
              <a:latin typeface="+mj-lt"/>
              <a:cs typeface="Times New Roman" panose="02020603050405020304" pitchFamily="18" charset="0"/>
            </a:rPr>
            <a:t>La obligación tributaria sustantiva prescribe en diez años. Las multas y demás accesorios prescriben junto con la obligación a que acceden.( Lo accesorio sigue a lo principal).</a:t>
          </a:r>
          <a:endParaRPr lang="es-CR" sz="1400" kern="1200" dirty="0">
            <a:solidFill>
              <a:schemeClr val="tx1">
                <a:lumMod val="65000"/>
                <a:lumOff val="35000"/>
              </a:schemeClr>
            </a:solidFill>
            <a:latin typeface="+mj-lt"/>
          </a:endParaRPr>
        </a:p>
      </dsp:txBody>
      <dsp:txXfrm>
        <a:off x="2663367" y="629320"/>
        <a:ext cx="2066424" cy="1268032"/>
      </dsp:txXfrm>
    </dsp:sp>
    <dsp:sp modelId="{D0593817-4AB4-46EB-B960-B2BA981B11E4}">
      <dsp:nvSpPr>
        <dsp:cNvPr id="0" name=""/>
        <dsp:cNvSpPr/>
      </dsp:nvSpPr>
      <dsp:spPr>
        <a:xfrm>
          <a:off x="3304429" y="1897352"/>
          <a:ext cx="2817850" cy="281785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s-SV" sz="1400" b="1" kern="1200" dirty="0" smtClean="0">
              <a:solidFill>
                <a:schemeClr val="tx1">
                  <a:lumMod val="65000"/>
                  <a:lumOff val="35000"/>
                </a:schemeClr>
              </a:solidFill>
              <a:latin typeface="+mj-lt"/>
              <a:cs typeface="Times New Roman" panose="02020603050405020304" pitchFamily="18" charset="0"/>
            </a:rPr>
            <a:t>Requiere alegación de parte interesada y la Administración Tributaria será la competente para declararla y que produzca sus efectos.</a:t>
          </a:r>
          <a:endParaRPr lang="es-SV" sz="1400" b="1" kern="1200" dirty="0" smtClean="0">
            <a:solidFill>
              <a:schemeClr val="tx1">
                <a:lumMod val="65000"/>
                <a:lumOff val="35000"/>
              </a:schemeClr>
            </a:solidFill>
            <a:latin typeface="+mj-lt"/>
            <a:cs typeface="Times New Roman" panose="02020603050405020304" pitchFamily="18" charset="0"/>
          </a:endParaRPr>
        </a:p>
      </dsp:txBody>
      <dsp:txXfrm>
        <a:off x="4166221" y="2625297"/>
        <a:ext cx="1690710" cy="1549818"/>
      </dsp:txXfrm>
    </dsp:sp>
    <dsp:sp modelId="{6315732A-E8E9-45AF-9C1A-F936A04FC06A}">
      <dsp:nvSpPr>
        <dsp:cNvPr id="0" name=""/>
        <dsp:cNvSpPr/>
      </dsp:nvSpPr>
      <dsp:spPr>
        <a:xfrm>
          <a:off x="1270879" y="1897352"/>
          <a:ext cx="2817850" cy="281785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s-SV" sz="1400" b="1" kern="1200" dirty="0" smtClean="0">
              <a:solidFill>
                <a:schemeClr val="tx1">
                  <a:lumMod val="65000"/>
                  <a:lumOff val="35000"/>
                </a:schemeClr>
              </a:solidFill>
              <a:latin typeface="+mj-lt"/>
              <a:cs typeface="Times New Roman" panose="02020603050405020304" pitchFamily="18" charset="0"/>
            </a:rPr>
            <a:t>La prescripción  no opera en los casos de agentes de retención y de percepción que no han enterado las cantidades retenidas o percibidas.</a:t>
          </a:r>
          <a:endParaRPr lang="es-SV" sz="1400" b="1" kern="1200" dirty="0">
            <a:solidFill>
              <a:schemeClr val="tx1">
                <a:lumMod val="65000"/>
                <a:lumOff val="35000"/>
              </a:schemeClr>
            </a:solidFill>
            <a:latin typeface="+mj-lt"/>
            <a:cs typeface="Times New Roman" panose="02020603050405020304" pitchFamily="18" charset="0"/>
          </a:endParaRPr>
        </a:p>
      </dsp:txBody>
      <dsp:txXfrm>
        <a:off x="1536227" y="2625297"/>
        <a:ext cx="1690710" cy="1549818"/>
      </dsp:txXfrm>
    </dsp:sp>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B71A18-7602-46DF-A175-F3E5597726C8}">
      <dsp:nvSpPr>
        <dsp:cNvPr id="0" name=""/>
        <dsp:cNvSpPr/>
      </dsp:nvSpPr>
      <dsp:spPr>
        <a:xfrm>
          <a:off x="0" y="19502"/>
          <a:ext cx="8688560"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ES" sz="2800" kern="1200" dirty="0" smtClean="0">
              <a:effectLst>
                <a:outerShdw blurRad="38100" dist="38100" dir="2700000" algn="tl">
                  <a:srgbClr val="000000">
                    <a:alpha val="43137"/>
                  </a:srgbClr>
                </a:outerShdw>
              </a:effectLst>
              <a:latin typeface="+mj-lt"/>
              <a:cs typeface="Times New Roman" panose="02020603050405020304" pitchFamily="18" charset="0"/>
            </a:rPr>
            <a:t>Art. 16.- Ley de Impuesto sobre la Renta. </a:t>
          </a:r>
          <a:endParaRPr lang="es-CR" sz="2800" kern="1200" dirty="0">
            <a:latin typeface="+mj-lt"/>
          </a:endParaRPr>
        </a:p>
      </dsp:txBody>
      <dsp:txXfrm>
        <a:off x="0" y="19502"/>
        <a:ext cx="8688560" cy="1216800"/>
      </dsp:txXfrm>
    </dsp:sp>
    <dsp:sp modelId="{4EFAB6E3-18D6-47AB-8BE5-D8FA3697771F}">
      <dsp:nvSpPr>
        <dsp:cNvPr id="0" name=""/>
        <dsp:cNvSpPr/>
      </dsp:nvSpPr>
      <dsp:spPr>
        <a:xfrm>
          <a:off x="0" y="1236302"/>
          <a:ext cx="8688560" cy="329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5862"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s-ES" sz="2200" kern="1200" dirty="0" smtClean="0">
              <a:solidFill>
                <a:schemeClr val="tx1">
                  <a:lumMod val="65000"/>
                  <a:lumOff val="35000"/>
                </a:schemeClr>
              </a:solidFill>
              <a:effectLst/>
              <a:latin typeface="+mj-lt"/>
              <a:cs typeface="Times New Roman" panose="02020603050405020304" pitchFamily="18" charset="0"/>
            </a:rPr>
            <a:t>“Se reputan </a:t>
          </a:r>
          <a:r>
            <a:rPr lang="es-ES" sz="2200" u="sng" kern="1200" dirty="0" smtClean="0">
              <a:solidFill>
                <a:schemeClr val="tx1">
                  <a:lumMod val="65000"/>
                  <a:lumOff val="35000"/>
                </a:schemeClr>
              </a:solidFill>
              <a:effectLst/>
              <a:latin typeface="+mj-lt"/>
              <a:cs typeface="Times New Roman" panose="02020603050405020304" pitchFamily="18" charset="0"/>
            </a:rPr>
            <a:t>rentas obtenidas</a:t>
          </a:r>
          <a:r>
            <a:rPr lang="es-ES" sz="2200" kern="1200" dirty="0" smtClean="0">
              <a:solidFill>
                <a:schemeClr val="tx1">
                  <a:lumMod val="65000"/>
                  <a:lumOff val="35000"/>
                </a:schemeClr>
              </a:solidFill>
              <a:effectLst/>
              <a:latin typeface="+mj-lt"/>
              <a:cs typeface="Times New Roman" panose="02020603050405020304" pitchFamily="18" charset="0"/>
            </a:rPr>
            <a:t> en El Salvador, las que provengan de bienes situados en el país, así como de actividades efectuadas o de capitales invertidos en el mismo, y de servicios </a:t>
          </a:r>
          <a:r>
            <a:rPr lang="es-ES" sz="2200" u="sng" kern="1200" dirty="0" smtClean="0">
              <a:solidFill>
                <a:schemeClr val="tx1">
                  <a:lumMod val="65000"/>
                  <a:lumOff val="35000"/>
                </a:schemeClr>
              </a:solidFill>
              <a:effectLst/>
              <a:latin typeface="+mj-lt"/>
              <a:cs typeface="Times New Roman" panose="02020603050405020304" pitchFamily="18" charset="0"/>
            </a:rPr>
            <a:t>prestados o utilizados en el territorio nacional, aunque se reciban o paguen fuera de la República. </a:t>
          </a:r>
          <a:endParaRPr lang="es-SV" sz="2200" kern="1200" dirty="0">
            <a:solidFill>
              <a:schemeClr val="tx1">
                <a:lumMod val="65000"/>
                <a:lumOff val="35000"/>
              </a:schemeClr>
            </a:solidFill>
            <a:effectLst/>
            <a:latin typeface="+mj-lt"/>
            <a:cs typeface="Times New Roman" panose="02020603050405020304" pitchFamily="18" charset="0"/>
          </a:endParaRPr>
        </a:p>
        <a:p>
          <a:pPr marL="228600" lvl="1" indent="-228600" algn="l" defTabSz="977900">
            <a:lnSpc>
              <a:spcPct val="90000"/>
            </a:lnSpc>
            <a:spcBef>
              <a:spcPct val="0"/>
            </a:spcBef>
            <a:spcAft>
              <a:spcPct val="20000"/>
            </a:spcAft>
            <a:buChar char="••"/>
          </a:pPr>
          <a:endParaRPr lang="es-SV" sz="2200" kern="1200" dirty="0">
            <a:solidFill>
              <a:schemeClr val="tx1">
                <a:lumMod val="65000"/>
                <a:lumOff val="35000"/>
              </a:schemeClr>
            </a:solidFill>
            <a:effectLst/>
            <a:latin typeface="+mj-lt"/>
            <a:cs typeface="Times New Roman" panose="02020603050405020304" pitchFamily="18" charset="0"/>
          </a:endParaRPr>
        </a:p>
        <a:p>
          <a:pPr marL="228600" lvl="1" indent="-228600" algn="l" defTabSz="977900">
            <a:lnSpc>
              <a:spcPct val="90000"/>
            </a:lnSpc>
            <a:spcBef>
              <a:spcPct val="0"/>
            </a:spcBef>
            <a:spcAft>
              <a:spcPct val="20000"/>
            </a:spcAft>
            <a:buChar char="••"/>
          </a:pPr>
          <a:r>
            <a:rPr lang="es-ES" sz="2200" kern="1200" dirty="0" smtClean="0">
              <a:solidFill>
                <a:schemeClr val="tx1">
                  <a:lumMod val="65000"/>
                  <a:lumOff val="35000"/>
                </a:schemeClr>
              </a:solidFill>
              <a:effectLst/>
              <a:latin typeface="+mj-lt"/>
              <a:cs typeface="Times New Roman" panose="02020603050405020304" pitchFamily="18" charset="0"/>
            </a:rPr>
            <a:t>La renta proveniente de servicios que se utilicen en el país, constituirán renta obtenida en El Salvador para el prestador del servicio, </a:t>
          </a:r>
          <a:r>
            <a:rPr lang="es-ES" sz="2200" u="sng" kern="1200" dirty="0" smtClean="0">
              <a:solidFill>
                <a:schemeClr val="tx1">
                  <a:lumMod val="65000"/>
                  <a:lumOff val="35000"/>
                </a:schemeClr>
              </a:solidFill>
              <a:effectLst/>
              <a:latin typeface="+mj-lt"/>
              <a:cs typeface="Times New Roman" panose="02020603050405020304" pitchFamily="18" charset="0"/>
            </a:rPr>
            <a:t>independientemente que la actividad que lo origina se realice en el exterior </a:t>
          </a:r>
          <a:r>
            <a:rPr lang="es-ES" sz="2200" kern="1200" dirty="0" smtClean="0">
              <a:solidFill>
                <a:schemeClr val="tx1">
                  <a:lumMod val="65000"/>
                  <a:lumOff val="35000"/>
                </a:schemeClr>
              </a:solidFill>
              <a:effectLst/>
              <a:latin typeface="+mj-lt"/>
              <a:cs typeface="Times New Roman" panose="02020603050405020304" pitchFamily="18" charset="0"/>
            </a:rPr>
            <a:t>(…).”</a:t>
          </a:r>
          <a:endParaRPr lang="es-SV" sz="2200" kern="1200" dirty="0">
            <a:solidFill>
              <a:schemeClr val="tx1">
                <a:lumMod val="65000"/>
                <a:lumOff val="35000"/>
              </a:schemeClr>
            </a:solidFill>
            <a:effectLst/>
            <a:latin typeface="+mj-lt"/>
            <a:cs typeface="Times New Roman" panose="02020603050405020304" pitchFamily="18" charset="0"/>
          </a:endParaRPr>
        </a:p>
      </dsp:txBody>
      <dsp:txXfrm>
        <a:off x="0" y="1236302"/>
        <a:ext cx="8688560" cy="3296475"/>
      </dsp:txXfrm>
    </dsp:sp>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7AB84BB-E23C-494A-B7C2-A3FC75AD34FA}">
      <dsp:nvSpPr>
        <dsp:cNvPr id="0" name=""/>
        <dsp:cNvSpPr/>
      </dsp:nvSpPr>
      <dsp:spPr>
        <a:xfrm>
          <a:off x="0" y="21725"/>
          <a:ext cx="8688560" cy="71762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s-ES" sz="2200" b="1" kern="1200" dirty="0" smtClean="0">
              <a:effectLst>
                <a:outerShdw blurRad="38100" dist="38100" dir="2700000" algn="tl">
                  <a:srgbClr val="000000">
                    <a:alpha val="43137"/>
                  </a:srgbClr>
                </a:outerShdw>
              </a:effectLst>
              <a:latin typeface="+mj-lt"/>
              <a:cs typeface="Times New Roman" panose="02020603050405020304" pitchFamily="18" charset="0"/>
            </a:rPr>
            <a:t>Art. 158.-Código Tributario</a:t>
          </a:r>
          <a:endParaRPr lang="es-SV" sz="2200" b="1" kern="1200" dirty="0">
            <a:solidFill>
              <a:schemeClr val="tx1">
                <a:lumMod val="65000"/>
                <a:lumOff val="35000"/>
              </a:schemeClr>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0" y="21725"/>
        <a:ext cx="8688560" cy="717629"/>
      </dsp:txXfrm>
    </dsp:sp>
    <dsp:sp modelId="{225B6596-4982-4B3A-9573-D39BA769310E}">
      <dsp:nvSpPr>
        <dsp:cNvPr id="0" name=""/>
        <dsp:cNvSpPr/>
      </dsp:nvSpPr>
      <dsp:spPr>
        <a:xfrm>
          <a:off x="0" y="739354"/>
          <a:ext cx="8688560" cy="4090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5862"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s-ES" sz="2000" kern="1200" dirty="0" smtClean="0">
              <a:solidFill>
                <a:schemeClr val="tx1">
                  <a:lumMod val="65000"/>
                  <a:lumOff val="35000"/>
                </a:schemeClr>
              </a:solidFill>
              <a:effectLst/>
              <a:latin typeface="+mj-lt"/>
              <a:cs typeface="Times New Roman" panose="02020603050405020304" pitchFamily="18" charset="0"/>
            </a:rPr>
            <a:t>“Las personas naturales o jurídicas, sucesiones o fideicomisos, uniones de personas o sociedades de hecho domiciliadas en el país, </a:t>
          </a:r>
          <a:r>
            <a:rPr lang="es-ES" sz="2000" u="sng" kern="1200" dirty="0" smtClean="0">
              <a:solidFill>
                <a:schemeClr val="tx1">
                  <a:lumMod val="65000"/>
                  <a:lumOff val="35000"/>
                </a:schemeClr>
              </a:solidFill>
              <a:effectLst/>
              <a:latin typeface="+mj-lt"/>
              <a:cs typeface="Times New Roman" panose="02020603050405020304" pitchFamily="18" charset="0"/>
            </a:rPr>
            <a:t>que paguen o acrediten a un sujeto o entidad no domiciliado en la República</a:t>
          </a:r>
          <a:r>
            <a:rPr lang="es-ES" sz="2000" kern="1200" dirty="0" smtClean="0">
              <a:solidFill>
                <a:schemeClr val="tx1">
                  <a:lumMod val="65000"/>
                  <a:lumOff val="35000"/>
                </a:schemeClr>
              </a:solidFill>
              <a:effectLst/>
              <a:latin typeface="+mj-lt"/>
              <a:cs typeface="Times New Roman" panose="02020603050405020304" pitchFamily="18" charset="0"/>
            </a:rPr>
            <a:t>, sumas provenientes de cualquier clase de </a:t>
          </a:r>
          <a:r>
            <a:rPr lang="es-ES" sz="2000" u="sng" kern="1200" dirty="0" smtClean="0">
              <a:solidFill>
                <a:schemeClr val="tx1">
                  <a:lumMod val="65000"/>
                  <a:lumOff val="35000"/>
                </a:schemeClr>
              </a:solidFill>
              <a:effectLst/>
              <a:latin typeface="+mj-lt"/>
              <a:cs typeface="Times New Roman" panose="02020603050405020304" pitchFamily="18" charset="0"/>
            </a:rPr>
            <a:t>renta obtenida en el país</a:t>
          </a:r>
          <a:r>
            <a:rPr lang="es-ES" sz="2000" kern="1200" dirty="0" smtClean="0">
              <a:solidFill>
                <a:schemeClr val="tx1">
                  <a:lumMod val="65000"/>
                  <a:lumOff val="35000"/>
                </a:schemeClr>
              </a:solidFill>
              <a:effectLst/>
              <a:latin typeface="+mj-lt"/>
              <a:cs typeface="Times New Roman" panose="02020603050405020304" pitchFamily="18" charset="0"/>
            </a:rPr>
            <a:t>, aunque se tratare de anticipos de tales pagos, están obligadas a retenerle por concepto de Impuesto sobre la Renta como pago definitivo el veinte por ciento (20%) de dichas sumas. </a:t>
          </a:r>
          <a:endParaRPr lang="es-SV" sz="2000" kern="1200" dirty="0">
            <a:solidFill>
              <a:schemeClr val="tx1">
                <a:lumMod val="65000"/>
                <a:lumOff val="35000"/>
              </a:schemeClr>
            </a:solidFill>
            <a:effectLst/>
            <a:latin typeface="+mj-lt"/>
            <a:cs typeface="Times New Roman" panose="02020603050405020304" pitchFamily="18" charset="0"/>
          </a:endParaRPr>
        </a:p>
        <a:p>
          <a:pPr marL="228600" lvl="1" indent="-228600" algn="l" defTabSz="889000">
            <a:lnSpc>
              <a:spcPct val="90000"/>
            </a:lnSpc>
            <a:spcBef>
              <a:spcPct val="0"/>
            </a:spcBef>
            <a:spcAft>
              <a:spcPct val="20000"/>
            </a:spcAft>
            <a:buChar char="••"/>
          </a:pPr>
          <a:r>
            <a:rPr lang="es-ES" sz="2000" kern="1200" dirty="0" smtClean="0">
              <a:solidFill>
                <a:schemeClr val="tx1">
                  <a:lumMod val="65000"/>
                  <a:lumOff val="35000"/>
                </a:schemeClr>
              </a:solidFill>
              <a:effectLst/>
              <a:latin typeface="+mj-lt"/>
              <a:cs typeface="Times New Roman" panose="02020603050405020304" pitchFamily="18" charset="0"/>
            </a:rPr>
            <a:t>También se considerarán comprendidas dentro de lo establecido en el inciso anterior y por tanto están sujetas a la retención con carácter de pago definitivo que establece el referido inciso en el mismo porcentaje, las sumas pagadas o acreditadas a los prestadores de servicios no domiciliados en el país, por servicios procedentes del exterior </a:t>
          </a:r>
          <a:r>
            <a:rPr lang="es-ES" sz="2000" u="sng" kern="1200" dirty="0" smtClean="0">
              <a:solidFill>
                <a:schemeClr val="tx1">
                  <a:lumMod val="65000"/>
                  <a:lumOff val="35000"/>
                </a:schemeClr>
              </a:solidFill>
              <a:effectLst/>
              <a:latin typeface="+mj-lt"/>
              <a:cs typeface="Times New Roman" panose="02020603050405020304" pitchFamily="18" charset="0"/>
            </a:rPr>
            <a:t>utilizados en el territorio nacional</a:t>
          </a:r>
          <a:r>
            <a:rPr lang="es-ES" sz="2000" kern="1200" dirty="0" smtClean="0">
              <a:solidFill>
                <a:schemeClr val="tx1">
                  <a:lumMod val="65000"/>
                  <a:lumOff val="35000"/>
                </a:schemeClr>
              </a:solidFill>
              <a:effectLst/>
              <a:latin typeface="+mj-lt"/>
              <a:cs typeface="Times New Roman" panose="02020603050405020304" pitchFamily="18" charset="0"/>
            </a:rPr>
            <a:t>; así como las sumas pagadas y acreditadas por la transferencia a cualquier titulo de bienes intangibles…”.</a:t>
          </a:r>
          <a:endParaRPr lang="es-SV" sz="2000" kern="1200" dirty="0">
            <a:solidFill>
              <a:schemeClr val="tx1">
                <a:lumMod val="65000"/>
                <a:lumOff val="35000"/>
              </a:schemeClr>
            </a:solidFill>
            <a:effectLst/>
            <a:latin typeface="+mj-lt"/>
            <a:cs typeface="Times New Roman" panose="02020603050405020304" pitchFamily="18" charset="0"/>
          </a:endParaRPr>
        </a:p>
      </dsp:txBody>
      <dsp:txXfrm>
        <a:off x="0" y="739354"/>
        <a:ext cx="8688560" cy="4090320"/>
      </dsp:txXfrm>
    </dsp:sp>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10B2828-25BC-4CA7-9D21-B8678A8AFA76}">
      <dsp:nvSpPr>
        <dsp:cNvPr id="0" name=""/>
        <dsp:cNvSpPr/>
      </dsp:nvSpPr>
      <dsp:spPr>
        <a:xfrm>
          <a:off x="0" y="0"/>
          <a:ext cx="9145016" cy="4408264"/>
        </a:xfrm>
        <a:prstGeom prst="roundRect">
          <a:avLst>
            <a:gd name="adj" fmla="val 5000"/>
          </a:avLst>
        </a:prstGeom>
        <a:solidFill>
          <a:schemeClr val="l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0" tIns="198882" rIns="257810" bIns="0" numCol="1" spcCol="1270" anchor="t" anchorCtr="0">
          <a:noAutofit/>
        </a:bodyPr>
        <a:lstStyle/>
        <a:p>
          <a:pPr lvl="0" algn="r" defTabSz="2578100">
            <a:lnSpc>
              <a:spcPct val="90000"/>
            </a:lnSpc>
            <a:spcBef>
              <a:spcPct val="0"/>
            </a:spcBef>
            <a:spcAft>
              <a:spcPct val="35000"/>
            </a:spcAft>
          </a:pPr>
          <a:r>
            <a:rPr lang="es-CR" sz="5800" kern="1200" dirty="0" smtClean="0"/>
            <a:t>Código Tributario</a:t>
          </a:r>
          <a:endParaRPr lang="es-CR" sz="5800" kern="1200" dirty="0"/>
        </a:p>
      </dsp:txBody>
      <dsp:txXfrm rot="16200000">
        <a:off x="-892886" y="892886"/>
        <a:ext cx="3614776" cy="1829003"/>
      </dsp:txXfrm>
    </dsp:sp>
    <dsp:sp modelId="{5235077A-7DFB-49B1-B519-DA7C819EB434}">
      <dsp:nvSpPr>
        <dsp:cNvPr id="0" name=""/>
        <dsp:cNvSpPr/>
      </dsp:nvSpPr>
      <dsp:spPr>
        <a:xfrm>
          <a:off x="1829003" y="0"/>
          <a:ext cx="6813036" cy="4408264"/>
        </a:xfrm>
        <a:prstGeom prst="rect">
          <a:avLst/>
        </a:prstGeom>
        <a:noFill/>
        <a:ln>
          <a:noFill/>
        </a:ln>
        <a:effectLst>
          <a:outerShdw blurRad="40000" dist="20000" dir="5400000" rotWithShape="0">
            <a:srgbClr val="000000">
              <a:alpha val="38000"/>
            </a:srgbClr>
          </a:outerShdw>
        </a:effectLst>
        <a:sp3d/>
      </dsp:spPr>
      <dsp:style>
        <a:lnRef idx="0">
          <a:scrgbClr r="0" g="0" b="0"/>
        </a:lnRef>
        <a:fillRef idx="1">
          <a:scrgbClr r="0" g="0" b="0"/>
        </a:fillRef>
        <a:effectRef idx="1">
          <a:scrgbClr r="0" g="0" b="0"/>
        </a:effectRef>
        <a:fontRef idx="minor">
          <a:schemeClr val="dk1"/>
        </a:fontRef>
      </dsp:style>
      <dsp:txBody>
        <a:bodyPr spcFirstLastPara="0" vert="horz" wrap="square" lIns="0" tIns="85725" rIns="0" bIns="0" numCol="1" spcCol="1270" anchor="t" anchorCtr="0">
          <a:noAutofit/>
        </a:bodyPr>
        <a:lstStyle/>
        <a:p>
          <a:pPr lvl="0" algn="l" defTabSz="1111250">
            <a:lnSpc>
              <a:spcPct val="90000"/>
            </a:lnSpc>
            <a:spcBef>
              <a:spcPct val="0"/>
            </a:spcBef>
            <a:spcAft>
              <a:spcPct val="35000"/>
            </a:spcAft>
          </a:pPr>
          <a:r>
            <a:rPr lang="es-SV" sz="2500" kern="1200" dirty="0" smtClean="0">
              <a:solidFill>
                <a:schemeClr val="tx1">
                  <a:lumMod val="65000"/>
                  <a:lumOff val="35000"/>
                </a:schemeClr>
              </a:solidFill>
              <a:latin typeface="+mj-lt"/>
              <a:cs typeface="Arial" panose="020B0604020202020204" pitchFamily="34" charset="0"/>
            </a:rPr>
            <a:t>Se consideran domiciliados en el país para efectos tributarios las personas jurídicas con domicilio en el extranjero, inscritas en el Registro de Comercio, que posean sucursales, agencias o establecimientos que operen permanentemente en el país. Para estos efectos, se entenderá que las sucursales, agencias o establecimientos operan de manera permanente en el país, cuando tengan un lugar fijo de negocios, con infraestructura instalada, propia o arrendada, con personal contratado en el país, y que el contribuyente realice su actividad económica en el mismo de manera material y perceptible ( Art. 53 ).</a:t>
          </a:r>
          <a:endParaRPr lang="es-CR" sz="2500" kern="1200" dirty="0">
            <a:solidFill>
              <a:schemeClr val="tx1">
                <a:lumMod val="65000"/>
                <a:lumOff val="35000"/>
              </a:schemeClr>
            </a:solidFill>
          </a:endParaRPr>
        </a:p>
      </dsp:txBody>
      <dsp:txXfrm>
        <a:off x="1829003" y="0"/>
        <a:ext cx="6813036" cy="4408264"/>
      </dsp:txXfrm>
    </dsp:sp>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E27976-A815-44CD-B32E-6576322061B2}">
      <dsp:nvSpPr>
        <dsp:cNvPr id="0" name=""/>
        <dsp:cNvSpPr/>
      </dsp:nvSpPr>
      <dsp:spPr>
        <a:xfrm rot="5400000">
          <a:off x="-307481" y="1091090"/>
          <a:ext cx="2191796" cy="143201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endParaRPr lang="es-CR" sz="3900" kern="1200" dirty="0"/>
        </a:p>
      </dsp:txBody>
      <dsp:txXfrm rot="5400000">
        <a:off x="-307481" y="1091090"/>
        <a:ext cx="2191796" cy="1432015"/>
      </dsp:txXfrm>
    </dsp:sp>
    <dsp:sp modelId="{05C3E81D-AAF4-4252-8789-A48BA7BA0ABE}">
      <dsp:nvSpPr>
        <dsp:cNvPr id="0" name=""/>
        <dsp:cNvSpPr/>
      </dsp:nvSpPr>
      <dsp:spPr>
        <a:xfrm rot="5400000">
          <a:off x="3294421" y="-1251945"/>
          <a:ext cx="2641599" cy="600956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s-SV" sz="2800" kern="1200" dirty="0" smtClean="0">
              <a:solidFill>
                <a:schemeClr val="tx1">
                  <a:lumMod val="65000"/>
                  <a:lumOff val="35000"/>
                </a:schemeClr>
              </a:solidFill>
              <a:latin typeface="Times New Roman" panose="02020603050405020304" pitchFamily="18" charset="0"/>
              <a:cs typeface="Times New Roman" panose="02020603050405020304" pitchFamily="18" charset="0"/>
            </a:rPr>
            <a:t>Recae sobre el valor pagado de cualquier tipo de cheque y las transferencias electrónicas realizadas en el territorio nacional.</a:t>
          </a:r>
          <a:endParaRPr lang="es-CR" sz="2800" kern="1200" dirty="0"/>
        </a:p>
      </dsp:txBody>
      <dsp:txXfrm rot="5400000">
        <a:off x="3294421" y="-1251945"/>
        <a:ext cx="2641599" cy="6009562"/>
      </dsp:txXfrm>
    </dsp:sp>
  </dsp:spTree>
</dsp:drawing>
</file>

<file path=ppt/diagrams/drawing2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BA667C-C7D1-481B-93F2-33FA95614B45}">
      <dsp:nvSpPr>
        <dsp:cNvPr id="0" name=""/>
        <dsp:cNvSpPr/>
      </dsp:nvSpPr>
      <dsp:spPr>
        <a:xfrm rot="5400000">
          <a:off x="-156638" y="157667"/>
          <a:ext cx="1044256" cy="73097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effectLst/>
              <a:latin typeface="+mj-lt"/>
            </a:rPr>
            <a:t>a)</a:t>
          </a:r>
          <a:endParaRPr lang="es-CR" sz="2000" kern="1200" dirty="0">
            <a:solidFill>
              <a:schemeClr val="bg1"/>
            </a:solidFill>
            <a:effectLst/>
            <a:latin typeface="+mj-lt"/>
          </a:endParaRPr>
        </a:p>
      </dsp:txBody>
      <dsp:txXfrm rot="5400000">
        <a:off x="-156638" y="157667"/>
        <a:ext cx="1044256" cy="730979"/>
      </dsp:txXfrm>
    </dsp:sp>
    <dsp:sp modelId="{2F448D24-8478-4F34-8ED7-BF68B3E5B18E}">
      <dsp:nvSpPr>
        <dsp:cNvPr id="0" name=""/>
        <dsp:cNvSpPr/>
      </dsp:nvSpPr>
      <dsp:spPr>
        <a:xfrm rot="5400000">
          <a:off x="4408486" y="-3676478"/>
          <a:ext cx="678766" cy="80337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SV" sz="1800" kern="1200" dirty="0" smtClean="0">
              <a:solidFill>
                <a:schemeClr val="tx1">
                  <a:lumMod val="65000"/>
                  <a:lumOff val="35000"/>
                </a:schemeClr>
              </a:solidFill>
              <a:effectLst/>
              <a:latin typeface="+mj-lt"/>
              <a:cs typeface="Times New Roman" panose="02020603050405020304" pitchFamily="18" charset="0"/>
            </a:rPr>
            <a:t>Pagos de bienes y servicios mediante el uso de cheque y tarjeta de débito,  cuyo valor de transacción u operación sea superior a US$1,000.00;</a:t>
          </a:r>
          <a:endParaRPr lang="es-CR" sz="1800" kern="1200" dirty="0">
            <a:solidFill>
              <a:schemeClr val="tx1">
                <a:lumMod val="65000"/>
                <a:lumOff val="35000"/>
              </a:schemeClr>
            </a:solidFill>
            <a:effectLst/>
            <a:latin typeface="+mj-lt"/>
          </a:endParaRPr>
        </a:p>
      </dsp:txBody>
      <dsp:txXfrm rot="5400000">
        <a:off x="4408486" y="-3676478"/>
        <a:ext cx="678766" cy="8033780"/>
      </dsp:txXfrm>
    </dsp:sp>
    <dsp:sp modelId="{F1F52C18-27A2-4190-818E-B2A7EF54D4F1}">
      <dsp:nvSpPr>
        <dsp:cNvPr id="0" name=""/>
        <dsp:cNvSpPr/>
      </dsp:nvSpPr>
      <dsp:spPr>
        <a:xfrm rot="5400000">
          <a:off x="-156638" y="1084220"/>
          <a:ext cx="1044256" cy="73097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effectLst/>
              <a:latin typeface="+mj-lt"/>
            </a:rPr>
            <a:t>b)</a:t>
          </a:r>
          <a:endParaRPr lang="es-CR" sz="2000" kern="1200" dirty="0">
            <a:solidFill>
              <a:schemeClr val="bg1"/>
            </a:solidFill>
            <a:effectLst/>
            <a:latin typeface="+mj-lt"/>
          </a:endParaRPr>
        </a:p>
      </dsp:txBody>
      <dsp:txXfrm rot="5400000">
        <a:off x="-156638" y="1084220"/>
        <a:ext cx="1044256" cy="730979"/>
      </dsp:txXfrm>
    </dsp:sp>
    <dsp:sp modelId="{3A90D9F2-EACB-49FB-9BAF-32A124D4D77E}">
      <dsp:nvSpPr>
        <dsp:cNvPr id="0" name=""/>
        <dsp:cNvSpPr/>
      </dsp:nvSpPr>
      <dsp:spPr>
        <a:xfrm rot="5400000">
          <a:off x="4408486" y="-2749924"/>
          <a:ext cx="678766" cy="80337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SV" sz="1800" kern="1200" dirty="0" smtClean="0">
              <a:solidFill>
                <a:schemeClr val="tx1">
                  <a:lumMod val="65000"/>
                  <a:lumOff val="35000"/>
                </a:schemeClr>
              </a:solidFill>
              <a:effectLst/>
              <a:latin typeface="+mj-lt"/>
              <a:cs typeface="Times New Roman" panose="02020603050405020304" pitchFamily="18" charset="0"/>
            </a:rPr>
            <a:t>Los pagos por medio de transferencias electrónicas cuyo valor de transacción u operación sea superior a US$1,000.00;</a:t>
          </a:r>
          <a:endParaRPr lang="es-CR" sz="1800" kern="1200" dirty="0">
            <a:solidFill>
              <a:schemeClr val="tx1">
                <a:lumMod val="65000"/>
                <a:lumOff val="35000"/>
              </a:schemeClr>
            </a:solidFill>
            <a:effectLst/>
            <a:latin typeface="+mj-lt"/>
          </a:endParaRPr>
        </a:p>
      </dsp:txBody>
      <dsp:txXfrm rot="5400000">
        <a:off x="4408486" y="-2749924"/>
        <a:ext cx="678766" cy="8033780"/>
      </dsp:txXfrm>
    </dsp:sp>
    <dsp:sp modelId="{09126660-92AA-45B8-9EF9-8B4841E8F6A0}">
      <dsp:nvSpPr>
        <dsp:cNvPr id="0" name=""/>
        <dsp:cNvSpPr/>
      </dsp:nvSpPr>
      <dsp:spPr>
        <a:xfrm rot="5400000">
          <a:off x="-156638" y="2010774"/>
          <a:ext cx="1044256" cy="73097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effectLst/>
              <a:latin typeface="+mj-lt"/>
            </a:rPr>
            <a:t>c)</a:t>
          </a:r>
          <a:endParaRPr lang="es-CR" sz="2000" kern="1200" dirty="0">
            <a:solidFill>
              <a:schemeClr val="bg1"/>
            </a:solidFill>
            <a:effectLst/>
            <a:latin typeface="+mj-lt"/>
          </a:endParaRPr>
        </a:p>
      </dsp:txBody>
      <dsp:txXfrm rot="5400000">
        <a:off x="-156638" y="2010774"/>
        <a:ext cx="1044256" cy="730979"/>
      </dsp:txXfrm>
    </dsp:sp>
    <dsp:sp modelId="{1194123C-39D6-4BB0-97E1-73E526F6BB89}">
      <dsp:nvSpPr>
        <dsp:cNvPr id="0" name=""/>
        <dsp:cNvSpPr/>
      </dsp:nvSpPr>
      <dsp:spPr>
        <a:xfrm rot="5400000">
          <a:off x="4408486" y="-1823371"/>
          <a:ext cx="678766" cy="80337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SV" sz="1800" kern="1200" dirty="0" smtClean="0">
              <a:solidFill>
                <a:schemeClr val="tx1">
                  <a:lumMod val="65000"/>
                  <a:lumOff val="35000"/>
                </a:schemeClr>
              </a:solidFill>
              <a:effectLst/>
              <a:latin typeface="+mj-lt"/>
              <a:cs typeface="Times New Roman" panose="02020603050405020304" pitchFamily="18" charset="0"/>
            </a:rPr>
            <a:t>Las transferencias a favor de terceros, bajo cualquier modalidad o medio tecnológico, cuyo valor de transacción u operación sea superior a US$1,000.00;</a:t>
          </a:r>
          <a:endParaRPr lang="es-CR" sz="1800" kern="1200" dirty="0">
            <a:solidFill>
              <a:schemeClr val="tx1">
                <a:lumMod val="65000"/>
                <a:lumOff val="35000"/>
              </a:schemeClr>
            </a:solidFill>
            <a:effectLst/>
            <a:latin typeface="+mj-lt"/>
          </a:endParaRPr>
        </a:p>
      </dsp:txBody>
      <dsp:txXfrm rot="5400000">
        <a:off x="4408486" y="-1823371"/>
        <a:ext cx="678766" cy="8033780"/>
      </dsp:txXfrm>
    </dsp:sp>
    <dsp:sp modelId="{1ED5D187-A031-45D9-B7B5-C45651A81536}">
      <dsp:nvSpPr>
        <dsp:cNvPr id="0" name=""/>
        <dsp:cNvSpPr/>
      </dsp:nvSpPr>
      <dsp:spPr>
        <a:xfrm rot="5400000">
          <a:off x="-156638" y="2937327"/>
          <a:ext cx="1044256" cy="73097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effectLst/>
              <a:latin typeface="+mj-lt"/>
            </a:rPr>
            <a:t>d)</a:t>
          </a:r>
          <a:endParaRPr lang="es-CR" sz="2000" kern="1200" dirty="0">
            <a:solidFill>
              <a:schemeClr val="bg1"/>
            </a:solidFill>
            <a:effectLst/>
            <a:latin typeface="+mj-lt"/>
          </a:endParaRPr>
        </a:p>
      </dsp:txBody>
      <dsp:txXfrm rot="5400000">
        <a:off x="-156638" y="2937327"/>
        <a:ext cx="1044256" cy="730979"/>
      </dsp:txXfrm>
    </dsp:sp>
    <dsp:sp modelId="{AB0C5294-A01F-42F7-89A4-011559C61768}">
      <dsp:nvSpPr>
        <dsp:cNvPr id="0" name=""/>
        <dsp:cNvSpPr/>
      </dsp:nvSpPr>
      <dsp:spPr>
        <a:xfrm rot="5400000">
          <a:off x="4408486" y="-896817"/>
          <a:ext cx="678766" cy="80337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SV" sz="1800" kern="1200" dirty="0" smtClean="0">
              <a:solidFill>
                <a:schemeClr val="tx1">
                  <a:lumMod val="65000"/>
                  <a:lumOff val="35000"/>
                </a:schemeClr>
              </a:solidFill>
              <a:effectLst/>
              <a:latin typeface="+mj-lt"/>
              <a:cs typeface="Times New Roman" panose="02020603050405020304" pitchFamily="18" charset="0"/>
            </a:rPr>
            <a:t>Los desembolsos de préstamos o financiamientos de cualquier naturaleza;</a:t>
          </a:r>
          <a:endParaRPr lang="es-CR" sz="1800" kern="1200" dirty="0">
            <a:solidFill>
              <a:schemeClr val="tx1">
                <a:lumMod val="65000"/>
                <a:lumOff val="35000"/>
              </a:schemeClr>
            </a:solidFill>
            <a:effectLst/>
            <a:latin typeface="+mj-lt"/>
          </a:endParaRPr>
        </a:p>
      </dsp:txBody>
      <dsp:txXfrm rot="5400000">
        <a:off x="4408486" y="-896817"/>
        <a:ext cx="678766" cy="8033780"/>
      </dsp:txXfrm>
    </dsp:sp>
    <dsp:sp modelId="{0217FB66-C85C-4003-B961-6178760D52E9}">
      <dsp:nvSpPr>
        <dsp:cNvPr id="0" name=""/>
        <dsp:cNvSpPr/>
      </dsp:nvSpPr>
      <dsp:spPr>
        <a:xfrm rot="5400000">
          <a:off x="-156638" y="3863881"/>
          <a:ext cx="1044256" cy="73097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effectLst/>
              <a:latin typeface="+mj-lt"/>
            </a:rPr>
            <a:t>e)</a:t>
          </a:r>
          <a:endParaRPr lang="es-CR" sz="2000" kern="1200" dirty="0">
            <a:solidFill>
              <a:schemeClr val="bg1"/>
            </a:solidFill>
            <a:effectLst/>
            <a:latin typeface="+mj-lt"/>
          </a:endParaRPr>
        </a:p>
      </dsp:txBody>
      <dsp:txXfrm rot="5400000">
        <a:off x="-156638" y="3863881"/>
        <a:ext cx="1044256" cy="730979"/>
      </dsp:txXfrm>
    </dsp:sp>
    <dsp:sp modelId="{FF96FC75-EAE1-4C6D-BA7F-5B31F556812F}">
      <dsp:nvSpPr>
        <dsp:cNvPr id="0" name=""/>
        <dsp:cNvSpPr/>
      </dsp:nvSpPr>
      <dsp:spPr>
        <a:xfrm rot="5400000">
          <a:off x="4408486" y="29735"/>
          <a:ext cx="678766" cy="80337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SV" sz="1800" kern="1200" dirty="0" smtClean="0">
              <a:solidFill>
                <a:schemeClr val="tx1">
                  <a:lumMod val="65000"/>
                  <a:lumOff val="35000"/>
                </a:schemeClr>
              </a:solidFill>
              <a:effectLst/>
              <a:latin typeface="+mj-lt"/>
              <a:cs typeface="Times New Roman" panose="02020603050405020304" pitchFamily="18" charset="0"/>
            </a:rPr>
            <a:t>Las operaciones realizadas entre las entidades del Sistema Financiero, en base a cualquier tipo de instrucción de sus clientes o por su propio interés.</a:t>
          </a:r>
          <a:endParaRPr lang="es-CR" sz="1800" kern="1200" dirty="0">
            <a:solidFill>
              <a:schemeClr val="tx1">
                <a:lumMod val="65000"/>
                <a:lumOff val="35000"/>
              </a:schemeClr>
            </a:solidFill>
            <a:effectLst/>
            <a:latin typeface="+mj-lt"/>
          </a:endParaRPr>
        </a:p>
      </dsp:txBody>
      <dsp:txXfrm rot="5400000">
        <a:off x="4408486" y="29735"/>
        <a:ext cx="678766" cy="8033780"/>
      </dsp:txXfrm>
    </dsp:sp>
  </dsp:spTree>
</dsp:drawing>
</file>

<file path=ppt/diagrams/drawing2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E27976-A815-44CD-B32E-6576322061B2}">
      <dsp:nvSpPr>
        <dsp:cNvPr id="0" name=""/>
        <dsp:cNvSpPr/>
      </dsp:nvSpPr>
      <dsp:spPr>
        <a:xfrm rot="5400000">
          <a:off x="-307481" y="1091090"/>
          <a:ext cx="2191796" cy="1432015"/>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endParaRPr lang="es-CR" sz="3900" kern="1200" dirty="0"/>
        </a:p>
      </dsp:txBody>
      <dsp:txXfrm rot="5400000">
        <a:off x="-307481" y="1091090"/>
        <a:ext cx="2191796" cy="1432015"/>
      </dsp:txXfrm>
    </dsp:sp>
    <dsp:sp modelId="{05C3E81D-AAF4-4252-8789-A48BA7BA0ABE}">
      <dsp:nvSpPr>
        <dsp:cNvPr id="0" name=""/>
        <dsp:cNvSpPr/>
      </dsp:nvSpPr>
      <dsp:spPr>
        <a:xfrm rot="5400000">
          <a:off x="3294421" y="-1251945"/>
          <a:ext cx="2641599" cy="6009562"/>
        </a:xfrm>
        <a:prstGeom prst="round2Same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s-ES" sz="2800" kern="1200" dirty="0" smtClean="0">
              <a:solidFill>
                <a:schemeClr val="tx1">
                  <a:lumMod val="65000"/>
                  <a:lumOff val="35000"/>
                </a:schemeClr>
              </a:solidFill>
              <a:latin typeface="Times New Roman" panose="02020603050405020304" pitchFamily="18" charset="0"/>
              <a:cs typeface="Times New Roman" panose="02020603050405020304" pitchFamily="18" charset="0"/>
            </a:rPr>
            <a:t>La base imponible del Impuesto se determinará aplicando la alícuota del 0.25% equivalente a 2.5 por mil, sobre el monto de las transacciones u operaciones gravadas.</a:t>
          </a:r>
          <a:endParaRPr lang="es-CR" sz="2800" kern="1200" dirty="0" smtClean="0">
            <a:solidFill>
              <a:schemeClr val="tx1">
                <a:lumMod val="65000"/>
                <a:lumOff val="35000"/>
              </a:schemeClr>
            </a:solidFill>
            <a:latin typeface="Times New Roman" panose="02020603050405020304" pitchFamily="18" charset="0"/>
            <a:cs typeface="Times New Roman" panose="02020603050405020304" pitchFamily="18" charset="0"/>
          </a:endParaRPr>
        </a:p>
      </dsp:txBody>
      <dsp:txXfrm rot="5400000">
        <a:off x="3294421" y="-1251945"/>
        <a:ext cx="2641599" cy="6009562"/>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2B28256-8D1E-984F-BAE1-DBA3D0A48BF7}" type="datetimeFigureOut">
              <a:rPr lang="es-ES_tradnl" smtClean="0"/>
              <a:pPr/>
              <a:t>16/11/2014</a:t>
            </a:fld>
            <a:endParaRPr lang="es-ES_tradnl"/>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2BD5B0-4900-9941-AB7D-15A63505879C}" type="slidenum">
              <a:rPr lang="es-ES_tradnl" smtClean="0"/>
              <a:pPr/>
              <a:t>‹Nº›</a:t>
            </a:fld>
            <a:endParaRPr lang="es-ES_tradnl"/>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0EAFD5-752E-0E4A-A57B-5A104F71F888}" type="datetimeFigureOut">
              <a:rPr lang="es-ES_tradnl" smtClean="0"/>
              <a:pPr/>
              <a:t>16/11/2014</a:t>
            </a:fld>
            <a:endParaRPr lang="es-ES_trad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AC964E-8199-7C48-B5C0-024D1F164C5B}" type="slidenum">
              <a:rPr lang="es-ES_tradnl" smtClean="0"/>
              <a:pPr/>
              <a:t>‹Nº›</a:t>
            </a:fld>
            <a:endParaRPr lang="es-ES_tradnl"/>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56</a:t>
            </a:fld>
            <a:endParaRPr lang="es-ES_trad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57</a:t>
            </a:fld>
            <a:endParaRPr lang="es-ES_trad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58</a:t>
            </a:fld>
            <a:endParaRPr lang="es-ES_trad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59</a:t>
            </a:fld>
            <a:endParaRPr lang="es-ES_trad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60</a:t>
            </a:fld>
            <a:endParaRPr lang="es-ES_trad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61</a:t>
            </a:fld>
            <a:endParaRPr lang="es-ES_trad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62</a:t>
            </a:fld>
            <a:endParaRPr lang="es-ES_trad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64</a:t>
            </a:fld>
            <a:endParaRPr lang="es-ES_trad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65</a:t>
            </a:fld>
            <a:endParaRPr lang="es-ES_trad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67</a:t>
            </a:fld>
            <a:endParaRPr lang="es-ES_trad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68</a:t>
            </a:fld>
            <a:endParaRPr lang="es-ES_trad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69</a:t>
            </a:fld>
            <a:endParaRPr lang="es-ES_trad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70</a:t>
            </a:fld>
            <a:endParaRPr lang="es-ES_trad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71</a:t>
            </a:fld>
            <a:endParaRPr lang="es-ES_trad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fld id="{32AC964E-8199-7C48-B5C0-024D1F164C5B}" type="slidenum">
              <a:rPr lang="es-ES_tradnl" smtClean="0"/>
              <a:pPr/>
              <a:t>72</a:t>
            </a:fld>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smtClean="0"/>
              <a:t>Click to edit Master title style</a:t>
            </a:r>
            <a:endParaRPr lang="es-ES_trad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lang="es-ES_tradn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0BC1162-7D57-3B47-A66F-4679FED1D2F7}" type="datetime1">
              <a:rPr lang="es-ES_tradnl" smtClean="0"/>
              <a:pPr/>
              <a:t>16/11/2014</a:t>
            </a:fld>
            <a:endParaRPr lang="es-ES_trad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Slide Number Placeholder 5"/>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ES_tradnl"/>
          </a:p>
        </p:txBody>
      </p:sp>
      <p:sp>
        <p:nvSpPr>
          <p:cNvPr id="3" name="Content Placeholder 2"/>
          <p:cNvSpPr>
            <a:spLocks noGrp="1"/>
          </p:cNvSpPr>
          <p:nvPr>
            <p:ph idx="1"/>
          </p:nvPr>
        </p:nvSpPr>
        <p:spPr/>
        <p:txBody>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1BE2EDD-D73F-1A4C-A8EE-EF0B08EDAD69}" type="datetime1">
              <a:rPr lang="es-ES_tradnl" smtClean="0"/>
              <a:pPr/>
              <a:t>16/11/2014</a:t>
            </a:fld>
            <a:endParaRPr lang="es-ES_trad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Slide Number Placeholder 5"/>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smtClean="0"/>
              <a:t>Click to edit Master title style</a:t>
            </a:r>
            <a:endParaRPr lang="es-ES_trad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8B7262C-2264-B14E-BD73-5761E5CFB87C}" type="datetime1">
              <a:rPr lang="es-ES_tradnl" smtClean="0"/>
              <a:pPr/>
              <a:t>16/11/2014</a:t>
            </a:fld>
            <a:endParaRPr lang="es-ES_trad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Slide Number Placeholder 5"/>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ES_trad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90981B1-242F-D748-85E4-52935A09B58F}" type="datetime1">
              <a:rPr lang="es-ES_tradnl" smtClean="0"/>
              <a:pPr/>
              <a:t>16/11/2014</a:t>
            </a:fld>
            <a:endParaRPr lang="es-ES_tradnl"/>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Slide Number Placeholder 6"/>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Click to edit Master title style</a:t>
            </a:r>
            <a:endParaRPr lang="es-ES_trad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E68C33B-BEF6-3C43-AF3D-1FA8DF60498A}" type="datetime1">
              <a:rPr lang="es-ES_tradnl" smtClean="0"/>
              <a:pPr/>
              <a:t>16/11/2014</a:t>
            </a:fld>
            <a:endParaRPr lang="es-ES_tradnl"/>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9" name="Slide Number Placeholder 8"/>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ES_tradnl"/>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4CD2EAD-912B-8B48-8969-E7A34959636B}" type="datetime1">
              <a:rPr lang="es-ES_tradnl" smtClean="0"/>
              <a:pPr/>
              <a:t>16/11/2014</a:t>
            </a:fld>
            <a:endParaRPr lang="es-ES_tradnl"/>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5" name="Slide Number Placeholder 4"/>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CF67D3E-973E-D240-95EC-879CB9034604}" type="datetime1">
              <a:rPr lang="es-ES_tradnl" smtClean="0"/>
              <a:pPr/>
              <a:t>16/11/2014</a:t>
            </a:fld>
            <a:endParaRPr lang="es-ES_tradnl"/>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4" name="Slide Number Placeholder 3"/>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smtClean="0"/>
              <a:t>Click to edit Master title style</a:t>
            </a:r>
            <a:endParaRPr lang="es-ES_trad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9FBA0F2-8EC6-3742-B881-59298BE278A6}" type="datetime1">
              <a:rPr lang="es-ES_tradnl" smtClean="0"/>
              <a:pPr/>
              <a:t>16/11/2014</a:t>
            </a:fld>
            <a:endParaRPr lang="es-ES_tradnl"/>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Slide Number Placeholder 6"/>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smtClean="0"/>
              <a:t>Click to edit Master title style</a:t>
            </a:r>
            <a:endParaRPr lang="es-ES_trad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4D7E3C-877C-A846-BA1A-F98E8BDF5A27}" type="datetime1">
              <a:rPr lang="es-ES_tradnl" smtClean="0"/>
              <a:pPr/>
              <a:t>16/11/2014</a:t>
            </a:fld>
            <a:endParaRPr lang="es-ES_tradnl"/>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7" name="Slide Number Placeholder 6"/>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ES_tradnl"/>
          </a:p>
        </p:txBody>
      </p:sp>
      <p:sp>
        <p:nvSpPr>
          <p:cNvPr id="3" name="Vertical Text Placeholder 2"/>
          <p:cNvSpPr>
            <a:spLocks noGrp="1"/>
          </p:cNvSpPr>
          <p:nvPr>
            <p:ph type="body" orient="vert" idx="1"/>
          </p:nvPr>
        </p:nvSpPr>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B1FE328-CD72-8B47-80E7-DF0C672C489D}" type="datetime1">
              <a:rPr lang="es-ES_tradnl" smtClean="0"/>
              <a:pPr/>
              <a:t>16/11/2014</a:t>
            </a:fld>
            <a:endParaRPr lang="es-ES_trad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Slide Number Placeholder 5"/>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smtClean="0"/>
              <a:t>Click to edit Master title style</a:t>
            </a:r>
            <a:endParaRPr lang="es-ES_trad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0FF523-3D29-BA4D-936A-BB5D7DBC22A3}" type="datetime1">
              <a:rPr lang="es-ES_tradnl" smtClean="0"/>
              <a:pPr/>
              <a:t>16/11/2014</a:t>
            </a:fld>
            <a:endParaRPr lang="es-ES_trad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Slide Number Placeholder 5"/>
          <p:cNvSpPr>
            <a:spLocks noGrp="1"/>
          </p:cNvSpPr>
          <p:nvPr>
            <p:ph type="sldNum" sz="quarter" idx="12"/>
          </p:nvPr>
        </p:nvSpPr>
        <p:spPr/>
        <p:txBody>
          <a:bodyPr/>
          <a:lstStyle/>
          <a:p>
            <a:fld id="{2353147C-636C-3E49-9963-15965D39A542}"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d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PPT_interno.pdf"/>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13"/>
              <a:stretch>
                <a:fillRect/>
              </a:stretch>
            </p:blipFill>
          </mc:Choice>
          <mc:Fallback>
            <p:blipFill>
              <a:blip r:embed="rId14"/>
              <a:stretch>
                <a:fillRect/>
              </a:stretch>
            </p:blipFill>
          </mc:Fallback>
        </mc:AlternateContent>
        <p:spPr>
          <a:xfrm>
            <a:off x="0" y="7620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Click to edit Master title style</a:t>
            </a:r>
            <a:endParaRPr lang="es-ES_tradn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a:p>
            <a:pPr lvl="1"/>
            <a:r>
              <a:rPr lang="es-ES_tradnl" dirty="0" err="1" smtClean="0"/>
              <a:t>Second</a:t>
            </a:r>
            <a:r>
              <a:rPr lang="es-ES_tradnl" dirty="0" smtClean="0"/>
              <a:t> </a:t>
            </a:r>
            <a:r>
              <a:rPr lang="es-ES_tradnl" dirty="0" err="1" smtClean="0"/>
              <a:t>level</a:t>
            </a:r>
            <a:endParaRPr lang="es-ES_tradnl" dirty="0" smtClean="0"/>
          </a:p>
          <a:p>
            <a:pPr lvl="2"/>
            <a:r>
              <a:rPr lang="es-ES_tradnl" dirty="0" err="1" smtClean="0"/>
              <a:t>Third</a:t>
            </a:r>
            <a:r>
              <a:rPr lang="es-ES_tradnl" dirty="0" smtClean="0"/>
              <a:t> </a:t>
            </a:r>
            <a:r>
              <a:rPr lang="es-ES_tradnl" dirty="0" err="1" smtClean="0"/>
              <a:t>level</a:t>
            </a:r>
            <a:endParaRPr lang="es-ES_tradnl" dirty="0" smtClean="0"/>
          </a:p>
          <a:p>
            <a:pPr lvl="3"/>
            <a:r>
              <a:rPr lang="es-ES_tradnl" dirty="0" err="1" smtClean="0"/>
              <a:t>Fourth</a:t>
            </a:r>
            <a:r>
              <a:rPr lang="es-ES_tradnl" dirty="0" smtClean="0"/>
              <a:t> </a:t>
            </a:r>
            <a:r>
              <a:rPr lang="es-ES_tradnl" dirty="0" err="1" smtClean="0"/>
              <a:t>level</a:t>
            </a:r>
            <a:endParaRPr lang="es-ES_tradnl" dirty="0" smtClean="0"/>
          </a:p>
          <a:p>
            <a:pPr lvl="4"/>
            <a:r>
              <a:rPr lang="es-ES_tradnl" dirty="0" err="1" smtClean="0"/>
              <a:t>Fifth</a:t>
            </a:r>
            <a:r>
              <a:rPr lang="es-ES_tradnl" dirty="0" smtClean="0"/>
              <a:t> </a:t>
            </a:r>
            <a:r>
              <a:rPr lang="es-ES_tradnl" dirty="0" err="1" smtClean="0"/>
              <a:t>level</a:t>
            </a:r>
            <a:endParaRPr lang="es-ES_tradnl" dirty="0"/>
          </a:p>
        </p:txBody>
      </p:sp>
      <p:sp>
        <p:nvSpPr>
          <p:cNvPr id="6" name="Slide Number Placeholder 5"/>
          <p:cNvSpPr>
            <a:spLocks noGrp="1"/>
          </p:cNvSpPr>
          <p:nvPr>
            <p:ph type="sldNum" sz="quarter" idx="4"/>
          </p:nvPr>
        </p:nvSpPr>
        <p:spPr>
          <a:xfrm>
            <a:off x="152400" y="6416675"/>
            <a:ext cx="457200" cy="365125"/>
          </a:xfrm>
          <a:prstGeom prst="rect">
            <a:avLst/>
          </a:prstGeom>
        </p:spPr>
        <p:txBody>
          <a:bodyPr vert="horz" lIns="91440" tIns="45720" rIns="91440" bIns="45720" rtlCol="0" anchor="ctr"/>
          <a:lstStyle>
            <a:lvl1pPr algn="l">
              <a:defRPr sz="1200" b="1">
                <a:solidFill>
                  <a:schemeClr val="bg1"/>
                </a:solidFill>
              </a:defRPr>
            </a:lvl1pPr>
          </a:lstStyle>
          <a:p>
            <a:fld id="{F3EF0C19-7C39-C846-B338-4D2340633C56}" type="slidenum">
              <a:rPr lang="es-ES_tradnl" smtClean="0"/>
              <a:pPr/>
              <a:t>‹Nº›</a:t>
            </a:fld>
            <a:endParaRPr lang="es-ES_tradnl"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df"/></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_rels/slide4.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xml"/><Relationship Id="rId12" Type="http://schemas.openxmlformats.org/officeDocument/2006/relationships/diagramLayout" Target="../diagrams/layout1.xml"/><Relationship Id="rId1" Type="http://schemas.openxmlformats.org/officeDocument/2006/relationships/slideLayout" Target="../slideLayouts/slideLayout2.xml"/><Relationship Id="rId11" Type="http://schemas.openxmlformats.org/officeDocument/2006/relationships/diagramData" Target="../diagrams/data1.xml"/><Relationship Id="rId15" Type="http://schemas.microsoft.com/office/2007/relationships/diagramDrawing" Target="../diagrams/drawing1.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2.xml"/><Relationship Id="rId12" Type="http://schemas.openxmlformats.org/officeDocument/2006/relationships/diagramLayout" Target="../diagrams/layout2.xml"/><Relationship Id="rId1" Type="http://schemas.openxmlformats.org/officeDocument/2006/relationships/slideLayout" Target="../slideLayouts/slideLayout2.xml"/><Relationship Id="rId11" Type="http://schemas.openxmlformats.org/officeDocument/2006/relationships/diagramData" Target="../diagrams/data2.xml"/><Relationship Id="rId15" Type="http://schemas.microsoft.com/office/2007/relationships/diagramDrawing" Target="../diagrams/drawing2.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3.xml"/><Relationship Id="rId12" Type="http://schemas.openxmlformats.org/officeDocument/2006/relationships/diagramLayout" Target="../diagrams/layout3.xml"/><Relationship Id="rId1" Type="http://schemas.openxmlformats.org/officeDocument/2006/relationships/slideLayout" Target="../slideLayouts/slideLayout2.xml"/><Relationship Id="rId11" Type="http://schemas.openxmlformats.org/officeDocument/2006/relationships/diagramData" Target="../diagrams/data3.xml"/><Relationship Id="rId15" Type="http://schemas.microsoft.com/office/2007/relationships/diagramDrawing" Target="../diagrams/drawing3.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4.xml"/><Relationship Id="rId12" Type="http://schemas.openxmlformats.org/officeDocument/2006/relationships/diagramLayout" Target="../diagrams/layout4.xml"/><Relationship Id="rId1" Type="http://schemas.openxmlformats.org/officeDocument/2006/relationships/slideLayout" Target="../slideLayouts/slideLayout2.xml"/><Relationship Id="rId11" Type="http://schemas.openxmlformats.org/officeDocument/2006/relationships/diagramData" Target="../diagrams/data4.xml"/><Relationship Id="rId15" Type="http://schemas.microsoft.com/office/2007/relationships/diagramDrawing" Target="../diagrams/drawing4.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4.xml"/></Relationships>
</file>

<file path=ppt/slides/_rels/slide15.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5.xml"/><Relationship Id="rId12" Type="http://schemas.openxmlformats.org/officeDocument/2006/relationships/diagramLayout" Target="../diagrams/layout5.xml"/><Relationship Id="rId1" Type="http://schemas.openxmlformats.org/officeDocument/2006/relationships/slideLayout" Target="../slideLayouts/slideLayout2.xml"/><Relationship Id="rId11" Type="http://schemas.openxmlformats.org/officeDocument/2006/relationships/diagramData" Target="../diagrams/data5.xml"/><Relationship Id="rId15" Type="http://schemas.microsoft.com/office/2007/relationships/diagramDrawing" Target="../diagrams/drawing5.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5.xml"/></Relationships>
</file>

<file path=ppt/slides/_rels/slide16.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6.xml"/><Relationship Id="rId12" Type="http://schemas.openxmlformats.org/officeDocument/2006/relationships/diagramLayout" Target="../diagrams/layout6.xml"/><Relationship Id="rId1" Type="http://schemas.openxmlformats.org/officeDocument/2006/relationships/slideLayout" Target="../slideLayouts/slideLayout2.xml"/><Relationship Id="rId11" Type="http://schemas.openxmlformats.org/officeDocument/2006/relationships/diagramData" Target="../diagrams/data6.xml"/><Relationship Id="rId15" Type="http://schemas.microsoft.com/office/2007/relationships/diagramDrawing" Target="../diagrams/drawing6.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6.xml"/></Relationships>
</file>

<file path=ppt/slides/_rels/slide17.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7.xml"/><Relationship Id="rId12" Type="http://schemas.openxmlformats.org/officeDocument/2006/relationships/diagramLayout" Target="../diagrams/layout7.xml"/><Relationship Id="rId1" Type="http://schemas.openxmlformats.org/officeDocument/2006/relationships/slideLayout" Target="../slideLayouts/slideLayout2.xml"/><Relationship Id="rId11" Type="http://schemas.openxmlformats.org/officeDocument/2006/relationships/diagramData" Target="../diagrams/data7.xml"/><Relationship Id="rId15" Type="http://schemas.microsoft.com/office/2007/relationships/diagramDrawing" Target="../diagrams/drawing7.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7.xml"/></Relationships>
</file>

<file path=ppt/slides/_rels/slide18.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8.xml"/><Relationship Id="rId12" Type="http://schemas.openxmlformats.org/officeDocument/2006/relationships/diagramLayout" Target="../diagrams/layout8.xml"/><Relationship Id="rId1" Type="http://schemas.openxmlformats.org/officeDocument/2006/relationships/slideLayout" Target="../slideLayouts/slideLayout2.xml"/><Relationship Id="rId11" Type="http://schemas.openxmlformats.org/officeDocument/2006/relationships/diagramData" Target="../diagrams/data8.xml"/><Relationship Id="rId15" Type="http://schemas.microsoft.com/office/2007/relationships/diagramDrawing" Target="../diagrams/drawing8.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8.xml"/></Relationships>
</file>

<file path=ppt/slides/_rels/slide19.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9.xml"/><Relationship Id="rId12" Type="http://schemas.openxmlformats.org/officeDocument/2006/relationships/diagramLayout" Target="../diagrams/layout9.xml"/><Relationship Id="rId1" Type="http://schemas.openxmlformats.org/officeDocument/2006/relationships/slideLayout" Target="../slideLayouts/slideLayout2.xml"/><Relationship Id="rId11" Type="http://schemas.openxmlformats.org/officeDocument/2006/relationships/diagramData" Target="../diagrams/data9.xml"/><Relationship Id="rId15" Type="http://schemas.microsoft.com/office/2007/relationships/diagramDrawing" Target="../diagrams/drawing9.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9.xml"/></Relationships>
</file>

<file path=ppt/slides/_rels/slide21.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_rels/slide24.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0.xml"/><Relationship Id="rId12" Type="http://schemas.openxmlformats.org/officeDocument/2006/relationships/diagramLayout" Target="../diagrams/layout10.xml"/><Relationship Id="rId1" Type="http://schemas.openxmlformats.org/officeDocument/2006/relationships/slideLayout" Target="../slideLayouts/slideLayout2.xml"/><Relationship Id="rId11" Type="http://schemas.openxmlformats.org/officeDocument/2006/relationships/diagramData" Target="../diagrams/data10.xml"/><Relationship Id="rId15" Type="http://schemas.microsoft.com/office/2007/relationships/diagramDrawing" Target="../diagrams/drawing10.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0.xml"/></Relationships>
</file>

<file path=ppt/slides/_rels/slide25.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1.xml"/><Relationship Id="rId12" Type="http://schemas.openxmlformats.org/officeDocument/2006/relationships/diagramLayout" Target="../diagrams/layout11.xml"/><Relationship Id="rId1" Type="http://schemas.openxmlformats.org/officeDocument/2006/relationships/slideLayout" Target="../slideLayouts/slideLayout2.xml"/><Relationship Id="rId11" Type="http://schemas.openxmlformats.org/officeDocument/2006/relationships/diagramData" Target="../diagrams/data11.xml"/><Relationship Id="rId15" Type="http://schemas.microsoft.com/office/2007/relationships/diagramDrawing" Target="../diagrams/drawing11.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1.xml"/></Relationships>
</file>

<file path=ppt/slides/_rels/slide27.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2.xml"/><Relationship Id="rId12" Type="http://schemas.openxmlformats.org/officeDocument/2006/relationships/diagramLayout" Target="../diagrams/layout12.xml"/><Relationship Id="rId1" Type="http://schemas.openxmlformats.org/officeDocument/2006/relationships/slideLayout" Target="../slideLayouts/slideLayout2.xml"/><Relationship Id="rId11" Type="http://schemas.openxmlformats.org/officeDocument/2006/relationships/diagramData" Target="../diagrams/data12.xml"/><Relationship Id="rId15" Type="http://schemas.microsoft.com/office/2007/relationships/diagramDrawing" Target="../diagrams/drawing12.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_rels/slide29.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3.xml"/><Relationship Id="rId12" Type="http://schemas.openxmlformats.org/officeDocument/2006/relationships/diagramLayout" Target="../diagrams/layout13.xml"/><Relationship Id="rId1" Type="http://schemas.openxmlformats.org/officeDocument/2006/relationships/slideLayout" Target="../slideLayouts/slideLayout2.xml"/><Relationship Id="rId11" Type="http://schemas.openxmlformats.org/officeDocument/2006/relationships/diagramData" Target="../diagrams/data13.xml"/><Relationship Id="rId15" Type="http://schemas.microsoft.com/office/2007/relationships/diagramDrawing" Target="../diagrams/drawing13.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3.xml"/></Relationships>
</file>

<file path=ppt/slides/_rels/slide31.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4.xml"/><Relationship Id="rId12" Type="http://schemas.openxmlformats.org/officeDocument/2006/relationships/diagramLayout" Target="../diagrams/layout14.xml"/><Relationship Id="rId1" Type="http://schemas.openxmlformats.org/officeDocument/2006/relationships/slideLayout" Target="../slideLayouts/slideLayout2.xml"/><Relationship Id="rId11" Type="http://schemas.openxmlformats.org/officeDocument/2006/relationships/diagramData" Target="../diagrams/data14.xml"/><Relationship Id="rId15" Type="http://schemas.microsoft.com/office/2007/relationships/diagramDrawing" Target="../diagrams/drawing14.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4.xml"/></Relationships>
</file>

<file path=ppt/slides/_rels/slide32.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5.xml"/><Relationship Id="rId12" Type="http://schemas.openxmlformats.org/officeDocument/2006/relationships/diagramLayout" Target="../diagrams/layout15.xml"/><Relationship Id="rId1" Type="http://schemas.openxmlformats.org/officeDocument/2006/relationships/slideLayout" Target="../slideLayouts/slideLayout2.xml"/><Relationship Id="rId11" Type="http://schemas.openxmlformats.org/officeDocument/2006/relationships/diagramData" Target="../diagrams/data15.xml"/><Relationship Id="rId15" Type="http://schemas.microsoft.com/office/2007/relationships/diagramDrawing" Target="../diagrams/drawing15.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5.xml"/></Relationships>
</file>

<file path=ppt/slides/_rels/slide33.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34.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6.xml"/><Relationship Id="rId12" Type="http://schemas.openxmlformats.org/officeDocument/2006/relationships/diagramLayout" Target="../diagrams/layout16.xml"/><Relationship Id="rId1" Type="http://schemas.openxmlformats.org/officeDocument/2006/relationships/slideLayout" Target="../slideLayouts/slideLayout2.xml"/><Relationship Id="rId11" Type="http://schemas.openxmlformats.org/officeDocument/2006/relationships/diagramData" Target="../diagrams/data16.xml"/><Relationship Id="rId15" Type="http://schemas.microsoft.com/office/2007/relationships/diagramDrawing" Target="../diagrams/drawing16.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6.xml"/></Relationships>
</file>

<file path=ppt/slides/_rels/slide35.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7.xml"/><Relationship Id="rId12" Type="http://schemas.openxmlformats.org/officeDocument/2006/relationships/diagramLayout" Target="../diagrams/layout17.xml"/><Relationship Id="rId1" Type="http://schemas.openxmlformats.org/officeDocument/2006/relationships/slideLayout" Target="../slideLayouts/slideLayout2.xml"/><Relationship Id="rId11" Type="http://schemas.openxmlformats.org/officeDocument/2006/relationships/diagramData" Target="../diagrams/data17.xml"/><Relationship Id="rId15" Type="http://schemas.microsoft.com/office/2007/relationships/diagramDrawing" Target="../diagrams/drawing17.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7.xml"/></Relationships>
</file>

<file path=ppt/slides/_rels/slide36.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_rels/slide38.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8.xml"/><Relationship Id="rId12" Type="http://schemas.openxmlformats.org/officeDocument/2006/relationships/diagramLayout" Target="../diagrams/layout18.xml"/><Relationship Id="rId1" Type="http://schemas.openxmlformats.org/officeDocument/2006/relationships/slideLayout" Target="../slideLayouts/slideLayout2.xml"/><Relationship Id="rId11" Type="http://schemas.openxmlformats.org/officeDocument/2006/relationships/diagramData" Target="../diagrams/data18.xml"/><Relationship Id="rId15" Type="http://schemas.microsoft.com/office/2007/relationships/diagramDrawing" Target="../diagrams/drawing18.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18.xml"/></Relationships>
</file>

<file path=ppt/slides/_rels/slide39.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19.xml"/><Relationship Id="rId18" Type="http://schemas.openxmlformats.org/officeDocument/2006/relationships/diagramQuickStyle" Target="../diagrams/quickStyle20.xml"/><Relationship Id="rId12" Type="http://schemas.openxmlformats.org/officeDocument/2006/relationships/diagramLayout" Target="../diagrams/layout19.xml"/><Relationship Id="rId17" Type="http://schemas.openxmlformats.org/officeDocument/2006/relationships/diagramLayout" Target="../diagrams/layout20.xml"/><Relationship Id="rId16" Type="http://schemas.openxmlformats.org/officeDocument/2006/relationships/diagramData" Target="../diagrams/data20.xml"/><Relationship Id="rId20" Type="http://schemas.microsoft.com/office/2007/relationships/diagramDrawing" Target="../diagrams/drawing20.xml"/><Relationship Id="rId1" Type="http://schemas.openxmlformats.org/officeDocument/2006/relationships/slideLayout" Target="../slideLayouts/slideLayout2.xml"/><Relationship Id="rId11" Type="http://schemas.openxmlformats.org/officeDocument/2006/relationships/diagramData" Target="../diagrams/data19.xml"/><Relationship Id="rId15" Type="http://schemas.microsoft.com/office/2007/relationships/diagramDrawing" Target="../diagrams/drawing19.xml"/><Relationship Id="rId10" Type="http://schemas.openxmlformats.org/officeDocument/2006/relationships/image" Target="../media/image4.png"/><Relationship Id="rId19" Type="http://schemas.openxmlformats.org/officeDocument/2006/relationships/diagramColors" Target="../diagrams/colors20.xml"/><Relationship Id="rId9" Type="http://schemas.openxmlformats.org/officeDocument/2006/relationships/image" Target="../media/image3.png"/><Relationship Id="rId14" Type="http://schemas.openxmlformats.org/officeDocument/2006/relationships/diagramColors" Target="../diagrams/colors19.xml"/></Relationships>
</file>

<file path=ppt/slides/_rels/slide40.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41.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_rels/slide43.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44.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45.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46.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47.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48.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21.xml"/><Relationship Id="rId12" Type="http://schemas.openxmlformats.org/officeDocument/2006/relationships/diagramLayout" Target="../diagrams/layout21.xml"/><Relationship Id="rId1" Type="http://schemas.openxmlformats.org/officeDocument/2006/relationships/slideLayout" Target="../slideLayouts/slideLayout2.xml"/><Relationship Id="rId11" Type="http://schemas.openxmlformats.org/officeDocument/2006/relationships/diagramData" Target="../diagrams/data21.xml"/><Relationship Id="rId15" Type="http://schemas.microsoft.com/office/2007/relationships/diagramDrawing" Target="../diagrams/drawing21.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21.xml"/></Relationships>
</file>

<file path=ppt/slides/_rels/slide49.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50.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22.xml"/><Relationship Id="rId12" Type="http://schemas.openxmlformats.org/officeDocument/2006/relationships/diagramLayout" Target="../diagrams/layout22.xml"/><Relationship Id="rId1" Type="http://schemas.openxmlformats.org/officeDocument/2006/relationships/slideLayout" Target="../slideLayouts/slideLayout2.xml"/><Relationship Id="rId11" Type="http://schemas.openxmlformats.org/officeDocument/2006/relationships/diagramData" Target="../diagrams/data22.xml"/><Relationship Id="rId15" Type="http://schemas.microsoft.com/office/2007/relationships/diagramDrawing" Target="../diagrams/drawing22.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22.xml"/></Relationships>
</file>

<file path=ppt/slides/_rels/slide51.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_rels/slide53.xml.rels><?xml version="1.0" encoding="UTF-8" standalone="yes"?>
<Relationships xmlns="http://schemas.openxmlformats.org/package/2006/relationships"><Relationship Id="rId8" Type="http://schemas.openxmlformats.org/officeDocument/2006/relationships/image" Target="../media/image4.pdf"/><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54.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23.xml"/><Relationship Id="rId12" Type="http://schemas.openxmlformats.org/officeDocument/2006/relationships/diagramLayout" Target="../diagrams/layout23.xml"/><Relationship Id="rId1" Type="http://schemas.openxmlformats.org/officeDocument/2006/relationships/slideLayout" Target="../slideLayouts/slideLayout2.xml"/><Relationship Id="rId11" Type="http://schemas.openxmlformats.org/officeDocument/2006/relationships/diagramData" Target="../diagrams/data23.xml"/><Relationship Id="rId15" Type="http://schemas.microsoft.com/office/2007/relationships/diagramDrawing" Target="../diagrams/drawing23.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23.xml"/></Relationships>
</file>

<file path=ppt/slides/_rels/slide55.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24.xml"/><Relationship Id="rId12" Type="http://schemas.openxmlformats.org/officeDocument/2006/relationships/diagramLayout" Target="../diagrams/layout24.xml"/><Relationship Id="rId1" Type="http://schemas.openxmlformats.org/officeDocument/2006/relationships/slideLayout" Target="../slideLayouts/slideLayout2.xml"/><Relationship Id="rId11" Type="http://schemas.openxmlformats.org/officeDocument/2006/relationships/diagramData" Target="../diagrams/data24.xml"/><Relationship Id="rId15" Type="http://schemas.microsoft.com/office/2007/relationships/diagramDrawing" Target="../diagrams/drawing24.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24.xml"/></Relationships>
</file>

<file path=ppt/slides/_rels/slide56.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1.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57.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25.xml"/><Relationship Id="rId12" Type="http://schemas.openxmlformats.org/officeDocument/2006/relationships/diagramLayout" Target="../diagrams/layout25.xml"/><Relationship Id="rId2" Type="http://schemas.openxmlformats.org/officeDocument/2006/relationships/notesSlide" Target="../notesSlides/notesSlide2.xml"/><Relationship Id="rId1" Type="http://schemas.openxmlformats.org/officeDocument/2006/relationships/slideLayout" Target="../slideLayouts/slideLayout2.xml"/><Relationship Id="rId11" Type="http://schemas.openxmlformats.org/officeDocument/2006/relationships/diagramData" Target="../diagrams/data25.xml"/><Relationship Id="rId15" Type="http://schemas.microsoft.com/office/2007/relationships/diagramDrawing" Target="../diagrams/drawing25.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25.xml"/></Relationships>
</file>

<file path=ppt/slides/_rels/slide58.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3.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59.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4.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60.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5.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61.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6.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62.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7.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_rels/slide64.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8.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65.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9.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_rels/slide67.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26.xml"/><Relationship Id="rId12" Type="http://schemas.openxmlformats.org/officeDocument/2006/relationships/diagramLayout" Target="../diagrams/layout26.xml"/><Relationship Id="rId2" Type="http://schemas.openxmlformats.org/officeDocument/2006/relationships/notesSlide" Target="../notesSlides/notesSlide10.xml"/><Relationship Id="rId1" Type="http://schemas.openxmlformats.org/officeDocument/2006/relationships/slideLayout" Target="../slideLayouts/slideLayout2.xml"/><Relationship Id="rId11" Type="http://schemas.openxmlformats.org/officeDocument/2006/relationships/diagramData" Target="../diagrams/data26.xml"/><Relationship Id="rId15" Type="http://schemas.microsoft.com/office/2007/relationships/diagramDrawing" Target="../diagrams/drawing26.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26.xml"/></Relationships>
</file>

<file path=ppt/slides/_rels/slide68.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27.xml"/><Relationship Id="rId12" Type="http://schemas.openxmlformats.org/officeDocument/2006/relationships/diagramLayout" Target="../diagrams/layout27.xml"/><Relationship Id="rId2" Type="http://schemas.openxmlformats.org/officeDocument/2006/relationships/notesSlide" Target="../notesSlides/notesSlide11.xml"/><Relationship Id="rId1" Type="http://schemas.openxmlformats.org/officeDocument/2006/relationships/slideLayout" Target="../slideLayouts/slideLayout2.xml"/><Relationship Id="rId11" Type="http://schemas.openxmlformats.org/officeDocument/2006/relationships/diagramData" Target="../diagrams/data27.xml"/><Relationship Id="rId15" Type="http://schemas.microsoft.com/office/2007/relationships/diagramDrawing" Target="../diagrams/drawing27.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27.xml"/></Relationships>
</file>

<file path=ppt/slides/_rels/slide69.xml.rels><?xml version="1.0" encoding="UTF-8" standalone="yes"?>
<Relationships xmlns="http://schemas.openxmlformats.org/package/2006/relationships"><Relationship Id="rId8" Type="http://schemas.openxmlformats.org/officeDocument/2006/relationships/image" Target="../media/image4.pdf"/><Relationship Id="rId13" Type="http://schemas.openxmlformats.org/officeDocument/2006/relationships/diagramQuickStyle" Target="../diagrams/quickStyle28.xml"/><Relationship Id="rId12" Type="http://schemas.openxmlformats.org/officeDocument/2006/relationships/diagramLayout" Target="../diagrams/layout28.xml"/><Relationship Id="rId2" Type="http://schemas.openxmlformats.org/officeDocument/2006/relationships/notesSlide" Target="../notesSlides/notesSlide12.xml"/><Relationship Id="rId1" Type="http://schemas.openxmlformats.org/officeDocument/2006/relationships/slideLayout" Target="../slideLayouts/slideLayout2.xml"/><Relationship Id="rId11" Type="http://schemas.openxmlformats.org/officeDocument/2006/relationships/diagramData" Target="../diagrams/data28.xml"/><Relationship Id="rId15" Type="http://schemas.microsoft.com/office/2007/relationships/diagramDrawing" Target="../diagrams/drawing28.xml"/><Relationship Id="rId10" Type="http://schemas.openxmlformats.org/officeDocument/2006/relationships/image" Target="../media/image4.png"/><Relationship Id="rId9" Type="http://schemas.openxmlformats.org/officeDocument/2006/relationships/image" Target="../media/image3.png"/><Relationship Id="rId14" Type="http://schemas.openxmlformats.org/officeDocument/2006/relationships/diagramColors" Target="../diagrams/colors28.xml"/></Relationships>
</file>

<file path=ppt/slides/_rels/slide70.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13.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71.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14.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72.xml.rels><?xml version="1.0" encoding="UTF-8" standalone="yes"?>
<Relationships xmlns="http://schemas.openxmlformats.org/package/2006/relationships"><Relationship Id="rId8" Type="http://schemas.openxmlformats.org/officeDocument/2006/relationships/image" Target="../media/image4.pdf"/><Relationship Id="rId2" Type="http://schemas.openxmlformats.org/officeDocument/2006/relationships/notesSlide" Target="../notesSlides/notesSlide15.xml"/><Relationship Id="rId1" Type="http://schemas.openxmlformats.org/officeDocument/2006/relationships/slideLayout" Target="../slideLayouts/slideLayout2.xml"/><Relationship Id="rId10" Type="http://schemas.openxmlformats.org/officeDocument/2006/relationships/image" Target="../media/image4.png"/><Relationship Id="rId9"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pd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2" name="Title 1"/>
          <p:cNvSpPr>
            <a:spLocks noGrp="1"/>
          </p:cNvSpPr>
          <p:nvPr>
            <p:ph type="ctrTitle"/>
          </p:nvPr>
        </p:nvSpPr>
        <p:spPr>
          <a:xfrm>
            <a:off x="0" y="2438400"/>
            <a:ext cx="9144000" cy="1470025"/>
          </a:xfrm>
        </p:spPr>
        <p:txBody>
          <a:bodyPr/>
          <a:lstStyle/>
          <a:p>
            <a:r>
              <a:rPr lang="es-ES_tradnl" dirty="0" smtClean="0">
                <a:latin typeface="Gotham Book"/>
                <a:cs typeface="Gotham Book"/>
              </a:rPr>
              <a:t>Entorno Tributario de </a:t>
            </a:r>
            <a:r>
              <a:rPr lang="es-ES_tradnl" dirty="0" smtClean="0">
                <a:latin typeface="Gotham Book"/>
                <a:cs typeface="Gotham Book"/>
              </a:rPr>
              <a:t>El Salvador</a:t>
            </a:r>
            <a:endParaRPr lang="es-ES_tradnl" dirty="0">
              <a:latin typeface="Gotham Book"/>
              <a:cs typeface="Gotham Book"/>
            </a:endParaRPr>
          </a:p>
        </p:txBody>
      </p:sp>
      <p:sp>
        <p:nvSpPr>
          <p:cNvPr id="3" name="Subtitle 2"/>
          <p:cNvSpPr>
            <a:spLocks noGrp="1"/>
          </p:cNvSpPr>
          <p:nvPr>
            <p:ph type="subTitle" idx="1"/>
          </p:nvPr>
        </p:nvSpPr>
        <p:spPr>
          <a:xfrm>
            <a:off x="2514600" y="4572000"/>
            <a:ext cx="6400800" cy="1295400"/>
          </a:xfrm>
        </p:spPr>
        <p:txBody>
          <a:bodyPr>
            <a:normAutofit/>
          </a:bodyPr>
          <a:lstStyle/>
          <a:p>
            <a:pPr algn="r"/>
            <a:r>
              <a:rPr lang="pt-BR" dirty="0" smtClean="0"/>
              <a:t>Sr. Alfredo </a:t>
            </a:r>
            <a:r>
              <a:rPr lang="pt-BR" dirty="0" smtClean="0"/>
              <a:t>Delgado</a:t>
            </a:r>
            <a:endParaRPr lang="es-ES_tradnl" dirty="0" smtClean="0"/>
          </a:p>
          <a:p>
            <a:pPr algn="r"/>
            <a:r>
              <a:rPr lang="es-ES_tradnl" sz="2800" dirty="0" smtClean="0"/>
              <a:t>Socio,</a:t>
            </a:r>
            <a:r>
              <a:rPr lang="es-ES_tradnl" sz="2800" i="1" dirty="0" smtClean="0"/>
              <a:t> </a:t>
            </a:r>
            <a:r>
              <a:rPr lang="es-ES_tradnl" sz="2800" i="1" dirty="0" err="1" smtClean="0"/>
              <a:t>Gold</a:t>
            </a:r>
            <a:r>
              <a:rPr lang="es-ES_tradnl" sz="2800" i="1" dirty="0" smtClean="0"/>
              <a:t> </a:t>
            </a:r>
            <a:r>
              <a:rPr lang="es-ES_tradnl" sz="2800" i="1" dirty="0" err="1" smtClean="0"/>
              <a:t>Service</a:t>
            </a:r>
            <a:endParaRPr lang="es-ES_tradnl" sz="2800" i="1" dirty="0"/>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5"/>
              <a:stretch>
                <a:fillRect/>
              </a:stretch>
            </p:blipFill>
          </mc:Choice>
          <mc:Fallback>
            <p:blipFill>
              <a:blip r:embed="rId6"/>
              <a:stretch>
                <a:fillRect/>
              </a:stretch>
            </p:blipFill>
          </mc:Fallback>
        </mc:AlternateContent>
        <p:spPr>
          <a:xfrm>
            <a:off x="152400" y="369839"/>
            <a:ext cx="1981200" cy="925561"/>
          </a:xfrm>
          <a:prstGeom prst="rect">
            <a:avLst/>
          </a:prstGeom>
        </p:spPr>
      </p:pic>
      <p:sp>
        <p:nvSpPr>
          <p:cNvPr id="8" name="Slide Number Placeholder 7"/>
          <p:cNvSpPr>
            <a:spLocks noGrp="1"/>
          </p:cNvSpPr>
          <p:nvPr>
            <p:ph type="sldNum" sz="quarter" idx="12"/>
          </p:nvPr>
        </p:nvSpPr>
        <p:spPr/>
        <p:txBody>
          <a:bodyPr/>
          <a:lstStyle/>
          <a:p>
            <a:fld id="{2353147C-636C-3E49-9963-15965D39A542}" type="slidenum">
              <a:rPr lang="es-ES_tradnl" smtClean="0"/>
              <a:pPr/>
              <a:t>1</a:t>
            </a:fld>
            <a:endParaRPr lang="es-ES_tradnl"/>
          </a:p>
        </p:txBody>
      </p:sp>
      <p:pic>
        <p:nvPicPr>
          <p:cNvPr id="9" name="8 Imagen"/>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2555776" y="188640"/>
            <a:ext cx="1765516" cy="121803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0" y="2438400"/>
            <a:ext cx="8458200" cy="1470025"/>
          </a:xfrm>
        </p:spPr>
        <p:txBody>
          <a:bodyPr/>
          <a:lstStyle/>
          <a:p>
            <a:pPr algn="r"/>
            <a:r>
              <a:rPr lang="es-ES_tradnl" dirty="0" smtClean="0">
                <a:latin typeface="Gotham Book"/>
                <a:cs typeface="Gotham Book"/>
              </a:rPr>
              <a:t>I. Evoluci</a:t>
            </a:r>
            <a:r>
              <a:rPr lang="es-ES_tradnl" dirty="0" smtClean="0">
                <a:latin typeface="Gotham Book"/>
                <a:cs typeface="Gotham Book"/>
              </a:rPr>
              <a:t>ón Normativa</a:t>
            </a:r>
            <a:endParaRPr lang="es-ES_tradnl" dirty="0">
              <a:latin typeface="Gotham Book"/>
              <a:cs typeface="Gotham Book"/>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0" y="2438400"/>
            <a:ext cx="8458200" cy="1470025"/>
          </a:xfrm>
        </p:spPr>
        <p:txBody>
          <a:bodyPr/>
          <a:lstStyle/>
          <a:p>
            <a:pPr algn="r"/>
            <a:r>
              <a:rPr lang="es-ES_tradnl" dirty="0" smtClean="0">
                <a:latin typeface="Gotham Book"/>
                <a:cs typeface="Gotham Book"/>
              </a:rPr>
              <a:t>Impuesto sobre la Renta</a:t>
            </a:r>
            <a:endParaRPr lang="es-ES_tradnl" dirty="0">
              <a:latin typeface="Gotham Book"/>
              <a:cs typeface="Gotham Book"/>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sp>
        <p:nvSpPr>
          <p:cNvPr id="8" name="Subtitle 2"/>
          <p:cNvSpPr>
            <a:spLocks noGrp="1"/>
          </p:cNvSpPr>
          <p:nvPr>
            <p:ph type="subTitle" idx="1"/>
          </p:nvPr>
        </p:nvSpPr>
        <p:spPr>
          <a:xfrm>
            <a:off x="0" y="3924300"/>
            <a:ext cx="9144000" cy="1295400"/>
          </a:xfrm>
        </p:spPr>
        <p:txBody>
          <a:bodyPr>
            <a:normAutofit/>
          </a:bodyPr>
          <a:lstStyle/>
          <a:p>
            <a:r>
              <a:rPr lang="es-ES_tradnl" dirty="0" smtClean="0"/>
              <a:t>Consideraciones generales</a:t>
            </a:r>
            <a:endParaRPr lang="es-ES_tradnl" sz="2800" i="1" dirty="0"/>
          </a:p>
        </p:txBody>
      </p:sp>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9749"/>
            <a:ext cx="5867400" cy="820979"/>
          </a:xfrm>
        </p:spPr>
        <p:txBody>
          <a:bodyPr>
            <a:normAutofit/>
          </a:bodyPr>
          <a:lstStyle/>
          <a:p>
            <a:r>
              <a:rPr lang="es-ES_tradnl" sz="3100" dirty="0" smtClean="0">
                <a:solidFill>
                  <a:schemeClr val="tx1">
                    <a:lumMod val="65000"/>
                    <a:lumOff val="35000"/>
                  </a:schemeClr>
                </a:solidFill>
              </a:rPr>
              <a:t>Elecciones Presidenciales 2009 </a:t>
            </a:r>
            <a:endParaRPr lang="es-ES_tradnl" sz="3100" dirty="0">
              <a:solidFill>
                <a:schemeClr val="tx1">
                  <a:lumMod val="65000"/>
                  <a:lumOff val="35000"/>
                </a:schemeClr>
              </a:solidFill>
            </a:endParaRPr>
          </a:p>
        </p:txBody>
      </p:sp>
      <p:sp>
        <p:nvSpPr>
          <p:cNvPr id="7"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4</a:t>
            </a:fld>
            <a:endParaRPr lang="es-ES_tradnl" dirty="0"/>
          </a:p>
        </p:txBody>
      </p:sp>
      <p:sp>
        <p:nvSpPr>
          <p:cNvPr id="17" name="Slide Number Placeholder 14"/>
          <p:cNvSpPr txBox="1">
            <a:spLocks/>
          </p:cNvSpPr>
          <p:nvPr/>
        </p:nvSpPr>
        <p:spPr>
          <a:xfrm>
            <a:off x="228600" y="6416675"/>
            <a:ext cx="457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graphicFrame>
        <p:nvGraphicFramePr>
          <p:cNvPr id="21" name="20 Diagrama"/>
          <p:cNvGraphicFramePr/>
          <p:nvPr/>
        </p:nvGraphicFramePr>
        <p:xfrm>
          <a:off x="467544" y="1397000"/>
          <a:ext cx="8066856" cy="419224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5867400" cy="820979"/>
          </a:xfrm>
        </p:spPr>
        <p:txBody>
          <a:bodyPr>
            <a:normAutofit/>
          </a:bodyPr>
          <a:lstStyle/>
          <a:p>
            <a:r>
              <a:rPr lang="es-ES_tradnl" sz="3100" dirty="0" smtClean="0">
                <a:solidFill>
                  <a:schemeClr val="tx1">
                    <a:lumMod val="65000"/>
                    <a:lumOff val="35000"/>
                  </a:schemeClr>
                </a:solidFill>
              </a:rPr>
              <a:t>Principales Reformas 2009 </a:t>
            </a:r>
            <a:endParaRPr lang="es-ES_tradnl" sz="3100" dirty="0">
              <a:solidFill>
                <a:schemeClr val="tx1">
                  <a:lumMod val="65000"/>
                  <a:lumOff val="35000"/>
                </a:schemeClr>
              </a:solidFill>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5</a:t>
            </a:fld>
            <a:endParaRPr lang="es-ES_tradnl" dirty="0"/>
          </a:p>
        </p:txBody>
      </p:sp>
      <p:sp>
        <p:nvSpPr>
          <p:cNvPr id="17" name="Slide Number Placeholder 14"/>
          <p:cNvSpPr txBox="1">
            <a:spLocks/>
          </p:cNvSpPr>
          <p:nvPr/>
        </p:nvSpPr>
        <p:spPr>
          <a:xfrm>
            <a:off x="228600" y="6416675"/>
            <a:ext cx="457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20" name="Subtitle 2"/>
          <p:cNvSpPr txBox="1">
            <a:spLocks/>
          </p:cNvSpPr>
          <p:nvPr/>
        </p:nvSpPr>
        <p:spPr>
          <a:xfrm>
            <a:off x="179512" y="1340768"/>
            <a:ext cx="8688560" cy="4752528"/>
          </a:xfrm>
          <a:prstGeom prst="rect">
            <a:avLst/>
          </a:prstGeom>
        </p:spPr>
        <p:txBody>
          <a:bodyPr vert="horz" lIns="91440" tIns="45720" rIns="91440" bIns="45720" rtlCol="0">
            <a:noAutofit/>
          </a:bodyPr>
          <a:lstStyle/>
          <a:p>
            <a:pPr marL="285750" indent="-285750" algn="just">
              <a:spcBef>
                <a:spcPts val="600"/>
              </a:spcBef>
              <a:buClr>
                <a:srgbClr val="DEA900"/>
              </a:buClr>
              <a:buFont typeface="Arial" pitchFamily="34" charset="0"/>
              <a:buChar char="•"/>
            </a:pPr>
            <a:r>
              <a:rPr lang="es-SV" dirty="0" smtClean="0">
                <a:solidFill>
                  <a:schemeClr val="tx1">
                    <a:lumMod val="75000"/>
                    <a:lumOff val="25000"/>
                  </a:schemeClr>
                </a:solidFill>
                <a:latin typeface="+mj-lt"/>
                <a:cs typeface="Times New Roman" panose="02020603050405020304" pitchFamily="18" charset="0"/>
              </a:rPr>
              <a:t>Determinación de Precios de Transferencia para operaciones con Sujetos Relacionados.</a:t>
            </a:r>
          </a:p>
          <a:p>
            <a:pPr marL="285750" indent="-285750" algn="just">
              <a:spcBef>
                <a:spcPts val="600"/>
              </a:spcBef>
              <a:buClr>
                <a:srgbClr val="DEA900"/>
              </a:buClr>
              <a:buFont typeface="Arial" pitchFamily="34" charset="0"/>
              <a:buChar char="•"/>
            </a:pPr>
            <a:r>
              <a:rPr lang="es-SV" dirty="0" smtClean="0">
                <a:solidFill>
                  <a:schemeClr val="tx1">
                    <a:lumMod val="75000"/>
                    <a:lumOff val="25000"/>
                  </a:schemeClr>
                </a:solidFill>
                <a:latin typeface="+mj-lt"/>
                <a:cs typeface="Times New Roman" panose="02020603050405020304" pitchFamily="18" charset="0"/>
              </a:rPr>
              <a:t>Elaboración de declaración patrimonial para las personas naturales.</a:t>
            </a:r>
          </a:p>
          <a:p>
            <a:pPr marL="285750" indent="-285750" algn="just">
              <a:spcBef>
                <a:spcPts val="600"/>
              </a:spcBef>
              <a:buClr>
                <a:srgbClr val="DEA900"/>
              </a:buClr>
              <a:buFont typeface="Arial" pitchFamily="34" charset="0"/>
              <a:buChar char="•"/>
            </a:pPr>
            <a:r>
              <a:rPr lang="es-SV" dirty="0" smtClean="0">
                <a:solidFill>
                  <a:schemeClr val="tx1">
                    <a:lumMod val="75000"/>
                    <a:lumOff val="25000"/>
                  </a:schemeClr>
                </a:solidFill>
                <a:latin typeface="+mj-lt"/>
                <a:cs typeface="Times New Roman" panose="02020603050405020304" pitchFamily="18" charset="0"/>
              </a:rPr>
              <a:t>Ampliación de tasas de retención de ISR, a nuevos hechos generadores (transferencias de bienes intangibles, intereses sobre depósitos bancarios, premios obtenidos en loterías, rifas, concursos, sumas pagadas por servicios de transporte internacional, entre otros).</a:t>
            </a:r>
          </a:p>
          <a:p>
            <a:pPr marL="285750" indent="-285750" algn="just">
              <a:spcBef>
                <a:spcPts val="600"/>
              </a:spcBef>
              <a:buClr>
                <a:srgbClr val="DEA900"/>
              </a:buClr>
              <a:buFont typeface="Arial" pitchFamily="34" charset="0"/>
              <a:buChar char="•"/>
            </a:pPr>
            <a:r>
              <a:rPr lang="es-SV" dirty="0" smtClean="0">
                <a:solidFill>
                  <a:schemeClr val="tx1">
                    <a:lumMod val="75000"/>
                    <a:lumOff val="25000"/>
                  </a:schemeClr>
                </a:solidFill>
                <a:latin typeface="+mj-lt"/>
                <a:cs typeface="Times New Roman" panose="02020603050405020304" pitchFamily="18" charset="0"/>
              </a:rPr>
              <a:t>Implementación de tasas de retención reducidas ( 10% al 5%)  e incremento al 25 % de pagos a  personas o entidades que se encuentre domiciliados o residan en países estados o territorios con regímenes fiscales preferentes o de baja o nula tributación</a:t>
            </a:r>
            <a:r>
              <a:rPr lang="es-SV" dirty="0" smtClean="0">
                <a:solidFill>
                  <a:schemeClr val="tx1">
                    <a:lumMod val="75000"/>
                    <a:lumOff val="25000"/>
                  </a:schemeClr>
                </a:solidFill>
                <a:latin typeface="+mj-lt"/>
                <a:cs typeface="Times New Roman" panose="02020603050405020304" pitchFamily="18" charset="0"/>
              </a:rPr>
              <a:t>.</a:t>
            </a:r>
            <a:r>
              <a:rPr lang="es-SV" dirty="0" smtClean="0">
                <a:solidFill>
                  <a:schemeClr val="tx1">
                    <a:lumMod val="75000"/>
                    <a:lumOff val="25000"/>
                  </a:schemeClr>
                </a:solidFill>
                <a:latin typeface="+mj-lt"/>
                <a:cs typeface="Times New Roman" panose="02020603050405020304" pitchFamily="18" charset="0"/>
              </a:rPr>
              <a:t> Ampliación de los servicios prestados considerados como hechos generadores del I.V.A. (pago de dietas, </a:t>
            </a:r>
            <a:r>
              <a:rPr lang="es-SV" dirty="0" smtClean="0">
                <a:solidFill>
                  <a:schemeClr val="tx1">
                    <a:lumMod val="75000"/>
                    <a:lumOff val="25000"/>
                  </a:schemeClr>
                </a:solidFill>
                <a:latin typeface="+mj-lt"/>
                <a:cs typeface="Times New Roman" panose="02020603050405020304" pitchFamily="18" charset="0"/>
              </a:rPr>
              <a:t>membrecías, </a:t>
            </a:r>
            <a:r>
              <a:rPr lang="es-SV" dirty="0" smtClean="0">
                <a:solidFill>
                  <a:schemeClr val="tx1">
                    <a:lumMod val="75000"/>
                    <a:lumOff val="25000"/>
                  </a:schemeClr>
                </a:solidFill>
                <a:latin typeface="+mj-lt"/>
                <a:cs typeface="Times New Roman" panose="02020603050405020304" pitchFamily="18" charset="0"/>
              </a:rPr>
              <a:t>entre otros).</a:t>
            </a:r>
          </a:p>
          <a:p>
            <a:pPr marL="285750" indent="-285750" algn="just">
              <a:spcBef>
                <a:spcPts val="600"/>
              </a:spcBef>
              <a:buClr>
                <a:srgbClr val="DEA900"/>
              </a:buClr>
              <a:buFont typeface="Arial" pitchFamily="34" charset="0"/>
              <a:buChar char="•"/>
            </a:pPr>
            <a:r>
              <a:rPr lang="es-SV" dirty="0" smtClean="0">
                <a:solidFill>
                  <a:schemeClr val="tx1">
                    <a:lumMod val="75000"/>
                    <a:lumOff val="25000"/>
                  </a:schemeClr>
                </a:solidFill>
                <a:latin typeface="+mj-lt"/>
                <a:cs typeface="Times New Roman" panose="02020603050405020304" pitchFamily="18" charset="0"/>
              </a:rPr>
              <a:t>Obligación de profesionales  y a las compañías, para rendir información sobre una base periódica a la Administración Tributaria ( Hospitales, Contadores Públicos, Jueces sobre abogados en procesos legales, informes sobre proveedores, acreedores, clientes y deudores, entre otros</a:t>
            </a:r>
            <a:r>
              <a:rPr lang="es-SV" dirty="0" smtClean="0">
                <a:solidFill>
                  <a:schemeClr val="tx1">
                    <a:lumMod val="75000"/>
                    <a:lumOff val="25000"/>
                  </a:schemeClr>
                </a:solidFill>
                <a:latin typeface="+mj-lt"/>
                <a:cs typeface="Times New Roman" panose="02020603050405020304" pitchFamily="18" charset="0"/>
              </a:rPr>
              <a:t>).</a:t>
            </a:r>
            <a:endParaRPr lang="es-SV" dirty="0" smtClean="0">
              <a:solidFill>
                <a:schemeClr val="tx1">
                  <a:lumMod val="75000"/>
                  <a:lumOff val="25000"/>
                </a:schemeClr>
              </a:solidFill>
              <a:latin typeface="+mj-lt"/>
              <a:cs typeface="Times New Roman" panose="02020603050405020304" pitchFamily="18" charset="0"/>
            </a:endParaRPr>
          </a:p>
          <a:p>
            <a:pPr marL="0" marR="0" lvl="0" indent="0" algn="r" defTabSz="457200" rtl="0" eaLnBrk="1" fontAlgn="auto" latinLnBrk="0" hangingPunct="1">
              <a:lnSpc>
                <a:spcPct val="100000"/>
              </a:lnSpc>
              <a:spcBef>
                <a:spcPct val="20000"/>
              </a:spcBef>
              <a:spcAft>
                <a:spcPts val="0"/>
              </a:spcAft>
              <a:buClrTx/>
              <a:buSzTx/>
              <a:buFont typeface="Arial"/>
              <a:buNone/>
              <a:tabLst/>
              <a:defRPr/>
            </a:pPr>
            <a:endParaRPr kumimoji="0" lang="es-ES_tradnl" sz="2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r" defTabSz="457200" rtl="0" eaLnBrk="1" fontAlgn="auto" latinLnBrk="0" hangingPunct="1">
              <a:lnSpc>
                <a:spcPct val="100000"/>
              </a:lnSpc>
              <a:spcBef>
                <a:spcPct val="20000"/>
              </a:spcBef>
              <a:spcAft>
                <a:spcPts val="0"/>
              </a:spcAft>
              <a:buClrTx/>
              <a:buSzTx/>
              <a:buFont typeface="Arial"/>
              <a:buNone/>
              <a:tabLst/>
              <a:defRPr/>
            </a:pPr>
            <a:endParaRPr kumimoji="0" lang="es-ES_tradnl" sz="2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0"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dondear rectángulo de esquina diagonal"/>
          <p:cNvSpPr/>
          <p:nvPr/>
        </p:nvSpPr>
        <p:spPr>
          <a:xfrm>
            <a:off x="323528" y="1268760"/>
            <a:ext cx="8482408" cy="4824536"/>
          </a:xfrm>
          <a:prstGeom prst="round2Diag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2" name="Title 1"/>
          <p:cNvSpPr>
            <a:spLocks noGrp="1"/>
          </p:cNvSpPr>
          <p:nvPr>
            <p:ph type="title"/>
          </p:nvPr>
        </p:nvSpPr>
        <p:spPr>
          <a:xfrm>
            <a:off x="144760" y="159749"/>
            <a:ext cx="5867400" cy="820979"/>
          </a:xfrm>
        </p:spPr>
        <p:txBody>
          <a:bodyPr>
            <a:normAutofit/>
          </a:bodyPr>
          <a:lstStyle/>
          <a:p>
            <a:r>
              <a:rPr lang="es-ES_tradnl" sz="3200" dirty="0" smtClean="0">
                <a:solidFill>
                  <a:schemeClr val="tx1">
                    <a:lumMod val="65000"/>
                    <a:lumOff val="35000"/>
                  </a:schemeClr>
                </a:solidFill>
              </a:rPr>
              <a:t>Reformas Fiscales 2011</a:t>
            </a:r>
            <a:endParaRPr lang="es-ES_tradnl" sz="3200" dirty="0">
              <a:solidFill>
                <a:schemeClr val="tx1">
                  <a:lumMod val="65000"/>
                  <a:lumOff val="35000"/>
                </a:schemeClr>
              </a:solidFill>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6</a:t>
            </a:fld>
            <a:endParaRPr lang="es-ES_tradnl" dirty="0"/>
          </a:p>
        </p:txBody>
      </p:sp>
      <p:sp>
        <p:nvSpPr>
          <p:cNvPr id="17" name="Slide Number Placeholder 14"/>
          <p:cNvSpPr txBox="1">
            <a:spLocks/>
          </p:cNvSpPr>
          <p:nvPr/>
        </p:nvSpPr>
        <p:spPr>
          <a:xfrm>
            <a:off x="228600" y="6416675"/>
            <a:ext cx="457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20" name="Subtitle 2"/>
          <p:cNvSpPr txBox="1">
            <a:spLocks/>
          </p:cNvSpPr>
          <p:nvPr/>
        </p:nvSpPr>
        <p:spPr>
          <a:xfrm>
            <a:off x="506760" y="1556792"/>
            <a:ext cx="7953672" cy="3888432"/>
          </a:xfrm>
          <a:prstGeom prst="rect">
            <a:avLst/>
          </a:prstGeom>
        </p:spPr>
        <p:txBody>
          <a:bodyPr vert="horz" lIns="91440" tIns="45720" rIns="91440" bIns="45720" rtlCol="0">
            <a:noAutofit/>
          </a:bodyPr>
          <a:lstStyle/>
          <a:p>
            <a:pPr algn="just">
              <a:spcBef>
                <a:spcPts val="600"/>
              </a:spcBef>
              <a:buClr>
                <a:srgbClr val="FFC000"/>
              </a:buClr>
              <a:buFont typeface="Arial" pitchFamily="34" charset="0"/>
              <a:buChar char="•"/>
            </a:pPr>
            <a:r>
              <a:rPr lang="es-SV" sz="2000" dirty="0" smtClean="0">
                <a:solidFill>
                  <a:schemeClr val="tx1">
                    <a:lumMod val="65000"/>
                    <a:lumOff val="35000"/>
                  </a:schemeClr>
                </a:solidFill>
                <a:latin typeface="+mj-lt"/>
                <a:cs typeface="Times New Roman" panose="02020603050405020304" pitchFamily="18" charset="0"/>
              </a:rPr>
              <a:t> Declaración </a:t>
            </a:r>
            <a:r>
              <a:rPr lang="es-SV" sz="2000" dirty="0" smtClean="0">
                <a:solidFill>
                  <a:schemeClr val="tx1">
                    <a:lumMod val="65000"/>
                    <a:lumOff val="35000"/>
                  </a:schemeClr>
                </a:solidFill>
                <a:latin typeface="+mj-lt"/>
                <a:cs typeface="Times New Roman" panose="02020603050405020304" pitchFamily="18" charset="0"/>
              </a:rPr>
              <a:t>patrimonial sobre bienes inmuebles (valores iguales o superiores a 1.446 salarios mínimos).</a:t>
            </a:r>
          </a:p>
          <a:p>
            <a:pPr algn="just">
              <a:spcBef>
                <a:spcPts val="600"/>
              </a:spcBef>
              <a:buClr>
                <a:srgbClr val="FFC000"/>
              </a:buClr>
              <a:buFont typeface="Arial" pitchFamily="34" charset="0"/>
              <a:buChar char="•"/>
            </a:pPr>
            <a:r>
              <a:rPr lang="es-SV" sz="2000" dirty="0" smtClean="0">
                <a:solidFill>
                  <a:schemeClr val="tx1">
                    <a:lumMod val="65000"/>
                    <a:lumOff val="35000"/>
                  </a:schemeClr>
                </a:solidFill>
                <a:latin typeface="+mj-lt"/>
                <a:cs typeface="Times New Roman" panose="02020603050405020304" pitchFamily="18" charset="0"/>
              </a:rPr>
              <a:t> Se </a:t>
            </a:r>
            <a:r>
              <a:rPr lang="es-SV" sz="2000" dirty="0" smtClean="0">
                <a:solidFill>
                  <a:schemeClr val="tx1">
                    <a:lumMod val="65000"/>
                    <a:lumOff val="35000"/>
                  </a:schemeClr>
                </a:solidFill>
                <a:latin typeface="+mj-lt"/>
                <a:cs typeface="Times New Roman" panose="02020603050405020304" pitchFamily="18" charset="0"/>
              </a:rPr>
              <a:t>incrementa la tasa del impuesto sobre la renta neta para las personas jurídicas del 25% al 30%.</a:t>
            </a:r>
          </a:p>
          <a:p>
            <a:pPr algn="just">
              <a:spcBef>
                <a:spcPts val="600"/>
              </a:spcBef>
              <a:buClr>
                <a:srgbClr val="FFC000"/>
              </a:buClr>
              <a:buFont typeface="Arial" pitchFamily="34" charset="0"/>
              <a:buChar char="•"/>
            </a:pPr>
            <a:r>
              <a:rPr lang="es-SV" sz="2000" dirty="0" smtClean="0">
                <a:solidFill>
                  <a:schemeClr val="tx1">
                    <a:lumMod val="65000"/>
                    <a:lumOff val="35000"/>
                  </a:schemeClr>
                </a:solidFill>
                <a:latin typeface="+mj-lt"/>
                <a:cs typeface="Times New Roman" panose="02020603050405020304" pitchFamily="18" charset="0"/>
              </a:rPr>
              <a:t> Se </a:t>
            </a:r>
            <a:r>
              <a:rPr lang="es-SV" sz="2000" dirty="0" smtClean="0">
                <a:solidFill>
                  <a:schemeClr val="tx1">
                    <a:lumMod val="65000"/>
                    <a:lumOff val="35000"/>
                  </a:schemeClr>
                </a:solidFill>
                <a:latin typeface="+mj-lt"/>
                <a:cs typeface="Times New Roman" panose="02020603050405020304" pitchFamily="18" charset="0"/>
              </a:rPr>
              <a:t>implementa el impuesto a la distribución de utilidades mediante la retención del 5%</a:t>
            </a:r>
          </a:p>
          <a:p>
            <a:pPr algn="just">
              <a:spcBef>
                <a:spcPts val="600"/>
              </a:spcBef>
              <a:buClr>
                <a:srgbClr val="FFC000"/>
              </a:buClr>
              <a:buFont typeface="Arial" pitchFamily="34" charset="0"/>
              <a:buChar char="•"/>
            </a:pPr>
            <a:r>
              <a:rPr lang="es-SV" sz="2000" dirty="0" smtClean="0">
                <a:solidFill>
                  <a:schemeClr val="tx1">
                    <a:lumMod val="65000"/>
                    <a:lumOff val="35000"/>
                  </a:schemeClr>
                </a:solidFill>
                <a:latin typeface="+mj-lt"/>
                <a:cs typeface="Times New Roman" panose="02020603050405020304" pitchFamily="18" charset="0"/>
              </a:rPr>
              <a:t> Se </a:t>
            </a:r>
            <a:r>
              <a:rPr lang="es-SV" sz="2000" dirty="0" smtClean="0">
                <a:solidFill>
                  <a:schemeClr val="tx1">
                    <a:lumMod val="65000"/>
                    <a:lumOff val="35000"/>
                  </a:schemeClr>
                </a:solidFill>
                <a:latin typeface="+mj-lt"/>
                <a:cs typeface="Times New Roman" panose="02020603050405020304" pitchFamily="18" charset="0"/>
              </a:rPr>
              <a:t>implementa la figura del pago mínimo del impuesto sobre la renta cuyo hecho generador es la obtención de rentas obtenidas o brutas en el ejercicio o período de imposición y con una alícuota del 1%. </a:t>
            </a:r>
            <a:r>
              <a:rPr lang="es-SV" sz="2000" b="1" u="sng" dirty="0" smtClean="0">
                <a:solidFill>
                  <a:schemeClr val="tx1">
                    <a:lumMod val="65000"/>
                    <a:lumOff val="35000"/>
                  </a:schemeClr>
                </a:solidFill>
                <a:latin typeface="+mj-lt"/>
                <a:cs typeface="Times New Roman" panose="02020603050405020304" pitchFamily="18" charset="0"/>
              </a:rPr>
              <a:t>(Declarado inconstitucional por sentencia de la Sala de lo Constitucional de fecha 15 de noviembre de 2013)</a:t>
            </a:r>
            <a:r>
              <a:rPr lang="es-SV" sz="2000" dirty="0" smtClean="0">
                <a:solidFill>
                  <a:schemeClr val="tx1">
                    <a:lumMod val="65000"/>
                    <a:lumOff val="35000"/>
                  </a:schemeClr>
                </a:solidFill>
                <a:latin typeface="+mj-lt"/>
                <a:cs typeface="Times New Roman" panose="02020603050405020304" pitchFamily="18" charset="0"/>
              </a:rPr>
              <a:t>.</a:t>
            </a:r>
          </a:p>
          <a:p>
            <a:pPr algn="just">
              <a:spcBef>
                <a:spcPts val="600"/>
              </a:spcBef>
              <a:buClr>
                <a:srgbClr val="FFC000"/>
              </a:buClr>
              <a:buFont typeface="Arial" pitchFamily="34" charset="0"/>
              <a:buChar char="•"/>
            </a:pPr>
            <a:r>
              <a:rPr lang="es-SV" sz="2000" dirty="0" smtClean="0">
                <a:solidFill>
                  <a:schemeClr val="tx1">
                    <a:lumMod val="65000"/>
                    <a:lumOff val="35000"/>
                  </a:schemeClr>
                </a:solidFill>
                <a:latin typeface="+mj-lt"/>
                <a:cs typeface="Times New Roman" panose="02020603050405020304" pitchFamily="18" charset="0"/>
              </a:rPr>
              <a:t> Se </a:t>
            </a:r>
            <a:r>
              <a:rPr lang="es-SV" sz="2000" dirty="0" smtClean="0">
                <a:solidFill>
                  <a:schemeClr val="tx1">
                    <a:lumMod val="65000"/>
                    <a:lumOff val="35000"/>
                  </a:schemeClr>
                </a:solidFill>
                <a:latin typeface="+mj-lt"/>
                <a:cs typeface="Times New Roman" panose="02020603050405020304" pitchFamily="18" charset="0"/>
              </a:rPr>
              <a:t>modifico el anticipos mensuales de impuesto sobre la renta para las personas jurídicas o sociedades </a:t>
            </a:r>
            <a:r>
              <a:rPr lang="es-SV" sz="2000" dirty="0" smtClean="0">
                <a:solidFill>
                  <a:schemeClr val="tx1">
                    <a:lumMod val="65000"/>
                    <a:lumOff val="35000"/>
                  </a:schemeClr>
                </a:solidFill>
                <a:latin typeface="+mj-lt"/>
                <a:cs typeface="Times New Roman" panose="02020603050405020304" pitchFamily="18" charset="0"/>
              </a:rPr>
              <a:t>(Del </a:t>
            </a:r>
            <a:r>
              <a:rPr lang="es-SV" sz="2000" dirty="0" smtClean="0">
                <a:solidFill>
                  <a:schemeClr val="tx1">
                    <a:lumMod val="65000"/>
                    <a:lumOff val="35000"/>
                  </a:schemeClr>
                </a:solidFill>
                <a:latin typeface="+mj-lt"/>
                <a:cs typeface="Times New Roman" panose="02020603050405020304" pitchFamily="18" charset="0"/>
              </a:rPr>
              <a:t>1.5% al 1.75%)</a:t>
            </a:r>
          </a:p>
          <a:p>
            <a:pPr marL="0" marR="0" lvl="0" indent="0" algn="r" defTabSz="457200" rtl="0" eaLnBrk="1" fontAlgn="auto" latinLnBrk="0" hangingPunct="1">
              <a:lnSpc>
                <a:spcPct val="100000"/>
              </a:lnSpc>
              <a:spcBef>
                <a:spcPct val="20000"/>
              </a:spcBef>
              <a:spcAft>
                <a:spcPts val="0"/>
              </a:spcAft>
              <a:buClrTx/>
              <a:buSzTx/>
              <a:buFont typeface="Arial"/>
              <a:buNone/>
              <a:tabLst/>
              <a:defRPr/>
            </a:pPr>
            <a:endParaRPr kumimoji="0" lang="es-ES_tradnl" sz="2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r" defTabSz="457200" rtl="0" eaLnBrk="1" fontAlgn="auto" latinLnBrk="0" hangingPunct="1">
              <a:lnSpc>
                <a:spcPct val="100000"/>
              </a:lnSpc>
              <a:spcBef>
                <a:spcPct val="20000"/>
              </a:spcBef>
              <a:spcAft>
                <a:spcPts val="0"/>
              </a:spcAft>
              <a:buClrTx/>
              <a:buSzTx/>
              <a:buFont typeface="Arial"/>
              <a:buNone/>
              <a:tabLst/>
              <a:defRPr/>
            </a:pPr>
            <a:endParaRPr kumimoji="0" lang="es-ES_tradnl" sz="2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dondear rectángulo de esquina diagonal"/>
          <p:cNvSpPr/>
          <p:nvPr/>
        </p:nvSpPr>
        <p:spPr>
          <a:xfrm>
            <a:off x="323528" y="1124744"/>
            <a:ext cx="8593632" cy="4824536"/>
          </a:xfrm>
          <a:prstGeom prst="round2Diag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2" name="Title 1"/>
          <p:cNvSpPr>
            <a:spLocks noGrp="1"/>
          </p:cNvSpPr>
          <p:nvPr>
            <p:ph type="title"/>
          </p:nvPr>
        </p:nvSpPr>
        <p:spPr>
          <a:xfrm>
            <a:off x="144760" y="159749"/>
            <a:ext cx="5867400" cy="820979"/>
          </a:xfrm>
        </p:spPr>
        <p:txBody>
          <a:bodyPr>
            <a:normAutofit/>
          </a:bodyPr>
          <a:lstStyle/>
          <a:p>
            <a:r>
              <a:rPr lang="es-ES_tradnl" sz="3200" dirty="0" smtClean="0">
                <a:solidFill>
                  <a:schemeClr val="tx1">
                    <a:lumMod val="65000"/>
                    <a:lumOff val="35000"/>
                  </a:schemeClr>
                </a:solidFill>
              </a:rPr>
              <a:t>Reformas Fiscales 2014</a:t>
            </a:r>
            <a:endParaRPr lang="es-ES_tradnl" sz="3200" dirty="0">
              <a:solidFill>
                <a:schemeClr val="tx1">
                  <a:lumMod val="65000"/>
                  <a:lumOff val="35000"/>
                </a:schemeClr>
              </a:solidFill>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7</a:t>
            </a:fld>
            <a:endParaRPr lang="es-ES_tradnl" dirty="0"/>
          </a:p>
        </p:txBody>
      </p:sp>
      <p:sp>
        <p:nvSpPr>
          <p:cNvPr id="17" name="Slide Number Placeholder 14"/>
          <p:cNvSpPr txBox="1">
            <a:spLocks/>
          </p:cNvSpPr>
          <p:nvPr/>
        </p:nvSpPr>
        <p:spPr>
          <a:xfrm>
            <a:off x="228600" y="6416675"/>
            <a:ext cx="457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20" name="Subtitle 2"/>
          <p:cNvSpPr txBox="1">
            <a:spLocks/>
          </p:cNvSpPr>
          <p:nvPr/>
        </p:nvSpPr>
        <p:spPr>
          <a:xfrm>
            <a:off x="506760" y="1340768"/>
            <a:ext cx="8299176" cy="4608512"/>
          </a:xfrm>
          <a:prstGeom prst="rect">
            <a:avLst/>
          </a:prstGeom>
        </p:spPr>
        <p:txBody>
          <a:bodyPr vert="horz" lIns="91440" tIns="45720" rIns="91440" bIns="45720" rtlCol="0">
            <a:noAutofit/>
          </a:bodyPr>
          <a:lstStyle/>
          <a:p>
            <a:pPr algn="just">
              <a:spcBef>
                <a:spcPts val="600"/>
              </a:spcBef>
              <a:buClr>
                <a:srgbClr val="FFC000"/>
              </a:buClr>
              <a:buFont typeface="Arial" pitchFamily="34" charset="0"/>
              <a:buChar char="•"/>
            </a:pPr>
            <a:r>
              <a:rPr lang="es-SV" sz="2000" dirty="0" smtClean="0">
                <a:solidFill>
                  <a:schemeClr val="tx1">
                    <a:lumMod val="65000"/>
                    <a:lumOff val="35000"/>
                  </a:schemeClr>
                </a:solidFill>
                <a:cs typeface="Times New Roman" panose="02020603050405020304" pitchFamily="18" charset="0"/>
              </a:rPr>
              <a:t> </a:t>
            </a:r>
            <a:r>
              <a:rPr lang="es-SV" dirty="0" smtClean="0">
                <a:solidFill>
                  <a:schemeClr val="tx1">
                    <a:lumMod val="65000"/>
                    <a:lumOff val="35000"/>
                  </a:schemeClr>
                </a:solidFill>
                <a:cs typeface="Times New Roman" panose="02020603050405020304" pitchFamily="18" charset="0"/>
              </a:rPr>
              <a:t>Se </a:t>
            </a:r>
            <a:r>
              <a:rPr lang="es-SV" dirty="0" smtClean="0">
                <a:solidFill>
                  <a:schemeClr val="tx1">
                    <a:lumMod val="65000"/>
                    <a:lumOff val="35000"/>
                  </a:schemeClr>
                </a:solidFill>
                <a:cs typeface="Times New Roman" panose="02020603050405020304" pitchFamily="18" charset="0"/>
              </a:rPr>
              <a:t>implementa la figura del pago mínimo del I.S.R. cuyo hecho generador es la posesión de activo neto en el ejercicio o período de imposición y con una alícuota del 1%, restando al activo neto entre otros el valor de las acciones poseídas en otra sociedad, las obligaciones financieras relacionadas con los activos fijos en operación.</a:t>
            </a:r>
          </a:p>
          <a:p>
            <a:pPr algn="just">
              <a:spcBef>
                <a:spcPts val="600"/>
              </a:spcBef>
              <a:buClr>
                <a:srgbClr val="FFC000"/>
              </a:buClr>
              <a:buFont typeface="Arial" pitchFamily="34" charset="0"/>
              <a:buChar char="•"/>
            </a:pPr>
            <a:r>
              <a:rPr lang="es-SV" dirty="0" smtClean="0">
                <a:solidFill>
                  <a:schemeClr val="tx1">
                    <a:lumMod val="65000"/>
                    <a:lumOff val="35000"/>
                  </a:schemeClr>
                </a:solidFill>
                <a:cs typeface="Times New Roman" panose="02020603050405020304" pitchFamily="18" charset="0"/>
              </a:rPr>
              <a:t> </a:t>
            </a:r>
            <a:r>
              <a:rPr lang="es-SV" dirty="0" smtClean="0">
                <a:solidFill>
                  <a:schemeClr val="tx1">
                    <a:lumMod val="65000"/>
                    <a:lumOff val="35000"/>
                  </a:schemeClr>
                </a:solidFill>
                <a:cs typeface="Times New Roman" panose="02020603050405020304" pitchFamily="18" charset="0"/>
              </a:rPr>
              <a:t>Se </a:t>
            </a:r>
            <a:r>
              <a:rPr lang="es-SV" dirty="0" smtClean="0">
                <a:solidFill>
                  <a:schemeClr val="tx1">
                    <a:lumMod val="65000"/>
                    <a:lumOff val="35000"/>
                  </a:schemeClr>
                </a:solidFill>
                <a:cs typeface="Times New Roman" panose="02020603050405020304" pitchFamily="18" charset="0"/>
              </a:rPr>
              <a:t>amplían los criterios para la determinación de los precios de mercado o transferencia, no solo a los criterios establecidos en el Código Tributario sino a los lineamientos de la OCDE.</a:t>
            </a:r>
          </a:p>
          <a:p>
            <a:pPr algn="just">
              <a:spcBef>
                <a:spcPts val="600"/>
              </a:spcBef>
              <a:buClr>
                <a:srgbClr val="FFC000"/>
              </a:buClr>
              <a:buFont typeface="Arial" pitchFamily="34" charset="0"/>
              <a:buChar char="•"/>
            </a:pPr>
            <a:r>
              <a:rPr lang="es-ES" dirty="0" smtClean="0">
                <a:solidFill>
                  <a:schemeClr val="tx1">
                    <a:lumMod val="65000"/>
                    <a:lumOff val="35000"/>
                  </a:schemeClr>
                </a:solidFill>
                <a:cs typeface="Times New Roman" panose="02020603050405020304" pitchFamily="18" charset="0"/>
              </a:rPr>
              <a:t> La </a:t>
            </a:r>
            <a:r>
              <a:rPr lang="es-ES" dirty="0" smtClean="0">
                <a:solidFill>
                  <a:schemeClr val="tx1">
                    <a:lumMod val="65000"/>
                    <a:lumOff val="35000"/>
                  </a:schemeClr>
                </a:solidFill>
                <a:cs typeface="Times New Roman" panose="02020603050405020304" pitchFamily="18" charset="0"/>
              </a:rPr>
              <a:t>prescripción en materia tributaria suspende el plazo de la prescripción al interponerse recurso, proceso o acción por el obligado o deudor tributario en los órganos administrativos o judiciales, hasta que la resolución o la sentencia tenga la autoridad de la cosa juzgad</a:t>
            </a:r>
            <a:r>
              <a:rPr lang="es-ES" dirty="0" smtClean="0">
                <a:solidFill>
                  <a:schemeClr val="tx1">
                    <a:lumMod val="65000"/>
                    <a:lumOff val="35000"/>
                  </a:schemeClr>
                </a:solidFill>
                <a:latin typeface="+mj-lt"/>
                <a:cs typeface="Times New Roman" panose="02020603050405020304" pitchFamily="18" charset="0"/>
              </a:rPr>
              <a:t>a</a:t>
            </a:r>
            <a:r>
              <a:rPr lang="es-ES" dirty="0" smtClean="0">
                <a:solidFill>
                  <a:schemeClr val="tx1">
                    <a:lumMod val="65000"/>
                    <a:lumOff val="35000"/>
                  </a:schemeClr>
                </a:solidFill>
                <a:latin typeface="+mj-lt"/>
                <a:cs typeface="Times New Roman" panose="02020603050405020304" pitchFamily="18" charset="0"/>
              </a:rPr>
              <a:t>.</a:t>
            </a:r>
          </a:p>
          <a:p>
            <a:pPr>
              <a:spcBef>
                <a:spcPts val="600"/>
              </a:spcBef>
              <a:buClr>
                <a:srgbClr val="DEA900"/>
              </a:buClr>
              <a:buFont typeface="Arial" pitchFamily="34" charset="0"/>
              <a:buChar char="•"/>
            </a:pPr>
            <a:r>
              <a:rPr lang="es-ES" dirty="0" smtClean="0">
                <a:solidFill>
                  <a:schemeClr val="tx1">
                    <a:lumMod val="65000"/>
                    <a:lumOff val="35000"/>
                  </a:schemeClr>
                </a:solidFill>
                <a:latin typeface="+mj-lt"/>
                <a:cs typeface="Times New Roman" panose="02020603050405020304" pitchFamily="18" charset="0"/>
              </a:rPr>
              <a:t> Se </a:t>
            </a:r>
            <a:r>
              <a:rPr lang="es-ES" dirty="0" smtClean="0">
                <a:solidFill>
                  <a:schemeClr val="tx1">
                    <a:lumMod val="65000"/>
                    <a:lumOff val="35000"/>
                  </a:schemeClr>
                </a:solidFill>
                <a:latin typeface="+mj-lt"/>
                <a:cs typeface="Times New Roman" panose="02020603050405020304" pitchFamily="18" charset="0"/>
              </a:rPr>
              <a:t>suspende el plazo de la prescripción al interponerse recurso, proceso o acción por el obligado o deudor tributario en los órganos administrativos o judiciales, hasta que la resolución o la sentencia tenga la autoridad de la cosa juzgada.</a:t>
            </a:r>
          </a:p>
          <a:p>
            <a:pPr>
              <a:spcBef>
                <a:spcPts val="600"/>
              </a:spcBef>
              <a:buClr>
                <a:srgbClr val="DEA900"/>
              </a:buClr>
              <a:buFont typeface="Arial" pitchFamily="34" charset="0"/>
              <a:buChar char="•"/>
            </a:pPr>
            <a:r>
              <a:rPr lang="es-ES" dirty="0" smtClean="0">
                <a:solidFill>
                  <a:schemeClr val="tx1">
                    <a:lumMod val="65000"/>
                    <a:lumOff val="35000"/>
                  </a:schemeClr>
                </a:solidFill>
                <a:latin typeface="+mj-lt"/>
                <a:cs typeface="Times New Roman" panose="02020603050405020304" pitchFamily="18" charset="0"/>
              </a:rPr>
              <a:t> Se </a:t>
            </a:r>
            <a:r>
              <a:rPr lang="es-ES" dirty="0" smtClean="0">
                <a:solidFill>
                  <a:schemeClr val="tx1">
                    <a:lumMod val="65000"/>
                    <a:lumOff val="35000"/>
                  </a:schemeClr>
                </a:solidFill>
                <a:latin typeface="+mj-lt"/>
                <a:cs typeface="Times New Roman" panose="02020603050405020304" pitchFamily="18" charset="0"/>
              </a:rPr>
              <a:t>promulga el impuesto a las operaciones financieras </a:t>
            </a:r>
            <a:r>
              <a:rPr lang="es-ES" dirty="0" smtClean="0">
                <a:solidFill>
                  <a:schemeClr val="tx1">
                    <a:lumMod val="65000"/>
                    <a:lumOff val="35000"/>
                  </a:schemeClr>
                </a:solidFill>
                <a:latin typeface="+mj-lt"/>
                <a:cs typeface="Times New Roman" panose="02020603050405020304" pitchFamily="18" charset="0"/>
              </a:rPr>
              <a:t>mediante una </a:t>
            </a:r>
            <a:r>
              <a:rPr lang="es-ES" dirty="0" smtClean="0">
                <a:solidFill>
                  <a:schemeClr val="tx1">
                    <a:lumMod val="65000"/>
                    <a:lumOff val="35000"/>
                  </a:schemeClr>
                </a:solidFill>
                <a:latin typeface="+mj-lt"/>
                <a:cs typeface="Times New Roman" panose="02020603050405020304" pitchFamily="18" charset="0"/>
              </a:rPr>
              <a:t>ley especial</a:t>
            </a:r>
            <a:r>
              <a:rPr lang="es-ES" dirty="0" smtClean="0">
                <a:solidFill>
                  <a:schemeClr val="tx1">
                    <a:lumMod val="65000"/>
                    <a:lumOff val="35000"/>
                  </a:schemeClr>
                </a:solidFill>
                <a:latin typeface="+mj-lt"/>
                <a:cs typeface="Times New Roman" panose="02020603050405020304" pitchFamily="18" charset="0"/>
              </a:rPr>
              <a:t>.</a:t>
            </a:r>
            <a:endParaRPr kumimoji="0" lang="es-ES_tradnl" sz="2000" b="0" i="0" u="none" strike="noStrike" kern="1200" cap="none" spc="0" normalizeH="0" baseline="0" noProof="0" dirty="0" smtClean="0">
              <a:ln>
                <a:noFill/>
              </a:ln>
              <a:solidFill>
                <a:schemeClr val="tx1">
                  <a:lumMod val="65000"/>
                  <a:lumOff val="35000"/>
                </a:schemeClr>
              </a:solidFill>
              <a:effectLst/>
              <a:uLnTx/>
              <a:uFillTx/>
              <a:latin typeface="+mj-lt"/>
              <a:ea typeface="+mn-ea"/>
              <a:cs typeface="+mn-cs"/>
            </a:endParaRPr>
          </a:p>
        </p:txBody>
      </p:sp>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60" y="159749"/>
            <a:ext cx="5867400" cy="820979"/>
          </a:xfrm>
        </p:spPr>
        <p:txBody>
          <a:bodyPr>
            <a:normAutofit/>
          </a:bodyPr>
          <a:lstStyle/>
          <a:p>
            <a:r>
              <a:rPr lang="es-ES_tradnl" sz="3200" dirty="0" smtClean="0">
                <a:solidFill>
                  <a:schemeClr val="tx1">
                    <a:lumMod val="65000"/>
                    <a:lumOff val="35000"/>
                  </a:schemeClr>
                </a:solidFill>
              </a:rPr>
              <a:t>Impuestos a las Utilidades</a:t>
            </a:r>
            <a:endParaRPr lang="es-ES_tradnl" sz="3200" dirty="0">
              <a:solidFill>
                <a:schemeClr val="tx1">
                  <a:lumMod val="65000"/>
                  <a:lumOff val="35000"/>
                </a:schemeClr>
              </a:solidFill>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8</a:t>
            </a:fld>
            <a:endParaRPr lang="es-ES_tradnl" dirty="0"/>
          </a:p>
        </p:txBody>
      </p:sp>
      <p:sp>
        <p:nvSpPr>
          <p:cNvPr id="17" name="Slide Number Placeholder 14"/>
          <p:cNvSpPr txBox="1">
            <a:spLocks/>
          </p:cNvSpPr>
          <p:nvPr/>
        </p:nvSpPr>
        <p:spPr>
          <a:xfrm>
            <a:off x="228600" y="6416675"/>
            <a:ext cx="457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4" name="13 Diagrama"/>
          <p:cNvGraphicFramePr/>
          <p:nvPr/>
        </p:nvGraphicFramePr>
        <p:xfrm>
          <a:off x="609600" y="1397000"/>
          <a:ext cx="7922840" cy="40640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60" y="159749"/>
            <a:ext cx="5867400" cy="820979"/>
          </a:xfrm>
        </p:spPr>
        <p:txBody>
          <a:bodyPr>
            <a:normAutofit/>
          </a:bodyPr>
          <a:lstStyle/>
          <a:p>
            <a:r>
              <a:rPr lang="es-ES_tradnl" sz="3200" dirty="0" smtClean="0">
                <a:solidFill>
                  <a:schemeClr val="tx1">
                    <a:lumMod val="65000"/>
                    <a:lumOff val="35000"/>
                  </a:schemeClr>
                </a:solidFill>
              </a:rPr>
              <a:t>Impuestos a las Utilidades</a:t>
            </a:r>
            <a:endParaRPr lang="es-ES_tradnl" sz="3200" dirty="0">
              <a:solidFill>
                <a:schemeClr val="tx1">
                  <a:lumMod val="65000"/>
                  <a:lumOff val="35000"/>
                </a:schemeClr>
              </a:solidFill>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9</a:t>
            </a:fld>
            <a:endParaRPr lang="es-ES_tradnl" dirty="0"/>
          </a:p>
        </p:txBody>
      </p:sp>
      <p:sp>
        <p:nvSpPr>
          <p:cNvPr id="17" name="Slide Number Placeholder 14"/>
          <p:cNvSpPr txBox="1">
            <a:spLocks/>
          </p:cNvSpPr>
          <p:nvPr/>
        </p:nvSpPr>
        <p:spPr>
          <a:xfrm>
            <a:off x="228600" y="6416675"/>
            <a:ext cx="457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4" name="13 Diagrama"/>
          <p:cNvGraphicFramePr/>
          <p:nvPr/>
        </p:nvGraphicFramePr>
        <p:xfrm>
          <a:off x="609600" y="1397000"/>
          <a:ext cx="7922840" cy="455228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dondear rectángulo de esquina diagonal"/>
          <p:cNvSpPr/>
          <p:nvPr/>
        </p:nvSpPr>
        <p:spPr>
          <a:xfrm>
            <a:off x="251520" y="1988840"/>
            <a:ext cx="8593632" cy="3384376"/>
          </a:xfrm>
          <a:prstGeom prst="round2Diag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2" name="Title 1"/>
          <p:cNvSpPr>
            <a:spLocks noGrp="1"/>
          </p:cNvSpPr>
          <p:nvPr>
            <p:ph type="title"/>
          </p:nvPr>
        </p:nvSpPr>
        <p:spPr>
          <a:xfrm>
            <a:off x="144760" y="332656"/>
            <a:ext cx="5867400" cy="820979"/>
          </a:xfrm>
        </p:spPr>
        <p:txBody>
          <a:bodyPr>
            <a:noAutofit/>
          </a:bodyPr>
          <a:lstStyle/>
          <a:p>
            <a:r>
              <a:rPr lang="es-SV" sz="2800" dirty="0" smtClean="0">
                <a:solidFill>
                  <a:schemeClr val="tx1">
                    <a:lumMod val="65000"/>
                    <a:lumOff val="35000"/>
                  </a:schemeClr>
                </a:solidFill>
                <a:cs typeface="Times New Roman" panose="02020603050405020304" pitchFamily="18" charset="0"/>
              </a:rPr>
              <a:t>¿Cuándo se establece que las Utilidades son pagadas o acreditadas ?</a:t>
            </a:r>
            <a:endParaRPr lang="es-ES_tradnl" sz="2800" dirty="0">
              <a:solidFill>
                <a:schemeClr val="tx1">
                  <a:lumMod val="65000"/>
                  <a:lumOff val="35000"/>
                </a:schemeClr>
              </a:solidFill>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10</a:t>
            </a:fld>
            <a:endParaRPr lang="es-ES_tradnl" dirty="0"/>
          </a:p>
        </p:txBody>
      </p:sp>
      <p:sp>
        <p:nvSpPr>
          <p:cNvPr id="17" name="Slide Number Placeholder 14"/>
          <p:cNvSpPr txBox="1">
            <a:spLocks/>
          </p:cNvSpPr>
          <p:nvPr/>
        </p:nvSpPr>
        <p:spPr>
          <a:xfrm>
            <a:off x="228600" y="6416675"/>
            <a:ext cx="815008"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20" name="Subtitle 2"/>
          <p:cNvSpPr txBox="1">
            <a:spLocks/>
          </p:cNvSpPr>
          <p:nvPr/>
        </p:nvSpPr>
        <p:spPr>
          <a:xfrm>
            <a:off x="434752" y="2204864"/>
            <a:ext cx="8299176" cy="2088232"/>
          </a:xfrm>
          <a:prstGeom prst="rect">
            <a:avLst/>
          </a:prstGeom>
        </p:spPr>
        <p:txBody>
          <a:bodyPr vert="horz" lIns="91440" tIns="45720" rIns="91440" bIns="45720" rtlCol="0">
            <a:noAutofit/>
          </a:bodyPr>
          <a:lstStyle/>
          <a:p>
            <a:pPr algn="just">
              <a:spcBef>
                <a:spcPts val="600"/>
              </a:spcBef>
              <a:buClr>
                <a:srgbClr val="FFC000"/>
              </a:buClr>
            </a:pPr>
            <a:r>
              <a:rPr lang="es-SV" sz="2400" dirty="0" smtClean="0">
                <a:solidFill>
                  <a:schemeClr val="tx1">
                    <a:lumMod val="65000"/>
                    <a:lumOff val="35000"/>
                  </a:schemeClr>
                </a:solidFill>
                <a:latin typeface="+mj-lt"/>
                <a:cs typeface="Times New Roman" panose="02020603050405020304" pitchFamily="18" charset="0"/>
              </a:rPr>
              <a:t>Se comprenderá que las utilidades han sido pagadas o acreditas, cuando sean realmente percibidas por el sujeto pasivo, sean en dinero en efectivo, títulos valores, en especie, mediante compensación de deudas , aplicación a pérdidas o mediante operaciones contables que generen disponibilidad, indistintamente su denominación, tales como dividendos, participaciones sociales, excedentes, resultados, reserva legal ganancias o rendimientos.</a:t>
            </a:r>
          </a:p>
          <a:p>
            <a:pPr algn="just">
              <a:spcBef>
                <a:spcPts val="600"/>
              </a:spcBef>
              <a:buClr>
                <a:srgbClr val="FFC000"/>
              </a:buClr>
              <a:buFont typeface="Arial" pitchFamily="34" charset="0"/>
              <a:buChar char="•"/>
            </a:pPr>
            <a:endParaRPr lang="es-ES_tradnl" sz="2400" dirty="0" smtClean="0">
              <a:solidFill>
                <a:schemeClr val="tx1">
                  <a:lumMod val="65000"/>
                  <a:lumOff val="35000"/>
                </a:schemeClr>
              </a:solidFill>
              <a:latin typeface="+mj-lt"/>
              <a:cs typeface="Times New Roman" panose="02020603050405020304" pitchFamily="18" charset="0"/>
            </a:endParaRPr>
          </a:p>
        </p:txBody>
      </p:sp>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dondear rectángulo de esquina diagonal"/>
          <p:cNvSpPr/>
          <p:nvPr/>
        </p:nvSpPr>
        <p:spPr>
          <a:xfrm>
            <a:off x="251520" y="2276872"/>
            <a:ext cx="8593632" cy="2736304"/>
          </a:xfrm>
          <a:prstGeom prst="round2Diag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s-CR" dirty="0">
              <a:solidFill>
                <a:srgbClr val="DBD329"/>
              </a:solidFill>
            </a:endParaRPr>
          </a:p>
        </p:txBody>
      </p:sp>
      <p:sp>
        <p:nvSpPr>
          <p:cNvPr id="2" name="Title 1"/>
          <p:cNvSpPr>
            <a:spLocks noGrp="1"/>
          </p:cNvSpPr>
          <p:nvPr>
            <p:ph type="title"/>
          </p:nvPr>
        </p:nvSpPr>
        <p:spPr>
          <a:xfrm>
            <a:off x="144760" y="332656"/>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Retención por disminución de capital</a:t>
            </a:r>
            <a:endParaRPr lang="es-ES_tradnl" sz="3200" dirty="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11</a:t>
            </a:fld>
            <a:endParaRPr lang="es-ES_tradnl" dirty="0"/>
          </a:p>
        </p:txBody>
      </p:sp>
      <p:sp>
        <p:nvSpPr>
          <p:cNvPr id="17" name="Slide Number Placeholder 14"/>
          <p:cNvSpPr txBox="1">
            <a:spLocks/>
          </p:cNvSpPr>
          <p:nvPr/>
        </p:nvSpPr>
        <p:spPr>
          <a:xfrm>
            <a:off x="228600" y="6416675"/>
            <a:ext cx="887016"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20" name="Subtitle 2"/>
          <p:cNvSpPr txBox="1">
            <a:spLocks/>
          </p:cNvSpPr>
          <p:nvPr/>
        </p:nvSpPr>
        <p:spPr>
          <a:xfrm>
            <a:off x="434752" y="2636912"/>
            <a:ext cx="8299176" cy="2088232"/>
          </a:xfrm>
          <a:prstGeom prst="rect">
            <a:avLst/>
          </a:prstGeom>
        </p:spPr>
        <p:txBody>
          <a:bodyPr vert="horz" lIns="91440" tIns="45720" rIns="91440" bIns="45720" rtlCol="0">
            <a:noAutofit/>
          </a:bodyPr>
          <a:lstStyle/>
          <a:p>
            <a:pPr algn="just"/>
            <a:r>
              <a:rPr lang="es-SV" sz="2400" dirty="0" smtClean="0">
                <a:solidFill>
                  <a:schemeClr val="tx1">
                    <a:lumMod val="65000"/>
                    <a:lumOff val="35000"/>
                  </a:schemeClr>
                </a:solidFill>
                <a:latin typeface="+mj-lt"/>
                <a:cs typeface="Times New Roman" panose="02020603050405020304" pitchFamily="18" charset="0"/>
              </a:rPr>
              <a:t>Aplica la retención del 5% sobre las sumas pagadas o acreditadas en las disminuciones de capital o patrimonio, en la parte correspondiente a las utilidades capitalizadas anteriormente hasta agotar su cuantía.     </a:t>
            </a:r>
            <a:r>
              <a:rPr lang="es-SV" sz="2400" dirty="0" smtClean="0">
                <a:solidFill>
                  <a:schemeClr val="tx1">
                    <a:lumMod val="65000"/>
                    <a:lumOff val="35000"/>
                  </a:schemeClr>
                </a:solidFill>
                <a:latin typeface="+mj-lt"/>
                <a:cs typeface="Times New Roman" panose="02020603050405020304" pitchFamily="18" charset="0"/>
              </a:rPr>
              <a:t>(Efecto </a:t>
            </a:r>
            <a:r>
              <a:rPr lang="es-SV" sz="2400" dirty="0" smtClean="0">
                <a:solidFill>
                  <a:schemeClr val="tx1">
                    <a:lumMod val="65000"/>
                    <a:lumOff val="35000"/>
                  </a:schemeClr>
                </a:solidFill>
                <a:latin typeface="+mj-lt"/>
                <a:cs typeface="Times New Roman" panose="02020603050405020304" pitchFamily="18" charset="0"/>
              </a:rPr>
              <a:t>ex-nunc, a partir de la reforma).</a:t>
            </a:r>
            <a:endParaRPr lang="es-SV" sz="2400" dirty="0" smtClean="0">
              <a:solidFill>
                <a:schemeClr val="tx1">
                  <a:lumMod val="65000"/>
                  <a:lumOff val="35000"/>
                </a:schemeClr>
              </a:solidFill>
              <a:latin typeface="+mj-lt"/>
              <a:cs typeface="Times New Roman" panose="02020603050405020304" pitchFamily="18" charset="0"/>
            </a:endParaRPr>
          </a:p>
          <a:p>
            <a:pPr algn="just">
              <a:spcBef>
                <a:spcPts val="600"/>
              </a:spcBef>
              <a:buClr>
                <a:srgbClr val="FFC000"/>
              </a:buClr>
              <a:buFont typeface="Arial" pitchFamily="34" charset="0"/>
              <a:buChar char="•"/>
            </a:pPr>
            <a:endParaRPr lang="es-ES_tradnl" sz="2400" dirty="0" smtClean="0">
              <a:solidFill>
                <a:schemeClr val="tx1">
                  <a:lumMod val="65000"/>
                  <a:lumOff val="35000"/>
                </a:schemeClr>
              </a:solidFill>
              <a:latin typeface="+mj-lt"/>
              <a:cs typeface="Times New Roman" panose="02020603050405020304" pitchFamily="18" charset="0"/>
            </a:endParaRPr>
          </a:p>
        </p:txBody>
      </p:sp>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dondear rectángulo de esquina diagonal"/>
          <p:cNvSpPr/>
          <p:nvPr/>
        </p:nvSpPr>
        <p:spPr>
          <a:xfrm>
            <a:off x="298848" y="1484784"/>
            <a:ext cx="8593632" cy="4536504"/>
          </a:xfrm>
          <a:prstGeom prst="round2Diag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s-CR" dirty="0">
              <a:solidFill>
                <a:srgbClr val="DBD329"/>
              </a:solidFill>
            </a:endParaRPr>
          </a:p>
        </p:txBody>
      </p:sp>
      <p:sp>
        <p:nvSpPr>
          <p:cNvPr id="2" name="Title 1"/>
          <p:cNvSpPr>
            <a:spLocks noGrp="1"/>
          </p:cNvSpPr>
          <p:nvPr>
            <p:ph type="title"/>
          </p:nvPr>
        </p:nvSpPr>
        <p:spPr>
          <a:xfrm>
            <a:off x="144760" y="188640"/>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Retención por </a:t>
            </a:r>
            <a:r>
              <a:rPr lang="es-SV" sz="3200" dirty="0" smtClean="0">
                <a:solidFill>
                  <a:schemeClr val="tx1">
                    <a:lumMod val="65000"/>
                    <a:lumOff val="35000"/>
                  </a:schemeClr>
                </a:solidFill>
                <a:cs typeface="Times New Roman" panose="02020603050405020304" pitchFamily="18" charset="0"/>
              </a:rPr>
              <a:t>Préstamos</a:t>
            </a:r>
            <a:endParaRPr lang="es-ES_tradnl" sz="3200" dirty="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963216" cy="365125"/>
          </a:xfrm>
        </p:spPr>
        <p:txBody>
          <a:bodyPr/>
          <a:lstStyle/>
          <a:p>
            <a:fld id="{2353147C-636C-3E49-9963-15965D39A542}" type="slidenum">
              <a:rPr lang="es-ES_tradnl" smtClean="0"/>
              <a:pPr/>
              <a:t>12</a:t>
            </a:fld>
            <a:endParaRPr lang="es-ES_tradnl" dirty="0"/>
          </a:p>
        </p:txBody>
      </p:sp>
      <p:sp>
        <p:nvSpPr>
          <p:cNvPr id="17" name="Slide Number Placeholder 14"/>
          <p:cNvSpPr txBox="1">
            <a:spLocks/>
          </p:cNvSpPr>
          <p:nvPr/>
        </p:nvSpPr>
        <p:spPr>
          <a:xfrm>
            <a:off x="228600" y="6416675"/>
            <a:ext cx="887016"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20" name="Subtitle 2"/>
          <p:cNvSpPr txBox="1">
            <a:spLocks/>
          </p:cNvSpPr>
          <p:nvPr/>
        </p:nvSpPr>
        <p:spPr>
          <a:xfrm>
            <a:off x="609600" y="1844824"/>
            <a:ext cx="8124328" cy="2088232"/>
          </a:xfrm>
          <a:prstGeom prst="rect">
            <a:avLst/>
          </a:prstGeom>
        </p:spPr>
        <p:txBody>
          <a:bodyPr vert="horz" lIns="91440" tIns="45720" rIns="91440" bIns="45720" rtlCol="0">
            <a:noAutofit/>
          </a:bodyPr>
          <a:lstStyle/>
          <a:p>
            <a:pPr algn="just"/>
            <a:r>
              <a:rPr lang="es-SV" sz="2200" dirty="0" smtClean="0">
                <a:solidFill>
                  <a:schemeClr val="tx1">
                    <a:lumMod val="65000"/>
                    <a:lumOff val="35000"/>
                  </a:schemeClr>
                </a:solidFill>
                <a:latin typeface="+mj-lt"/>
                <a:cs typeface="Times New Roman" panose="02020603050405020304" pitchFamily="18" charset="0"/>
              </a:rPr>
              <a:t>Opera la retención del 5% en concepto de impuesto sobre la renta, por las sumas de dinero que se entreguen en concepto de préstamos, mutuos, anticipos o cualquier otra forma de financiamiento a</a:t>
            </a:r>
            <a:r>
              <a:rPr lang="es-SV" sz="2200" dirty="0" smtClean="0">
                <a:solidFill>
                  <a:schemeClr val="tx1">
                    <a:lumMod val="65000"/>
                    <a:lumOff val="35000"/>
                  </a:schemeClr>
                </a:solidFill>
                <a:latin typeface="+mj-lt"/>
                <a:cs typeface="Times New Roman" panose="02020603050405020304" pitchFamily="18" charset="0"/>
              </a:rPr>
              <a:t>:</a:t>
            </a:r>
          </a:p>
          <a:p>
            <a:pPr algn="just"/>
            <a:endParaRPr lang="es-SV" sz="2200" dirty="0" smtClean="0">
              <a:solidFill>
                <a:schemeClr val="tx1">
                  <a:lumMod val="65000"/>
                  <a:lumOff val="35000"/>
                </a:schemeClr>
              </a:solidFill>
              <a:latin typeface="+mj-lt"/>
              <a:cs typeface="Times New Roman" panose="02020603050405020304" pitchFamily="18" charset="0"/>
            </a:endParaRPr>
          </a:p>
          <a:p>
            <a:pPr marL="457200" indent="-457200" algn="just">
              <a:buClr>
                <a:srgbClr val="DBD329"/>
              </a:buClr>
              <a:buFont typeface="Wingdings" panose="05000000000000000000" pitchFamily="2" charset="2"/>
              <a:buChar char="Ø"/>
            </a:pPr>
            <a:r>
              <a:rPr lang="es-SV" sz="2200" dirty="0" smtClean="0">
                <a:solidFill>
                  <a:schemeClr val="tx1">
                    <a:lumMod val="65000"/>
                    <a:lumOff val="35000"/>
                  </a:schemeClr>
                </a:solidFill>
                <a:latin typeface="+mj-lt"/>
                <a:cs typeface="Times New Roman" panose="02020603050405020304" pitchFamily="18" charset="0"/>
              </a:rPr>
              <a:t>Socios, accionistas, asociados, participes.</a:t>
            </a:r>
          </a:p>
          <a:p>
            <a:pPr marL="457200" indent="-457200" algn="just">
              <a:buClr>
                <a:srgbClr val="DBD329"/>
              </a:buClr>
              <a:buFont typeface="Wingdings" panose="05000000000000000000" pitchFamily="2" charset="2"/>
              <a:buChar char="Ø"/>
            </a:pPr>
            <a:r>
              <a:rPr lang="es-SV" sz="2200" dirty="0" smtClean="0">
                <a:solidFill>
                  <a:schemeClr val="tx1">
                    <a:lumMod val="65000"/>
                    <a:lumOff val="35000"/>
                  </a:schemeClr>
                </a:solidFill>
                <a:latin typeface="+mj-lt"/>
                <a:cs typeface="Times New Roman" panose="02020603050405020304" pitchFamily="18" charset="0"/>
              </a:rPr>
              <a:t>Sujetos o entidades constituidos, ubicados o domiciliados en el exterior en países, estados o territorios de baja o nula tributación o paraísos fiscales.</a:t>
            </a:r>
          </a:p>
          <a:p>
            <a:pPr marL="457200" indent="-457200" algn="just">
              <a:buClr>
                <a:srgbClr val="DBD329"/>
              </a:buClr>
              <a:buFont typeface="Wingdings" panose="05000000000000000000" pitchFamily="2" charset="2"/>
              <a:buChar char="Ø"/>
            </a:pPr>
            <a:r>
              <a:rPr lang="es-SV" sz="2200" dirty="0" smtClean="0">
                <a:solidFill>
                  <a:schemeClr val="tx1">
                    <a:lumMod val="65000"/>
                    <a:lumOff val="35000"/>
                  </a:schemeClr>
                </a:solidFill>
                <a:latin typeface="+mj-lt"/>
                <a:cs typeface="Times New Roman" panose="02020603050405020304" pitchFamily="18" charset="0"/>
              </a:rPr>
              <a:t>Su casa matriz ubicada o domiciliada en el exterior, o en su caso, a sucursal, agencia u otro establecimiento ubicado o domiciliado en el exterior relacionado con su casa matriz.</a:t>
            </a:r>
          </a:p>
          <a:p>
            <a:pPr algn="just">
              <a:spcBef>
                <a:spcPts val="600"/>
              </a:spcBef>
              <a:buClr>
                <a:srgbClr val="FFC000"/>
              </a:buClr>
              <a:buFont typeface="Arial" pitchFamily="34" charset="0"/>
              <a:buChar char="•"/>
            </a:pPr>
            <a:endParaRPr lang="es-ES_tradnl" sz="2400" dirty="0" smtClean="0">
              <a:solidFill>
                <a:schemeClr val="tx1">
                  <a:lumMod val="65000"/>
                  <a:lumOff val="35000"/>
                </a:schemeClr>
              </a:solidFill>
              <a:latin typeface="+mj-lt"/>
              <a:cs typeface="Times New Roman" panose="02020603050405020304" pitchFamily="18" charset="0"/>
            </a:endParaRPr>
          </a:p>
        </p:txBody>
      </p:sp>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dondear rectángulo de esquina diagonal"/>
          <p:cNvSpPr/>
          <p:nvPr/>
        </p:nvSpPr>
        <p:spPr>
          <a:xfrm>
            <a:off x="298848" y="1484784"/>
            <a:ext cx="8593632" cy="4176464"/>
          </a:xfrm>
          <a:prstGeom prst="round2Diag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s-CR" dirty="0">
              <a:solidFill>
                <a:srgbClr val="DBD329"/>
              </a:solidFill>
            </a:endParaRPr>
          </a:p>
        </p:txBody>
      </p:sp>
      <p:sp>
        <p:nvSpPr>
          <p:cNvPr id="2" name="Title 1"/>
          <p:cNvSpPr>
            <a:spLocks noGrp="1"/>
          </p:cNvSpPr>
          <p:nvPr>
            <p:ph type="title"/>
          </p:nvPr>
        </p:nvSpPr>
        <p:spPr>
          <a:xfrm>
            <a:off x="144760" y="188640"/>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No se le aplica la retención:</a:t>
            </a:r>
            <a:endParaRPr lang="es-ES_tradnl" sz="3200" dirty="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13</a:t>
            </a:fld>
            <a:endParaRPr lang="es-ES_tradnl" dirty="0"/>
          </a:p>
        </p:txBody>
      </p:sp>
      <p:sp>
        <p:nvSpPr>
          <p:cNvPr id="17" name="Slide Number Placeholder 14"/>
          <p:cNvSpPr txBox="1">
            <a:spLocks/>
          </p:cNvSpPr>
          <p:nvPr/>
        </p:nvSpPr>
        <p:spPr>
          <a:xfrm>
            <a:off x="228600" y="6416675"/>
            <a:ext cx="815008"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20" name="Subtitle 2"/>
          <p:cNvSpPr txBox="1">
            <a:spLocks/>
          </p:cNvSpPr>
          <p:nvPr/>
        </p:nvSpPr>
        <p:spPr>
          <a:xfrm>
            <a:off x="609600" y="1844824"/>
            <a:ext cx="8124328" cy="2088232"/>
          </a:xfrm>
          <a:prstGeom prst="rect">
            <a:avLst/>
          </a:prstGeom>
        </p:spPr>
        <p:txBody>
          <a:bodyPr vert="horz" lIns="91440" tIns="45720" rIns="91440" bIns="45720" rtlCol="0">
            <a:noAutofit/>
          </a:bodyPr>
          <a:lstStyle/>
          <a:p>
            <a:pPr marL="285750" indent="-285750" algn="just">
              <a:buClr>
                <a:srgbClr val="DEA900"/>
              </a:buClr>
              <a:buSzPct val="85000"/>
              <a:buFont typeface="Courier New" panose="02070309020205020404" pitchFamily="49" charset="0"/>
              <a:buChar char="o"/>
            </a:pPr>
            <a:r>
              <a:rPr lang="es-SV" sz="2200" dirty="0" smtClean="0">
                <a:solidFill>
                  <a:schemeClr val="tx1">
                    <a:lumMod val="65000"/>
                    <a:lumOff val="35000"/>
                  </a:schemeClr>
                </a:solidFill>
                <a:latin typeface="+mj-lt"/>
                <a:cs typeface="Times New Roman" panose="02020603050405020304" pitchFamily="18" charset="0"/>
              </a:rPr>
              <a:t>El contrato se haya efectuado entre instituciones financieras reguladas por la Superintendencia del Sistema Financiero</a:t>
            </a:r>
            <a:r>
              <a:rPr lang="es-SV" sz="2200" dirty="0" smtClean="0">
                <a:solidFill>
                  <a:schemeClr val="tx1">
                    <a:lumMod val="65000"/>
                    <a:lumOff val="35000"/>
                  </a:schemeClr>
                </a:solidFill>
                <a:latin typeface="+mj-lt"/>
                <a:cs typeface="Times New Roman" panose="02020603050405020304" pitchFamily="18" charset="0"/>
              </a:rPr>
              <a:t>.</a:t>
            </a:r>
          </a:p>
          <a:p>
            <a:pPr marL="285750" indent="-285750" algn="just">
              <a:buClr>
                <a:srgbClr val="DEA900"/>
              </a:buClr>
              <a:buSzPct val="85000"/>
              <a:buFont typeface="Courier New" panose="02070309020205020404" pitchFamily="49" charset="0"/>
              <a:buChar char="o"/>
            </a:pPr>
            <a:endParaRPr lang="es-SV" sz="2200" dirty="0" smtClean="0">
              <a:solidFill>
                <a:schemeClr val="tx1">
                  <a:lumMod val="65000"/>
                  <a:lumOff val="35000"/>
                </a:schemeClr>
              </a:solidFill>
              <a:latin typeface="+mj-lt"/>
              <a:cs typeface="Times New Roman" panose="02020603050405020304" pitchFamily="18" charset="0"/>
            </a:endParaRPr>
          </a:p>
          <a:p>
            <a:pPr marL="285750" indent="-285750" algn="just">
              <a:buClr>
                <a:srgbClr val="DEA900"/>
              </a:buClr>
              <a:buSzPct val="85000"/>
              <a:buFont typeface="Courier New" panose="02070309020205020404" pitchFamily="49" charset="0"/>
              <a:buChar char="o"/>
            </a:pPr>
            <a:r>
              <a:rPr lang="es-SV" sz="2200" dirty="0" smtClean="0">
                <a:solidFill>
                  <a:schemeClr val="tx1">
                    <a:lumMod val="65000"/>
                    <a:lumOff val="35000"/>
                  </a:schemeClr>
                </a:solidFill>
                <a:latin typeface="+mj-lt"/>
                <a:cs typeface="Times New Roman" panose="02020603050405020304" pitchFamily="18" charset="0"/>
              </a:rPr>
              <a:t>El contrato se haya realizado entre entidades públicas o privadas que se dedican habitualmente a la concesión de créditos y entre las mencionadas anteriormente</a:t>
            </a:r>
            <a:r>
              <a:rPr lang="es-SV" sz="2200" dirty="0" smtClean="0">
                <a:solidFill>
                  <a:schemeClr val="tx1">
                    <a:lumMod val="65000"/>
                    <a:lumOff val="35000"/>
                  </a:schemeClr>
                </a:solidFill>
                <a:latin typeface="+mj-lt"/>
                <a:cs typeface="Times New Roman" panose="02020603050405020304" pitchFamily="18" charset="0"/>
              </a:rPr>
              <a:t>.</a:t>
            </a:r>
          </a:p>
          <a:p>
            <a:pPr marL="285750" indent="-285750" algn="just">
              <a:buClr>
                <a:srgbClr val="DEA900"/>
              </a:buClr>
              <a:buSzPct val="85000"/>
              <a:buFont typeface="Courier New" panose="02070309020205020404" pitchFamily="49" charset="0"/>
              <a:buChar char="o"/>
            </a:pPr>
            <a:endParaRPr lang="es-SV" sz="2200" dirty="0" smtClean="0">
              <a:solidFill>
                <a:schemeClr val="tx1">
                  <a:lumMod val="65000"/>
                  <a:lumOff val="35000"/>
                </a:schemeClr>
              </a:solidFill>
              <a:latin typeface="+mj-lt"/>
              <a:cs typeface="Times New Roman" panose="02020603050405020304" pitchFamily="18" charset="0"/>
            </a:endParaRPr>
          </a:p>
          <a:p>
            <a:pPr marL="285750" indent="-285750" algn="just">
              <a:buClr>
                <a:srgbClr val="DEA900"/>
              </a:buClr>
              <a:buSzPct val="85000"/>
              <a:buFont typeface="Courier New" panose="02070309020205020404" pitchFamily="49" charset="0"/>
              <a:buChar char="o"/>
            </a:pPr>
            <a:r>
              <a:rPr lang="es-SV" sz="2200" dirty="0" smtClean="0">
                <a:solidFill>
                  <a:schemeClr val="tx1">
                    <a:lumMod val="65000"/>
                    <a:lumOff val="35000"/>
                  </a:schemeClr>
                </a:solidFill>
                <a:latin typeface="+mj-lt"/>
                <a:cs typeface="Times New Roman" panose="02020603050405020304" pitchFamily="18" charset="0"/>
              </a:rPr>
              <a:t>El prestatario sea el Estado, municipalidad, instituciones autónomas, fideicomisos constituidos por éstos o cuando sea una corporación o fundación de derecho o utilidad pública.</a:t>
            </a:r>
          </a:p>
          <a:p>
            <a:pPr algn="just">
              <a:spcBef>
                <a:spcPts val="600"/>
              </a:spcBef>
              <a:buClr>
                <a:srgbClr val="FFC000"/>
              </a:buClr>
              <a:buFont typeface="Arial" pitchFamily="34" charset="0"/>
              <a:buChar char="•"/>
            </a:pPr>
            <a:endParaRPr lang="es-ES_tradnl" sz="2200" dirty="0" smtClean="0">
              <a:solidFill>
                <a:schemeClr val="tx1">
                  <a:lumMod val="65000"/>
                  <a:lumOff val="35000"/>
                </a:schemeClr>
              </a:solidFill>
              <a:latin typeface="+mj-lt"/>
              <a:cs typeface="Times New Roman" panose="02020603050405020304" pitchFamily="18" charset="0"/>
            </a:endParaRPr>
          </a:p>
        </p:txBody>
      </p:sp>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60" y="188640"/>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Casos de excepción:</a:t>
            </a:r>
            <a:endParaRPr lang="es-ES_tradnl" sz="3200" dirty="0"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14</a:t>
            </a:fld>
            <a:endParaRPr lang="es-ES_tradnl" dirty="0"/>
          </a:p>
        </p:txBody>
      </p:sp>
      <p:sp>
        <p:nvSpPr>
          <p:cNvPr id="17" name="Slide Number Placeholder 14"/>
          <p:cNvSpPr txBox="1">
            <a:spLocks/>
          </p:cNvSpPr>
          <p:nvPr/>
        </p:nvSpPr>
        <p:spPr>
          <a:xfrm>
            <a:off x="228600" y="6416675"/>
            <a:ext cx="7430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1" name="10 Diagrama"/>
          <p:cNvGraphicFramePr/>
          <p:nvPr/>
        </p:nvGraphicFramePr>
        <p:xfrm>
          <a:off x="685800" y="1397000"/>
          <a:ext cx="7630616" cy="440826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60" y="188640"/>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Registro Control Utilidades</a:t>
            </a:r>
            <a:endParaRPr lang="es-ES_tradnl" sz="3200" dirty="0"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15</a:t>
            </a:fld>
            <a:endParaRPr lang="es-ES_tradnl" dirty="0"/>
          </a:p>
        </p:txBody>
      </p:sp>
      <p:sp>
        <p:nvSpPr>
          <p:cNvPr id="17" name="Slide Number Placeholder 14"/>
          <p:cNvSpPr txBox="1">
            <a:spLocks/>
          </p:cNvSpPr>
          <p:nvPr/>
        </p:nvSpPr>
        <p:spPr>
          <a:xfrm>
            <a:off x="228600" y="6416675"/>
            <a:ext cx="959024"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1" name="10 Diagrama"/>
          <p:cNvGraphicFramePr/>
          <p:nvPr/>
        </p:nvGraphicFramePr>
        <p:xfrm>
          <a:off x="465584" y="1324992"/>
          <a:ext cx="7922840" cy="455228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60" y="375773"/>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Pago mínimo del impuesto sobre la renta</a:t>
            </a:r>
            <a:endParaRPr lang="es-ES_tradnl" sz="3200" dirty="0"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16</a:t>
            </a:fld>
            <a:endParaRPr lang="es-ES_tradnl" dirty="0"/>
          </a:p>
        </p:txBody>
      </p:sp>
      <p:sp>
        <p:nvSpPr>
          <p:cNvPr id="17" name="Slide Number Placeholder 14"/>
          <p:cNvSpPr txBox="1">
            <a:spLocks/>
          </p:cNvSpPr>
          <p:nvPr/>
        </p:nvSpPr>
        <p:spPr>
          <a:xfrm>
            <a:off x="228600" y="6416675"/>
            <a:ext cx="887016"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1" name="10 Diagrama"/>
          <p:cNvGraphicFramePr/>
          <p:nvPr/>
        </p:nvGraphicFramePr>
        <p:xfrm>
          <a:off x="465584" y="1196752"/>
          <a:ext cx="7922840" cy="505164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75773"/>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¿Cómo se determina el pago mínimo ?</a:t>
            </a:r>
            <a:endParaRPr lang="es-ES_tradnl" sz="3200" dirty="0"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891208" cy="365125"/>
          </a:xfrm>
        </p:spPr>
        <p:txBody>
          <a:bodyPr/>
          <a:lstStyle/>
          <a:p>
            <a:fld id="{2353147C-636C-3E49-9963-15965D39A542}" type="slidenum">
              <a:rPr lang="es-ES_tradnl" smtClean="0"/>
              <a:pPr/>
              <a:t>17</a:t>
            </a:fld>
            <a:endParaRPr lang="es-ES_tradnl" dirty="0"/>
          </a:p>
        </p:txBody>
      </p:sp>
      <p:sp>
        <p:nvSpPr>
          <p:cNvPr id="17" name="Slide Number Placeholder 14"/>
          <p:cNvSpPr txBox="1">
            <a:spLocks/>
          </p:cNvSpPr>
          <p:nvPr/>
        </p:nvSpPr>
        <p:spPr>
          <a:xfrm>
            <a:off x="228600" y="6416675"/>
            <a:ext cx="815008"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1" name="10 Diagrama"/>
          <p:cNvGraphicFramePr/>
          <p:nvPr/>
        </p:nvGraphicFramePr>
        <p:xfrm>
          <a:off x="537592" y="1772816"/>
          <a:ext cx="7922840" cy="374441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48680"/>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Reforma </a:t>
            </a:r>
            <a:r>
              <a:rPr lang="es-SV" sz="3200" dirty="0" smtClean="0">
                <a:solidFill>
                  <a:schemeClr val="tx1">
                    <a:lumMod val="65000"/>
                    <a:lumOff val="35000"/>
                  </a:schemeClr>
                </a:solidFill>
                <a:cs typeface="Times New Roman" panose="02020603050405020304" pitchFamily="18" charset="0"/>
              </a:rPr>
              <a:t>tributaria para el pago mínimo       </a:t>
            </a:r>
            <a:br>
              <a:rPr lang="es-SV" sz="3200" dirty="0" smtClean="0">
                <a:solidFill>
                  <a:schemeClr val="tx1">
                    <a:lumMod val="65000"/>
                    <a:lumOff val="35000"/>
                  </a:schemeClr>
                </a:solidFill>
                <a:cs typeface="Times New Roman" panose="02020603050405020304" pitchFamily="18" charset="0"/>
              </a:rPr>
            </a:br>
            <a:r>
              <a:rPr lang="es-SV" sz="2400" dirty="0" smtClean="0">
                <a:solidFill>
                  <a:schemeClr val="tx1">
                    <a:lumMod val="65000"/>
                    <a:lumOff val="35000"/>
                  </a:schemeClr>
                </a:solidFill>
                <a:cs typeface="Times New Roman" panose="02020603050405020304" pitchFamily="18" charset="0"/>
              </a:rPr>
              <a:t>( Aprobada en julio de 2014)</a:t>
            </a:r>
            <a:endParaRPr lang="es-ES_tradnl" sz="3200" dirty="0"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18</a:t>
            </a:fld>
            <a:endParaRPr lang="es-ES_tradnl" dirty="0"/>
          </a:p>
        </p:txBody>
      </p:sp>
      <p:sp>
        <p:nvSpPr>
          <p:cNvPr id="17" name="Slide Number Placeholder 14"/>
          <p:cNvSpPr txBox="1">
            <a:spLocks/>
          </p:cNvSpPr>
          <p:nvPr/>
        </p:nvSpPr>
        <p:spPr>
          <a:xfrm>
            <a:off x="228600" y="6416675"/>
            <a:ext cx="7430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1" name="10 Diagrama"/>
          <p:cNvGraphicFramePr/>
          <p:nvPr/>
        </p:nvGraphicFramePr>
        <p:xfrm>
          <a:off x="537592" y="1772816"/>
          <a:ext cx="7922840" cy="374441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Determinación </a:t>
            </a:r>
            <a:r>
              <a:rPr lang="es-SV" sz="3200" dirty="0" smtClean="0">
                <a:solidFill>
                  <a:schemeClr val="tx1">
                    <a:lumMod val="65000"/>
                    <a:lumOff val="35000"/>
                  </a:schemeClr>
                </a:solidFill>
                <a:cs typeface="Times New Roman" panose="02020603050405020304" pitchFamily="18" charset="0"/>
              </a:rPr>
              <a:t>del Activo Neto</a:t>
            </a:r>
            <a:endParaRPr lang="es-ES_tradnl" sz="32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19</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1" name="10 CuadroTexto"/>
          <p:cNvSpPr txBox="1"/>
          <p:nvPr/>
        </p:nvSpPr>
        <p:spPr>
          <a:xfrm>
            <a:off x="228600" y="1556792"/>
            <a:ext cx="8688560" cy="4431983"/>
          </a:xfrm>
          <a:prstGeom prst="rect">
            <a:avLst/>
          </a:prstGeom>
          <a:noFill/>
        </p:spPr>
        <p:txBody>
          <a:bodyPr wrap="square" rtlCol="0">
            <a:spAutoFit/>
          </a:bodyPr>
          <a:lstStyle/>
          <a:p>
            <a:pPr algn="just">
              <a:buClr>
                <a:srgbClr val="DEA900"/>
              </a:buClr>
            </a:pPr>
            <a:r>
              <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rPr>
              <a:t>Al monto del activo total se le efectúan las deducciones siguientes</a:t>
            </a:r>
            <a:r>
              <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rPr>
              <a:t>:</a:t>
            </a:r>
          </a:p>
          <a:p>
            <a:pPr algn="just">
              <a:buClr>
                <a:srgbClr val="DEA900"/>
              </a:buClr>
            </a:pPr>
            <a:endPar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endParaRPr>
          </a:p>
          <a:p>
            <a:pPr marL="285750" indent="-285750" algn="just">
              <a:buClr>
                <a:srgbClr val="DEA900"/>
              </a:buClr>
              <a:buFont typeface="Arial" pitchFamily="34" charset="0"/>
              <a:buChar char="•"/>
            </a:pPr>
            <a:r>
              <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rPr>
              <a:t>Depreciaciones y amortizaciones acumuladas.</a:t>
            </a:r>
          </a:p>
          <a:p>
            <a:pPr marL="285750" indent="-285750" algn="just">
              <a:buClr>
                <a:srgbClr val="DEA900"/>
              </a:buClr>
              <a:buFont typeface="Arial" pitchFamily="34" charset="0"/>
              <a:buChar char="•"/>
            </a:pPr>
            <a:r>
              <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rPr>
              <a:t>Activos fijos no operativos.</a:t>
            </a:r>
          </a:p>
          <a:p>
            <a:pPr marL="285750" indent="-285750" algn="just">
              <a:buClr>
                <a:srgbClr val="DEA900"/>
              </a:buClr>
              <a:buFont typeface="Arial" pitchFamily="34" charset="0"/>
              <a:buChar char="•"/>
            </a:pPr>
            <a:r>
              <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rPr>
              <a:t>Los activos poseídos en el exterior.</a:t>
            </a:r>
          </a:p>
          <a:p>
            <a:pPr marL="285750" indent="-285750" algn="just">
              <a:buClr>
                <a:srgbClr val="DEA900"/>
              </a:buClr>
              <a:buFont typeface="Arial" pitchFamily="34" charset="0"/>
              <a:buChar char="•"/>
            </a:pPr>
            <a:r>
              <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rPr>
              <a:t>El valor de las acciones poseídas en otras sociedades salvadoreñas.</a:t>
            </a:r>
          </a:p>
          <a:p>
            <a:pPr marL="285750" indent="-285750" algn="just">
              <a:buClr>
                <a:srgbClr val="DEA900"/>
              </a:buClr>
              <a:buFont typeface="Arial" pitchFamily="34" charset="0"/>
              <a:buChar char="•"/>
            </a:pPr>
            <a:r>
              <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rPr>
              <a:t>El saldo de las obligaciones financieras relacionadas con el activo fijo que este en operación.</a:t>
            </a:r>
          </a:p>
          <a:p>
            <a:pPr marL="285750" indent="-285750" algn="just">
              <a:buClr>
                <a:srgbClr val="DEA900"/>
              </a:buClr>
              <a:buFont typeface="Arial" pitchFamily="34" charset="0"/>
              <a:buChar char="•"/>
            </a:pPr>
            <a:r>
              <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rPr>
              <a:t>Activos destinados a la agricultura y ganadería. </a:t>
            </a:r>
          </a:p>
          <a:p>
            <a:pPr marL="285750" indent="-285750">
              <a:buClr>
                <a:srgbClr val="DEA900"/>
              </a:buClr>
              <a:buFont typeface="Arial" pitchFamily="34" charset="0"/>
              <a:buChar char="•"/>
            </a:pPr>
            <a:r>
              <a:rPr lang="es-SV" sz="2400" dirty="0" smtClean="0">
                <a:solidFill>
                  <a:schemeClr val="tx1">
                    <a:lumMod val="65000"/>
                    <a:lumOff val="35000"/>
                  </a:schemeClr>
                </a:solidFill>
                <a:latin typeface="Times New Roman" panose="02020603050405020304" pitchFamily="18" charset="0"/>
                <a:cs typeface="Times New Roman" panose="02020603050405020304" pitchFamily="18" charset="0"/>
              </a:rPr>
              <a:t>Provisiones contables de acuerdo con Normas Técnicas aprobadas por el ente Regulador.</a:t>
            </a:r>
          </a:p>
          <a:p>
            <a:endParaRPr lang="es-C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9749"/>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Sujetos o </a:t>
            </a:r>
            <a:r>
              <a:rPr lang="es-SV" sz="3200" dirty="0" smtClean="0">
                <a:solidFill>
                  <a:schemeClr val="tx1">
                    <a:lumMod val="65000"/>
                    <a:lumOff val="35000"/>
                  </a:schemeClr>
                </a:solidFill>
                <a:cs typeface="Times New Roman" panose="02020603050405020304" pitchFamily="18" charset="0"/>
              </a:rPr>
              <a:t>p</a:t>
            </a:r>
            <a:r>
              <a:rPr lang="es-SV" sz="3200" dirty="0" smtClean="0">
                <a:solidFill>
                  <a:schemeClr val="tx1">
                    <a:lumMod val="65000"/>
                    <a:lumOff val="35000"/>
                  </a:schemeClr>
                </a:solidFill>
                <a:cs typeface="Times New Roman" panose="02020603050405020304" pitchFamily="18" charset="0"/>
              </a:rPr>
              <a:t>ersonas Exentas</a:t>
            </a:r>
            <a:endParaRPr lang="es-ES_tradnl" sz="3200" dirty="0"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p:txBody>
          <a:bodyPr/>
          <a:lstStyle/>
          <a:p>
            <a:fld id="{2353147C-636C-3E49-9963-15965D39A542}" type="slidenum">
              <a:rPr lang="es-ES_tradnl" smtClean="0"/>
              <a:pPr/>
              <a:t>20</a:t>
            </a:fld>
            <a:endParaRPr lang="es-ES_tradnl" dirty="0"/>
          </a:p>
        </p:txBody>
      </p:sp>
      <p:sp>
        <p:nvSpPr>
          <p:cNvPr id="17" name="Slide Number Placeholder 14"/>
          <p:cNvSpPr txBox="1">
            <a:spLocks/>
          </p:cNvSpPr>
          <p:nvPr/>
        </p:nvSpPr>
        <p:spPr>
          <a:xfrm>
            <a:off x="228600" y="6416675"/>
            <a:ext cx="959024"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2" name="11 Diagrama"/>
          <p:cNvGraphicFramePr/>
          <p:nvPr/>
        </p:nvGraphicFramePr>
        <p:xfrm>
          <a:off x="-252536" y="1397000"/>
          <a:ext cx="9577064" cy="455228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03765"/>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Tasas de Retención Reducidas de ISR</a:t>
            </a:r>
            <a:endParaRPr lang="es-ES_tradnl" sz="32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21</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1" name="10 CuadroTexto"/>
          <p:cNvSpPr txBox="1"/>
          <p:nvPr/>
        </p:nvSpPr>
        <p:spPr>
          <a:xfrm>
            <a:off x="539552" y="1556792"/>
            <a:ext cx="7992888" cy="4247317"/>
          </a:xfrm>
          <a:prstGeom prst="rect">
            <a:avLst/>
          </a:prstGeom>
          <a:noFill/>
        </p:spPr>
        <p:txBody>
          <a:bodyPr wrap="square" rtlCol="0">
            <a:spAutoFit/>
          </a:bodyPr>
          <a:lstStyle/>
          <a:p>
            <a:r>
              <a:rPr lang="es-SV" sz="2800" dirty="0" smtClean="0">
                <a:solidFill>
                  <a:schemeClr val="tx1">
                    <a:lumMod val="65000"/>
                    <a:lumOff val="35000"/>
                  </a:schemeClr>
                </a:solidFill>
                <a:effectLst>
                  <a:outerShdw blurRad="38100" dist="38100" dir="2700000" algn="tl">
                    <a:srgbClr val="000000">
                      <a:alpha val="43137"/>
                    </a:srgbClr>
                  </a:outerShdw>
                </a:effectLst>
                <a:cs typeface="Times New Roman" panose="02020603050405020304" pitchFamily="18" charset="0"/>
              </a:rPr>
              <a:t>Regla General:</a:t>
            </a:r>
          </a:p>
          <a:p>
            <a:pPr marL="342900" indent="-342900">
              <a:buFont typeface="+mj-lt"/>
              <a:buAutoNum type="alphaLcParenR"/>
            </a:pPr>
            <a:endParaRPr lang="es-SV" dirty="0" smtClean="0">
              <a:solidFill>
                <a:schemeClr val="tx1">
                  <a:lumMod val="65000"/>
                  <a:lumOff val="35000"/>
                </a:schemeClr>
              </a:solidFill>
              <a:cs typeface="Times New Roman" panose="02020603050405020304" pitchFamily="18" charset="0"/>
            </a:endParaRPr>
          </a:p>
          <a:p>
            <a:pPr marL="342900" indent="-342900">
              <a:buFont typeface="+mj-lt"/>
              <a:buAutoNum type="alphaLcParenR"/>
            </a:pPr>
            <a:r>
              <a:rPr lang="es-SV" sz="2200" dirty="0" smtClean="0">
                <a:solidFill>
                  <a:schemeClr val="tx1">
                    <a:lumMod val="65000"/>
                    <a:lumOff val="35000"/>
                  </a:schemeClr>
                </a:solidFill>
                <a:cs typeface="Times New Roman" panose="02020603050405020304" pitchFamily="18" charset="0"/>
              </a:rPr>
              <a:t>Retención del 10% a la prestación de servicios en relación de dependencia no laboral. (Personas naturales)</a:t>
            </a:r>
          </a:p>
          <a:p>
            <a:pPr marL="342900" indent="-342900">
              <a:buFont typeface="+mj-lt"/>
              <a:buAutoNum type="alphaLcParenR"/>
            </a:pPr>
            <a:r>
              <a:rPr lang="es-SV" sz="2200" dirty="0" smtClean="0">
                <a:solidFill>
                  <a:schemeClr val="tx1">
                    <a:lumMod val="65000"/>
                    <a:lumOff val="35000"/>
                  </a:schemeClr>
                </a:solidFill>
                <a:cs typeface="Times New Roman" panose="02020603050405020304" pitchFamily="18" charset="0"/>
              </a:rPr>
              <a:t>Retención del 20% a sujetos o entidad no domiciliados.</a:t>
            </a:r>
          </a:p>
          <a:p>
            <a:pPr marL="342900" indent="-342900">
              <a:buFont typeface="+mj-lt"/>
              <a:buAutoNum type="alphaLcParenR"/>
            </a:pPr>
            <a:r>
              <a:rPr lang="es-SV" sz="2200" dirty="0" smtClean="0">
                <a:solidFill>
                  <a:schemeClr val="tx1">
                    <a:lumMod val="65000"/>
                    <a:lumOff val="35000"/>
                  </a:schemeClr>
                </a:solidFill>
                <a:cs typeface="Times New Roman" panose="02020603050405020304" pitchFamily="18" charset="0"/>
              </a:rPr>
              <a:t>Retención del 25% a personas naturales o jurídicas, entidad o agrupamiento de personas o cualquier sujeto que se hayan constituido, se encuentren domiciliados o residan en países, estados o territorios con regímenes fiscales preferentes de baja o nula tributación o paraísos fiscales cuyo pago tenga incidencia tributaria en El Salvador ( Con la reforma 2009).</a:t>
            </a:r>
          </a:p>
          <a:p>
            <a:endParaRPr lang="es-C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03765"/>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Tasas Reducidas</a:t>
            </a:r>
            <a:endParaRPr lang="es-ES_tradnl" sz="32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22</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11 CuadroTexto"/>
          <p:cNvSpPr txBox="1"/>
          <p:nvPr/>
        </p:nvSpPr>
        <p:spPr>
          <a:xfrm>
            <a:off x="131912" y="1485939"/>
            <a:ext cx="8688560" cy="4247317"/>
          </a:xfrm>
          <a:prstGeom prst="rect">
            <a:avLst/>
          </a:prstGeom>
          <a:noFill/>
        </p:spPr>
        <p:txBody>
          <a:bodyPr wrap="square" rtlCol="0">
            <a:spAutoFit/>
          </a:bodyPr>
          <a:lstStyle/>
          <a:p>
            <a:pPr marL="342900" indent="-342900" algn="just">
              <a:spcAft>
                <a:spcPts val="1200"/>
              </a:spcAft>
              <a:buClr>
                <a:srgbClr val="DEA900"/>
              </a:buClr>
              <a:buFont typeface="Wingdings" pitchFamily="2" charset="2"/>
              <a:buChar char="q"/>
            </a:pPr>
            <a:r>
              <a:rPr lang="es-SV" sz="2000" dirty="0" smtClean="0">
                <a:solidFill>
                  <a:schemeClr val="tx1">
                    <a:lumMod val="65000"/>
                    <a:lumOff val="35000"/>
                  </a:schemeClr>
                </a:solidFill>
                <a:latin typeface="+mj-lt"/>
                <a:cs typeface="Times New Roman" panose="02020603050405020304" pitchFamily="18" charset="0"/>
              </a:rPr>
              <a:t>Retención del 5% sobre las sumas pagadas o acreditadas por los servicios de: transporte internacional; servicios prestados por Aseguradoras, Reaseguradoras, Afianzadoras, </a:t>
            </a:r>
            <a:r>
              <a:rPr lang="es-SV" sz="2000" dirty="0" err="1" smtClean="0">
                <a:solidFill>
                  <a:schemeClr val="tx1">
                    <a:lumMod val="65000"/>
                    <a:lumOff val="35000"/>
                  </a:schemeClr>
                </a:solidFill>
                <a:latin typeface="+mj-lt"/>
                <a:cs typeface="Times New Roman" panose="02020603050405020304" pitchFamily="18" charset="0"/>
              </a:rPr>
              <a:t>Reafianzadoras</a:t>
            </a:r>
            <a:r>
              <a:rPr lang="es-SV" sz="2000" dirty="0" smtClean="0">
                <a:solidFill>
                  <a:schemeClr val="tx1">
                    <a:lumMod val="65000"/>
                    <a:lumOff val="35000"/>
                  </a:schemeClr>
                </a:solidFill>
                <a:latin typeface="+mj-lt"/>
                <a:cs typeface="Times New Roman" panose="02020603050405020304" pitchFamily="18" charset="0"/>
              </a:rPr>
              <a:t> y Corredoras de Reaseguro no domiciliadas autorizadas por la SSF; por la transferencia a cualquier titulo de bienes intangibles o por el uso, o la concesión de uso, de derechos de bienes tangibles e intangibles relacionados con: películas cinematográficas, cintas de videos, discos fonográficos, radionovelas, novelas e historietas por cualquier medio de reproducción, grabación de videos o pistas; transmisión de programas de televisión por cable, satélite u otros sistemas similares.</a:t>
            </a:r>
          </a:p>
          <a:p>
            <a:pPr marL="342900" indent="-342900" algn="just">
              <a:spcAft>
                <a:spcPts val="1200"/>
              </a:spcAft>
              <a:buClr>
                <a:srgbClr val="DEA900"/>
              </a:buClr>
              <a:buFont typeface="Wingdings" pitchFamily="2" charset="2"/>
              <a:buChar char="q"/>
            </a:pPr>
            <a:r>
              <a:rPr lang="es-SV" sz="2000" dirty="0" smtClean="0">
                <a:solidFill>
                  <a:schemeClr val="tx1">
                    <a:lumMod val="65000"/>
                    <a:lumOff val="35000"/>
                  </a:schemeClr>
                </a:solidFill>
                <a:latin typeface="+mj-lt"/>
                <a:cs typeface="Times New Roman" panose="02020603050405020304" pitchFamily="18" charset="0"/>
              </a:rPr>
              <a:t>Retención del 10 sobre las sumas pagadas o acreditadas por los servicios de financiamiento prestados por instituciones financieras domiciliadas en el exterior, exceptuándose los servicios prestados por sujetos relacionados a los que se les aplica la tasa del 20</a:t>
            </a:r>
            <a:r>
              <a:rPr lang="es-SV" sz="2000" dirty="0" smtClean="0">
                <a:solidFill>
                  <a:schemeClr val="tx1">
                    <a:lumMod val="65000"/>
                    <a:lumOff val="35000"/>
                  </a:schemeClr>
                </a:solidFill>
                <a:latin typeface="+mj-lt"/>
                <a:cs typeface="Times New Roman" panose="02020603050405020304" pitchFamily="18" charset="0"/>
              </a:rPr>
              <a:t>%.</a:t>
            </a:r>
            <a:endParaRPr lang="es-SV" sz="2000" dirty="0" smtClean="0">
              <a:solidFill>
                <a:schemeClr val="tx1">
                  <a:lumMod val="65000"/>
                  <a:lumOff val="35000"/>
                </a:schemeClr>
              </a:solidFill>
              <a:latin typeface="+mj-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0" y="2438400"/>
            <a:ext cx="8458200" cy="1470025"/>
          </a:xfrm>
        </p:spPr>
        <p:txBody>
          <a:bodyPr/>
          <a:lstStyle/>
          <a:p>
            <a:pPr algn="r"/>
            <a:r>
              <a:rPr lang="es-ES_tradnl" dirty="0" smtClean="0">
                <a:latin typeface="Gotham Book"/>
                <a:cs typeface="Gotham Book"/>
              </a:rPr>
              <a:t>Impuesto al Valor Agregado</a:t>
            </a:r>
            <a:endParaRPr lang="es-ES_tradnl" dirty="0">
              <a:latin typeface="Gotham Book"/>
              <a:cs typeface="Gotham Book"/>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sp>
        <p:nvSpPr>
          <p:cNvPr id="8" name="Subtitle 2"/>
          <p:cNvSpPr>
            <a:spLocks noGrp="1"/>
          </p:cNvSpPr>
          <p:nvPr>
            <p:ph type="subTitle" idx="1"/>
          </p:nvPr>
        </p:nvSpPr>
        <p:spPr>
          <a:xfrm>
            <a:off x="0" y="3924300"/>
            <a:ext cx="9144000" cy="1295400"/>
          </a:xfrm>
        </p:spPr>
        <p:txBody>
          <a:bodyPr>
            <a:normAutofit/>
          </a:bodyPr>
          <a:lstStyle/>
          <a:p>
            <a:r>
              <a:rPr lang="es-ES_tradnl" dirty="0" smtClean="0"/>
              <a:t>Consideraciones generales</a:t>
            </a:r>
            <a:endParaRPr lang="es-ES_tradnl" sz="2800" i="1" dirty="0"/>
          </a:p>
        </p:txBody>
      </p:sp>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03765"/>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Impuesto al Valor Agregado (IVA)</a:t>
            </a:r>
            <a:endParaRPr lang="es-ES_tradnl" sz="32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24</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0" name="9 Diagrama"/>
          <p:cNvGraphicFramePr/>
          <p:nvPr/>
        </p:nvGraphicFramePr>
        <p:xfrm>
          <a:off x="611560" y="1988840"/>
          <a:ext cx="7992888" cy="374441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03765"/>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Impuesto al Valor Agregado (IVA)</a:t>
            </a:r>
            <a:endParaRPr lang="es-ES_tradnl" sz="32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25</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1" name="10 CuadroTexto"/>
          <p:cNvSpPr txBox="1"/>
          <p:nvPr/>
        </p:nvSpPr>
        <p:spPr>
          <a:xfrm>
            <a:off x="179512" y="1340768"/>
            <a:ext cx="8688560" cy="4801314"/>
          </a:xfrm>
          <a:prstGeom prst="rect">
            <a:avLst/>
          </a:prstGeom>
          <a:noFill/>
        </p:spPr>
        <p:txBody>
          <a:bodyPr wrap="square" rtlCol="0">
            <a:spAutoFit/>
          </a:bodyPr>
          <a:lstStyle/>
          <a:p>
            <a:pPr marL="342900" indent="-342900" algn="just">
              <a:buClr>
                <a:srgbClr val="DEA900"/>
              </a:buClr>
              <a:buFont typeface="Wingdings" panose="05000000000000000000" pitchFamily="2" charset="2"/>
              <a:buChar char="Ø"/>
            </a:pPr>
            <a:r>
              <a:rPr lang="es-SV" dirty="0" smtClean="0">
                <a:solidFill>
                  <a:schemeClr val="tx1">
                    <a:lumMod val="65000"/>
                    <a:lumOff val="35000"/>
                  </a:schemeClr>
                </a:solidFill>
                <a:latin typeface="+mj-lt"/>
                <a:cs typeface="Times New Roman" panose="02020603050405020304" pitchFamily="18" charset="0"/>
              </a:rPr>
              <a:t>Las adquisiciones de bienes o utilización de servicios, cuyos montos sean iguales o mayores a 58 salarios mínimos($ 14,059.20)</a:t>
            </a:r>
          </a:p>
          <a:p>
            <a:pPr marL="800100" lvl="1" indent="-342900" algn="just">
              <a:buClr>
                <a:srgbClr val="DEA900"/>
              </a:buClr>
              <a:buFont typeface="+mj-lt"/>
              <a:buAutoNum type="alphaLcParenR"/>
            </a:pPr>
            <a:r>
              <a:rPr lang="es-SV" dirty="0" smtClean="0">
                <a:solidFill>
                  <a:schemeClr val="tx1">
                    <a:lumMod val="65000"/>
                    <a:lumOff val="35000"/>
                  </a:schemeClr>
                </a:solidFill>
                <a:latin typeface="+mj-lt"/>
                <a:cs typeface="Times New Roman" panose="02020603050405020304" pitchFamily="18" charset="0"/>
              </a:rPr>
              <a:t>No se realicen por medio de cheque, transferencia bancaria, tarjetas de crédito o débito.</a:t>
            </a:r>
          </a:p>
          <a:p>
            <a:pPr marL="800100" lvl="1" indent="-342900" algn="just">
              <a:buClr>
                <a:srgbClr val="DEA900"/>
              </a:buClr>
              <a:buFont typeface="+mj-lt"/>
              <a:buAutoNum type="alphaLcParenR"/>
            </a:pPr>
            <a:r>
              <a:rPr lang="es-SV" dirty="0" smtClean="0">
                <a:solidFill>
                  <a:schemeClr val="tx1">
                    <a:lumMod val="65000"/>
                    <a:lumOff val="35000"/>
                  </a:schemeClr>
                </a:solidFill>
                <a:latin typeface="+mj-lt"/>
                <a:cs typeface="Times New Roman" panose="02020603050405020304" pitchFamily="18" charset="0"/>
              </a:rPr>
              <a:t>El medio de pago sea diferente al efectivo y a otros medios utilizados según lo anterior y no se encuentren formalizados en contrato escrito, escritura pública o demás documentos que regula el derecho civil o mercantil tales como: permutas, mutuos de bienes no dinerarios, daciones en pago, cesiones de titulo de dominio de bienes muebles, compensaciones de deudas u operaciones contables.</a:t>
            </a:r>
          </a:p>
          <a:p>
            <a:pPr marL="342900" indent="-342900" algn="just">
              <a:buClr>
                <a:srgbClr val="DEA900"/>
              </a:buClr>
              <a:buFont typeface="Wingdings" panose="05000000000000000000" pitchFamily="2" charset="2"/>
              <a:buChar char="Ø"/>
            </a:pPr>
            <a:endParaRPr lang="es-SV" dirty="0" smtClean="0">
              <a:solidFill>
                <a:schemeClr val="tx1">
                  <a:lumMod val="65000"/>
                  <a:lumOff val="35000"/>
                </a:schemeClr>
              </a:solidFill>
              <a:latin typeface="+mj-lt"/>
              <a:cs typeface="Times New Roman" panose="02020603050405020304" pitchFamily="18" charset="0"/>
            </a:endParaRPr>
          </a:p>
          <a:p>
            <a:pPr marL="342900" indent="-342900" algn="just">
              <a:buClr>
                <a:srgbClr val="DEA900"/>
              </a:buClr>
              <a:buFont typeface="Wingdings" panose="05000000000000000000" pitchFamily="2" charset="2"/>
              <a:buChar char="Ø"/>
            </a:pPr>
            <a:r>
              <a:rPr lang="es-SV" dirty="0" smtClean="0">
                <a:solidFill>
                  <a:schemeClr val="tx1">
                    <a:lumMod val="65000"/>
                    <a:lumOff val="35000"/>
                  </a:schemeClr>
                </a:solidFill>
                <a:latin typeface="+mj-lt"/>
                <a:cs typeface="Times New Roman" panose="02020603050405020304" pitchFamily="18" charset="0"/>
              </a:rPr>
              <a:t>En </a:t>
            </a:r>
            <a:r>
              <a:rPr lang="es-SV" dirty="0" smtClean="0">
                <a:solidFill>
                  <a:schemeClr val="tx1">
                    <a:lumMod val="65000"/>
                    <a:lumOff val="35000"/>
                  </a:schemeClr>
                </a:solidFill>
                <a:latin typeface="+mj-lt"/>
                <a:cs typeface="Times New Roman" panose="02020603050405020304" pitchFamily="18" charset="0"/>
              </a:rPr>
              <a:t>la adquisición de vehículos automotores nuevos o usados  y que sean estrictamente indispensables para la realización del giro ordinario, únicamente será deducible hasta en un 50% el crédito fiscal, todo debidamente comprobado al igual que la adquisición de combustibles, lubricantes, repuestos, servicios de mantenimiento y seguros para los vehículos automotores.</a:t>
            </a:r>
          </a:p>
          <a:p>
            <a:pPr marL="342900" indent="-342900" algn="just">
              <a:buClr>
                <a:srgbClr val="DEA900"/>
              </a:buClr>
              <a:buFont typeface="Wingdings" panose="05000000000000000000" pitchFamily="2" charset="2"/>
              <a:buChar char="Ø"/>
            </a:pPr>
            <a:r>
              <a:rPr lang="es-SV" dirty="0" smtClean="0">
                <a:solidFill>
                  <a:schemeClr val="tx1">
                    <a:lumMod val="65000"/>
                    <a:lumOff val="35000"/>
                  </a:schemeClr>
                </a:solidFill>
                <a:latin typeface="+mj-lt"/>
                <a:cs typeface="Times New Roman" panose="02020603050405020304" pitchFamily="18" charset="0"/>
              </a:rPr>
              <a:t>Que las numeraciones correlativas que constan en los documentos, no hayan sido </a:t>
            </a:r>
            <a:r>
              <a:rPr lang="es-SV" u="sng" dirty="0" smtClean="0">
                <a:solidFill>
                  <a:schemeClr val="tx1">
                    <a:lumMod val="65000"/>
                    <a:lumOff val="35000"/>
                  </a:schemeClr>
                </a:solidFill>
                <a:latin typeface="+mj-lt"/>
                <a:cs typeface="Times New Roman" panose="02020603050405020304" pitchFamily="18" charset="0"/>
              </a:rPr>
              <a:t>asignadas y autorizadas</a:t>
            </a:r>
            <a:r>
              <a:rPr lang="es-SV" dirty="0" smtClean="0">
                <a:solidFill>
                  <a:schemeClr val="tx1">
                    <a:lumMod val="65000"/>
                    <a:lumOff val="35000"/>
                  </a:schemeClr>
                </a:solidFill>
                <a:latin typeface="+mj-lt"/>
                <a:cs typeface="Times New Roman" panose="02020603050405020304" pitchFamily="18" charset="0"/>
              </a:rPr>
              <a:t> por la Administración Tributaria</a:t>
            </a:r>
            <a:r>
              <a:rPr lang="es-SV" dirty="0" smtClean="0">
                <a:solidFill>
                  <a:schemeClr val="tx1">
                    <a:lumMod val="65000"/>
                    <a:lumOff val="35000"/>
                  </a:schemeClr>
                </a:solidFill>
                <a:latin typeface="+mj-lt"/>
                <a:cs typeface="Times New Roman" panose="02020603050405020304" pitchFamily="18" charset="0"/>
              </a:rPr>
              <a:t>.</a:t>
            </a:r>
            <a:endParaRPr lang="es-SV" dirty="0" smtClean="0">
              <a:solidFill>
                <a:schemeClr val="tx1">
                  <a:lumMod val="65000"/>
                  <a:lumOff val="35000"/>
                </a:schemeClr>
              </a:solidFill>
              <a:latin typeface="+mj-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03765"/>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Otras disposiciones reformadas</a:t>
            </a:r>
            <a:endParaRPr lang="es-ES_tradnl" sz="32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26</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0" name="9 Diagrama"/>
          <p:cNvGraphicFramePr/>
          <p:nvPr/>
        </p:nvGraphicFramePr>
        <p:xfrm>
          <a:off x="537592" y="1772816"/>
          <a:ext cx="7922840" cy="374441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620688"/>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Reformas </a:t>
            </a:r>
            <a:r>
              <a:rPr lang="es-SV" sz="3200" dirty="0" smtClean="0">
                <a:solidFill>
                  <a:schemeClr val="tx1">
                    <a:lumMod val="65000"/>
                    <a:lumOff val="35000"/>
                  </a:schemeClr>
                </a:solidFill>
                <a:cs typeface="Times New Roman" panose="02020603050405020304" pitchFamily="18" charset="0"/>
              </a:rPr>
              <a:t>a disposición sobre solicitud de reintegro I.V.A. exportador, sin fiscalización </a:t>
            </a:r>
            <a:r>
              <a:rPr lang="es-SV" sz="3200" dirty="0" smtClean="0">
                <a:solidFill>
                  <a:schemeClr val="tx1">
                    <a:lumMod val="65000"/>
                    <a:lumOff val="35000"/>
                  </a:schemeClr>
                </a:solidFill>
                <a:cs typeface="Times New Roman" panose="02020603050405020304" pitchFamily="18" charset="0"/>
              </a:rPr>
              <a:t>previa</a:t>
            </a:r>
            <a:endParaRPr lang="es-ES_tradnl" sz="32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27</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0" name="9 Diagrama"/>
          <p:cNvGraphicFramePr/>
          <p:nvPr/>
        </p:nvGraphicFramePr>
        <p:xfrm>
          <a:off x="537592" y="2132856"/>
          <a:ext cx="7922840" cy="374441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0" y="2438400"/>
            <a:ext cx="8458200" cy="1470025"/>
          </a:xfrm>
        </p:spPr>
        <p:txBody>
          <a:bodyPr/>
          <a:lstStyle/>
          <a:p>
            <a:pPr algn="r"/>
            <a:r>
              <a:rPr lang="es-CR" dirty="0" smtClean="0">
                <a:latin typeface="Gotham Book"/>
                <a:cs typeface="Gotham Book"/>
              </a:rPr>
              <a:t>Normas </a:t>
            </a:r>
            <a:r>
              <a:rPr lang="es-CR" dirty="0" smtClean="0">
                <a:latin typeface="Gotham Book"/>
                <a:cs typeface="Gotham Book"/>
              </a:rPr>
              <a:t>de Precios de Transferencia</a:t>
            </a:r>
            <a:endParaRPr lang="es-ES_tradnl" dirty="0">
              <a:latin typeface="Gotham Book"/>
              <a:cs typeface="Gotham Book"/>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5867400" cy="820979"/>
          </a:xfrm>
        </p:spPr>
        <p:txBody>
          <a:bodyPr>
            <a:noAutofit/>
          </a:bodyPr>
          <a:lstStyle/>
          <a:p>
            <a:r>
              <a:rPr lang="es-CR" sz="3200" dirty="0" smtClean="0">
                <a:solidFill>
                  <a:schemeClr val="tx1">
                    <a:lumMod val="65000"/>
                    <a:lumOff val="35000"/>
                  </a:schemeClr>
                </a:solidFill>
                <a:cs typeface="Times New Roman" panose="02020603050405020304" pitchFamily="18" charset="0"/>
              </a:rPr>
              <a:t>Normativa </a:t>
            </a:r>
            <a:r>
              <a:rPr lang="es-CR" sz="3200" dirty="0" smtClean="0">
                <a:solidFill>
                  <a:schemeClr val="tx1">
                    <a:lumMod val="65000"/>
                    <a:lumOff val="35000"/>
                  </a:schemeClr>
                </a:solidFill>
                <a:cs typeface="Times New Roman" panose="02020603050405020304" pitchFamily="18" charset="0"/>
              </a:rPr>
              <a:t>y Ámbito de aplicación</a:t>
            </a:r>
            <a:endParaRPr lang="es-ES_tradnl" sz="32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29</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1" name="Marcador de contenido 9"/>
          <p:cNvGraphicFramePr>
            <a:graphicFrameLocks noGrp="1"/>
          </p:cNvGraphicFramePr>
          <p:nvPr>
            <p:ph idx="1"/>
            <p:extLst/>
          </p:nvPr>
        </p:nvGraphicFramePr>
        <p:xfrm>
          <a:off x="2699792" y="1094617"/>
          <a:ext cx="6192688" cy="1398279"/>
        </p:xfrm>
        <a:graphic>
          <a:graphicData uri="http://schemas.openxmlformats.org/drawingml/2006/table">
            <a:tbl>
              <a:tblPr>
                <a:tableStyleId>{5C22544A-7EE6-4342-B048-85BDC9FD1C3A}</a:tableStyleId>
              </a:tblPr>
              <a:tblGrid>
                <a:gridCol w="3324646"/>
                <a:gridCol w="1643496"/>
                <a:gridCol w="1224546"/>
              </a:tblGrid>
              <a:tr h="399257">
                <a:tc>
                  <a:txBody>
                    <a:bodyPr/>
                    <a:lstStyle/>
                    <a:p>
                      <a:pPr algn="ctr" fontAlgn="ctr"/>
                      <a:r>
                        <a:rPr lang="es-CR" sz="1800" u="none" strike="noStrike" dirty="0">
                          <a:solidFill>
                            <a:schemeClr val="tx1">
                              <a:lumMod val="65000"/>
                              <a:lumOff val="35000"/>
                            </a:schemeClr>
                          </a:solidFill>
                          <a:effectLst>
                            <a:outerShdw blurRad="38100" dist="38100" dir="2700000" algn="tl">
                              <a:srgbClr val="000000">
                                <a:alpha val="43137"/>
                              </a:srgbClr>
                            </a:outerShdw>
                          </a:effectLst>
                        </a:rPr>
                        <a:t>Normativa </a:t>
                      </a:r>
                      <a:endParaRPr lang="es-CR" sz="1800" b="1" i="0" u="none" strike="noStrike" dirty="0">
                        <a:solidFill>
                          <a:schemeClr val="tx1">
                            <a:lumMod val="65000"/>
                            <a:lumOff val="35000"/>
                          </a:schemeClr>
                        </a:solidFill>
                        <a:effectLst>
                          <a:outerShdw blurRad="38100" dist="38100" dir="2700000" algn="tl">
                            <a:srgbClr val="000000">
                              <a:alpha val="43137"/>
                            </a:srgbClr>
                          </a:outerShdw>
                        </a:effectLst>
                        <a:latin typeface="Arial" panose="020B0604020202020204" pitchFamily="34" charset="0"/>
                      </a:endParaRPr>
                    </a:p>
                  </a:txBody>
                  <a:tcPr marL="9592" marR="9592" marT="9525" marB="0" anchor="ctr"/>
                </a:tc>
                <a:tc>
                  <a:txBody>
                    <a:bodyPr/>
                    <a:lstStyle/>
                    <a:p>
                      <a:pPr algn="ctr" fontAlgn="ctr"/>
                      <a:r>
                        <a:rPr lang="es-CR" sz="1800" u="none" strike="noStrike" dirty="0">
                          <a:solidFill>
                            <a:schemeClr val="tx1">
                              <a:lumMod val="65000"/>
                              <a:lumOff val="35000"/>
                            </a:schemeClr>
                          </a:solidFill>
                          <a:effectLst>
                            <a:outerShdw blurRad="38100" dist="38100" dir="2700000" algn="tl">
                              <a:srgbClr val="000000">
                                <a:alpha val="43137"/>
                              </a:srgbClr>
                            </a:outerShdw>
                          </a:effectLst>
                        </a:rPr>
                        <a:t>Publicada </a:t>
                      </a:r>
                      <a:endParaRPr lang="es-CR" sz="1800" b="1" i="0" u="none" strike="noStrike" dirty="0">
                        <a:solidFill>
                          <a:schemeClr val="tx1">
                            <a:lumMod val="65000"/>
                            <a:lumOff val="35000"/>
                          </a:schemeClr>
                        </a:solidFill>
                        <a:effectLst>
                          <a:outerShdw blurRad="38100" dist="38100" dir="2700000" algn="tl">
                            <a:srgbClr val="000000">
                              <a:alpha val="43137"/>
                            </a:srgbClr>
                          </a:outerShdw>
                        </a:effectLst>
                        <a:latin typeface="Arial" panose="020B0604020202020204" pitchFamily="34" charset="0"/>
                      </a:endParaRPr>
                    </a:p>
                  </a:txBody>
                  <a:tcPr marL="9592" marR="9592" marT="9525" marB="0" anchor="ctr"/>
                </a:tc>
                <a:tc>
                  <a:txBody>
                    <a:bodyPr/>
                    <a:lstStyle/>
                    <a:p>
                      <a:pPr algn="ctr" fontAlgn="ctr"/>
                      <a:r>
                        <a:rPr lang="es-CR" sz="1800" u="none" strike="noStrike" dirty="0">
                          <a:solidFill>
                            <a:schemeClr val="tx1">
                              <a:lumMod val="65000"/>
                              <a:lumOff val="35000"/>
                            </a:schemeClr>
                          </a:solidFill>
                          <a:effectLst>
                            <a:outerShdw blurRad="38100" dist="38100" dir="2700000" algn="tl">
                              <a:srgbClr val="000000">
                                <a:alpha val="43137"/>
                              </a:srgbClr>
                            </a:outerShdw>
                          </a:effectLst>
                        </a:rPr>
                        <a:t>Vigencia </a:t>
                      </a:r>
                      <a:endParaRPr lang="es-CR" sz="1800" b="1" i="0" u="none" strike="noStrike" dirty="0">
                        <a:solidFill>
                          <a:schemeClr val="tx1">
                            <a:lumMod val="65000"/>
                            <a:lumOff val="35000"/>
                          </a:schemeClr>
                        </a:solidFill>
                        <a:effectLst>
                          <a:outerShdw blurRad="38100" dist="38100" dir="2700000" algn="tl">
                            <a:srgbClr val="000000">
                              <a:alpha val="43137"/>
                            </a:srgbClr>
                          </a:outerShdw>
                        </a:effectLst>
                        <a:latin typeface="Arial" panose="020B0604020202020204" pitchFamily="34" charset="0"/>
                      </a:endParaRPr>
                    </a:p>
                  </a:txBody>
                  <a:tcPr marL="9592" marR="9592" marT="9525" marB="0" anchor="ctr"/>
                </a:tc>
              </a:tr>
              <a:tr h="999022">
                <a:tc>
                  <a:txBody>
                    <a:bodyPr/>
                    <a:lstStyle/>
                    <a:p>
                      <a:pPr marL="182563" indent="0" algn="l" fontAlgn="ctr"/>
                      <a:r>
                        <a:rPr lang="es-CR" sz="1800" u="none" strike="noStrike" dirty="0">
                          <a:effectLst/>
                        </a:rPr>
                        <a:t>Código Tributario reformado por el Decreto No. 233 del 2009</a:t>
                      </a:r>
                      <a:endParaRPr lang="es-CR" sz="1800" b="0" i="0" u="none" strike="noStrike" dirty="0">
                        <a:solidFill>
                          <a:srgbClr val="000000"/>
                        </a:solidFill>
                        <a:effectLst/>
                        <a:latin typeface="Arial" panose="020B0604020202020204" pitchFamily="34" charset="0"/>
                      </a:endParaRPr>
                    </a:p>
                  </a:txBody>
                  <a:tcPr marL="9592" marR="9592" marT="9525" marB="0" anchor="ctr"/>
                </a:tc>
                <a:tc>
                  <a:txBody>
                    <a:bodyPr/>
                    <a:lstStyle/>
                    <a:p>
                      <a:pPr algn="ctr" fontAlgn="ctr"/>
                      <a:r>
                        <a:rPr lang="es-CR" sz="1800" u="none" strike="noStrike" dirty="0">
                          <a:effectLst/>
                        </a:rPr>
                        <a:t>2009-12-29</a:t>
                      </a:r>
                      <a:endParaRPr lang="es-CR" sz="1800" b="0" i="0" u="none" strike="noStrike" dirty="0">
                        <a:solidFill>
                          <a:srgbClr val="000000"/>
                        </a:solidFill>
                        <a:effectLst/>
                        <a:latin typeface="Arial" panose="020B0604020202020204" pitchFamily="34" charset="0"/>
                      </a:endParaRPr>
                    </a:p>
                  </a:txBody>
                  <a:tcPr marL="9592" marR="9592" marT="9525" marB="0" anchor="ctr"/>
                </a:tc>
                <a:tc>
                  <a:txBody>
                    <a:bodyPr/>
                    <a:lstStyle/>
                    <a:p>
                      <a:pPr algn="ctr" fontAlgn="ctr"/>
                      <a:r>
                        <a:rPr lang="es-CR" sz="1800" u="none" strike="noStrike" dirty="0">
                          <a:effectLst/>
                        </a:rPr>
                        <a:t>2010</a:t>
                      </a:r>
                      <a:endParaRPr lang="es-CR" sz="1800" b="1" i="0" u="none" strike="noStrike" dirty="0">
                        <a:solidFill>
                          <a:schemeClr val="accent3"/>
                        </a:solidFill>
                        <a:effectLst/>
                        <a:latin typeface="Arial" panose="020B0604020202020204" pitchFamily="34" charset="0"/>
                      </a:endParaRPr>
                    </a:p>
                  </a:txBody>
                  <a:tcPr marL="9592" marR="9592" marT="9525" marB="0" anchor="ctr"/>
                </a:tc>
              </a:tr>
            </a:tbl>
          </a:graphicData>
        </a:graphic>
      </p:graphicFrame>
      <p:sp>
        <p:nvSpPr>
          <p:cNvPr id="12" name="CuadroTexto 1"/>
          <p:cNvSpPr txBox="1"/>
          <p:nvPr/>
        </p:nvSpPr>
        <p:spPr>
          <a:xfrm>
            <a:off x="179511" y="1352963"/>
            <a:ext cx="1612314" cy="707886"/>
          </a:xfrm>
          <a:prstGeom prst="rect">
            <a:avLst/>
          </a:prstGeom>
          <a:noFill/>
        </p:spPr>
        <p:txBody>
          <a:bodyPr wrap="square" rtlCol="0">
            <a:spAutoFit/>
          </a:bodyPr>
          <a:lstStyle/>
          <a:p>
            <a:pPr algn="ctr"/>
            <a:r>
              <a:rPr lang="es-CR" sz="2000" b="1" dirty="0">
                <a:latin typeface="Arial" panose="020B0604020202020204" pitchFamily="34" charset="0"/>
                <a:cs typeface="Arial" panose="020B0604020202020204" pitchFamily="34" charset="0"/>
              </a:rPr>
              <a:t>Normativa vigente</a:t>
            </a:r>
          </a:p>
        </p:txBody>
      </p:sp>
      <p:sp>
        <p:nvSpPr>
          <p:cNvPr id="14" name="Flecha a la derecha con bandas 2"/>
          <p:cNvSpPr/>
          <p:nvPr/>
        </p:nvSpPr>
        <p:spPr>
          <a:xfrm>
            <a:off x="1763687" y="1414518"/>
            <a:ext cx="716280" cy="646331"/>
          </a:xfrm>
          <a:prstGeom prst="stripedRightArrow">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R"/>
          </a:p>
        </p:txBody>
      </p:sp>
      <p:sp>
        <p:nvSpPr>
          <p:cNvPr id="20" name="Abrir llave 7"/>
          <p:cNvSpPr/>
          <p:nvPr/>
        </p:nvSpPr>
        <p:spPr>
          <a:xfrm rot="10800000">
            <a:off x="6701816" y="2708920"/>
            <a:ext cx="318456" cy="356154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R"/>
          </a:p>
        </p:txBody>
      </p:sp>
      <p:sp>
        <p:nvSpPr>
          <p:cNvPr id="21" name="CuadroTexto 8"/>
          <p:cNvSpPr txBox="1"/>
          <p:nvPr/>
        </p:nvSpPr>
        <p:spPr>
          <a:xfrm>
            <a:off x="7222026" y="4149080"/>
            <a:ext cx="1670454" cy="707886"/>
          </a:xfrm>
          <a:prstGeom prst="rect">
            <a:avLst/>
          </a:prstGeom>
          <a:noFill/>
        </p:spPr>
        <p:txBody>
          <a:bodyPr wrap="square" rtlCol="0">
            <a:spAutoFit/>
          </a:bodyPr>
          <a:lstStyle/>
          <a:p>
            <a:pPr algn="ctr"/>
            <a:r>
              <a:rPr lang="es-CR" sz="2000" b="1" dirty="0">
                <a:solidFill>
                  <a:schemeClr val="tx1">
                    <a:lumMod val="65000"/>
                    <a:lumOff val="35000"/>
                  </a:schemeClr>
                </a:solidFill>
                <a:latin typeface="Arial" panose="020B0604020202020204" pitchFamily="34" charset="0"/>
                <a:cs typeface="Arial" panose="020B0604020202020204" pitchFamily="34" charset="0"/>
              </a:rPr>
              <a:t>Ámbito de aplicación</a:t>
            </a:r>
          </a:p>
        </p:txBody>
      </p:sp>
      <p:sp>
        <p:nvSpPr>
          <p:cNvPr id="22" name="CuadroTexto 10"/>
          <p:cNvSpPr txBox="1"/>
          <p:nvPr/>
        </p:nvSpPr>
        <p:spPr>
          <a:xfrm>
            <a:off x="152400" y="2667684"/>
            <a:ext cx="6507832" cy="3785652"/>
          </a:xfrm>
          <a:prstGeom prst="rect">
            <a:avLst/>
          </a:prstGeom>
          <a:noFill/>
        </p:spPr>
        <p:txBody>
          <a:bodyPr wrap="square" rtlCol="0">
            <a:spAutoFit/>
          </a:bodyPr>
          <a:lstStyle/>
          <a:p>
            <a:pPr marL="285750" indent="-285750" algn="just">
              <a:buFont typeface="Wingdings" panose="05000000000000000000" pitchFamily="2" charset="2"/>
              <a:buChar char="ü"/>
            </a:pPr>
            <a:r>
              <a:rPr lang="es-CR" sz="2000" dirty="0">
                <a:solidFill>
                  <a:schemeClr val="tx1">
                    <a:lumMod val="65000"/>
                    <a:lumOff val="35000"/>
                  </a:schemeClr>
                </a:solidFill>
                <a:latin typeface="+mj-lt"/>
                <a:cs typeface="Arial" panose="020B0604020202020204" pitchFamily="34" charset="0"/>
              </a:rPr>
              <a:t>Operaciones con empresas relacionadas o paraísos fiscales </a:t>
            </a:r>
            <a:r>
              <a:rPr lang="es-CR" sz="2000" b="1" dirty="0">
                <a:solidFill>
                  <a:schemeClr val="tx1">
                    <a:lumMod val="65000"/>
                    <a:lumOff val="35000"/>
                  </a:schemeClr>
                </a:solidFill>
                <a:latin typeface="+mj-lt"/>
                <a:cs typeface="Arial" panose="020B0604020202020204" pitchFamily="34" charset="0"/>
              </a:rPr>
              <a:t>mayores</a:t>
            </a:r>
            <a:r>
              <a:rPr lang="es-CR" sz="2000" dirty="0">
                <a:solidFill>
                  <a:schemeClr val="tx1">
                    <a:lumMod val="65000"/>
                    <a:lumOff val="35000"/>
                  </a:schemeClr>
                </a:solidFill>
                <a:latin typeface="+mj-lt"/>
                <a:cs typeface="Arial" panose="020B0604020202020204" pitchFamily="34" charset="0"/>
              </a:rPr>
              <a:t> a $571,429.</a:t>
            </a:r>
          </a:p>
          <a:p>
            <a:pPr marL="285750" indent="-285750" algn="just">
              <a:buFont typeface="Wingdings" panose="05000000000000000000" pitchFamily="2" charset="2"/>
              <a:buChar char="ü"/>
            </a:pPr>
            <a:r>
              <a:rPr lang="es-CR" sz="2000" dirty="0">
                <a:solidFill>
                  <a:schemeClr val="tx1">
                    <a:lumMod val="65000"/>
                    <a:lumOff val="35000"/>
                  </a:schemeClr>
                </a:solidFill>
                <a:latin typeface="+mj-lt"/>
                <a:cs typeface="Arial" panose="020B0604020202020204" pitchFamily="34" charset="0"/>
              </a:rPr>
              <a:t>Operaciones con empresas relacionadas domiciliadas en el </a:t>
            </a:r>
            <a:r>
              <a:rPr lang="es-CR" sz="2000" dirty="0" smtClean="0">
                <a:solidFill>
                  <a:schemeClr val="tx1">
                    <a:lumMod val="65000"/>
                    <a:lumOff val="35000"/>
                  </a:schemeClr>
                </a:solidFill>
                <a:latin typeface="+mj-lt"/>
                <a:cs typeface="Arial" panose="020B0604020202020204" pitchFamily="34" charset="0"/>
              </a:rPr>
              <a:t>extranjero.</a:t>
            </a:r>
          </a:p>
          <a:p>
            <a:pPr marL="285750" indent="-285750" algn="just">
              <a:buFont typeface="Wingdings" panose="05000000000000000000" pitchFamily="2" charset="2"/>
              <a:buChar char="ü"/>
            </a:pPr>
            <a:r>
              <a:rPr lang="es-CR" sz="2000" dirty="0" smtClean="0">
                <a:solidFill>
                  <a:schemeClr val="tx1">
                    <a:lumMod val="65000"/>
                    <a:lumOff val="35000"/>
                  </a:schemeClr>
                </a:solidFill>
                <a:latin typeface="+mj-lt"/>
                <a:cs typeface="Arial" panose="020B0604020202020204" pitchFamily="34" charset="0"/>
              </a:rPr>
              <a:t>Operaciones </a:t>
            </a:r>
            <a:r>
              <a:rPr lang="es-CR" sz="2000" dirty="0">
                <a:solidFill>
                  <a:schemeClr val="tx1">
                    <a:lumMod val="65000"/>
                    <a:lumOff val="35000"/>
                  </a:schemeClr>
                </a:solidFill>
                <a:latin typeface="+mj-lt"/>
                <a:cs typeface="Arial" panose="020B0604020202020204" pitchFamily="34" charset="0"/>
              </a:rPr>
              <a:t>con empresas relacionadas a nivel local (Régimen especial).</a:t>
            </a:r>
          </a:p>
          <a:p>
            <a:pPr marL="285750" indent="-285750" algn="just">
              <a:buFont typeface="Wingdings" panose="05000000000000000000" pitchFamily="2" charset="2"/>
              <a:buChar char="ü"/>
            </a:pPr>
            <a:r>
              <a:rPr lang="es-CR" sz="2000" dirty="0">
                <a:solidFill>
                  <a:schemeClr val="tx1">
                    <a:lumMod val="65000"/>
                    <a:lumOff val="35000"/>
                  </a:schemeClr>
                </a:solidFill>
                <a:latin typeface="+mj-lt"/>
                <a:cs typeface="Arial" panose="020B0604020202020204" pitchFamily="34" charset="0"/>
              </a:rPr>
              <a:t>Establecimientos permanentes.</a:t>
            </a:r>
          </a:p>
          <a:p>
            <a:pPr marL="285750" indent="-285750" algn="just">
              <a:buFont typeface="Wingdings" panose="05000000000000000000" pitchFamily="2" charset="2"/>
              <a:buChar char="ü"/>
            </a:pPr>
            <a:r>
              <a:rPr lang="es-CR" sz="2000" dirty="0">
                <a:solidFill>
                  <a:schemeClr val="tx1">
                    <a:lumMod val="65000"/>
                    <a:lumOff val="35000"/>
                  </a:schemeClr>
                </a:solidFill>
                <a:latin typeface="+mj-lt"/>
                <a:cs typeface="Arial" panose="020B0604020202020204" pitchFamily="34" charset="0"/>
              </a:rPr>
              <a:t>Proveedores que representen el </a:t>
            </a:r>
            <a:r>
              <a:rPr lang="es-CR" sz="2000" b="1" dirty="0">
                <a:solidFill>
                  <a:schemeClr val="tx1">
                    <a:lumMod val="65000"/>
                    <a:lumOff val="35000"/>
                  </a:schemeClr>
                </a:solidFill>
                <a:latin typeface="+mj-lt"/>
                <a:cs typeface="Arial" panose="020B0604020202020204" pitchFamily="34" charset="0"/>
              </a:rPr>
              <a:t>50%</a:t>
            </a:r>
            <a:r>
              <a:rPr lang="es-CR" sz="2000" dirty="0">
                <a:solidFill>
                  <a:schemeClr val="tx1">
                    <a:lumMod val="65000"/>
                    <a:lumOff val="35000"/>
                  </a:schemeClr>
                </a:solidFill>
                <a:latin typeface="+mj-lt"/>
                <a:cs typeface="Arial" panose="020B0604020202020204" pitchFamily="34" charset="0"/>
              </a:rPr>
              <a:t> o más de las compras.</a:t>
            </a:r>
          </a:p>
          <a:p>
            <a:pPr marL="285750" indent="-285750" algn="just">
              <a:buFont typeface="Wingdings" panose="05000000000000000000" pitchFamily="2" charset="2"/>
              <a:buChar char="ü"/>
            </a:pPr>
            <a:r>
              <a:rPr lang="es-CR" sz="2000" dirty="0">
                <a:solidFill>
                  <a:schemeClr val="tx1">
                    <a:lumMod val="65000"/>
                    <a:lumOff val="35000"/>
                  </a:schemeClr>
                </a:solidFill>
                <a:latin typeface="+mj-lt"/>
                <a:cs typeface="Arial" panose="020B0604020202020204" pitchFamily="34" charset="0"/>
              </a:rPr>
              <a:t>Operaciones de distribución o agente exclusivo.</a:t>
            </a:r>
          </a:p>
          <a:p>
            <a:pPr marL="285750" indent="-285750" algn="just">
              <a:buFont typeface="Wingdings" panose="05000000000000000000" pitchFamily="2" charset="2"/>
              <a:buChar char="ü"/>
            </a:pPr>
            <a:r>
              <a:rPr lang="es-CR" sz="2000" dirty="0">
                <a:solidFill>
                  <a:schemeClr val="tx1">
                    <a:lumMod val="65000"/>
                    <a:lumOff val="35000"/>
                  </a:schemeClr>
                </a:solidFill>
                <a:latin typeface="+mj-lt"/>
                <a:cs typeface="Arial" panose="020B0604020202020204" pitchFamily="34" charset="0"/>
              </a:rPr>
              <a:t>Operaciones con empresas que se encuentren en paraísos fiscales.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2656"/>
            <a:ext cx="5867400" cy="820979"/>
          </a:xfrm>
        </p:spPr>
        <p:txBody>
          <a:bodyPr>
            <a:noAutofit/>
          </a:bodyPr>
          <a:lstStyle/>
          <a:p>
            <a:r>
              <a:rPr lang="es-CR" sz="3200" dirty="0" smtClean="0">
                <a:solidFill>
                  <a:schemeClr val="tx1">
                    <a:lumMod val="65000"/>
                    <a:lumOff val="35000"/>
                  </a:schemeClr>
                </a:solidFill>
                <a:cs typeface="Times New Roman" panose="02020603050405020304" pitchFamily="18" charset="0"/>
              </a:rPr>
              <a:t>Partes relacionadas</a:t>
            </a:r>
            <a:br>
              <a:rPr lang="es-CR" sz="3200" dirty="0" smtClean="0">
                <a:solidFill>
                  <a:schemeClr val="tx1">
                    <a:lumMod val="65000"/>
                    <a:lumOff val="35000"/>
                  </a:schemeClr>
                </a:solidFill>
                <a:cs typeface="Times New Roman" panose="02020603050405020304" pitchFamily="18" charset="0"/>
              </a:rPr>
            </a:br>
            <a:r>
              <a:rPr lang="es-CR" sz="2800" dirty="0" smtClean="0">
                <a:solidFill>
                  <a:schemeClr val="tx1">
                    <a:lumMod val="65000"/>
                    <a:lumOff val="35000"/>
                  </a:schemeClr>
                </a:solidFill>
                <a:cs typeface="Times New Roman" panose="02020603050405020304" pitchFamily="18" charset="0"/>
              </a:rPr>
              <a:t>(Artículo </a:t>
            </a:r>
            <a:r>
              <a:rPr lang="es-CR" sz="2800" dirty="0" smtClean="0">
                <a:solidFill>
                  <a:schemeClr val="tx1">
                    <a:lumMod val="65000"/>
                    <a:lumOff val="35000"/>
                  </a:schemeClr>
                </a:solidFill>
                <a:cs typeface="Times New Roman" panose="02020603050405020304" pitchFamily="18" charset="0"/>
              </a:rPr>
              <a:t>199-C)</a:t>
            </a:r>
            <a:endParaRPr lang="es-ES_tradnl" sz="32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30</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1" name="Diagrama 5"/>
          <p:cNvGraphicFramePr/>
          <p:nvPr>
            <p:extLst>
              <p:ext uri="{D42A27DB-BD31-4B8C-83A1-F6EECF244321}">
                <p14:modId xmlns:p14="http://schemas.microsoft.com/office/powerpoint/2010/main" xmlns="" val="2623778534"/>
              </p:ext>
            </p:extLst>
          </p:nvPr>
        </p:nvGraphicFramePr>
        <p:xfrm>
          <a:off x="228600" y="1532213"/>
          <a:ext cx="8688560" cy="471618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47781"/>
            <a:ext cx="5867400" cy="820979"/>
          </a:xfrm>
        </p:spPr>
        <p:txBody>
          <a:bodyPr>
            <a:noAutofit/>
          </a:bodyPr>
          <a:lstStyle/>
          <a:p>
            <a:r>
              <a:rPr lang="es-CR" sz="3200" dirty="0" smtClean="0">
                <a:solidFill>
                  <a:schemeClr val="tx1">
                    <a:lumMod val="65000"/>
                    <a:lumOff val="35000"/>
                  </a:schemeClr>
                </a:solidFill>
                <a:cs typeface="Times New Roman" panose="02020603050405020304" pitchFamily="18" charset="0"/>
              </a:rPr>
              <a:t>Componentes </a:t>
            </a:r>
            <a:r>
              <a:rPr lang="es-CR" sz="3200" dirty="0" smtClean="0">
                <a:solidFill>
                  <a:schemeClr val="tx1">
                    <a:lumMod val="65000"/>
                    <a:lumOff val="35000"/>
                  </a:schemeClr>
                </a:solidFill>
                <a:cs typeface="Times New Roman" panose="02020603050405020304" pitchFamily="18" charset="0"/>
              </a:rPr>
              <a:t>del análisis de </a:t>
            </a:r>
            <a:r>
              <a:rPr lang="es-CR" sz="3200" dirty="0" err="1" smtClean="0">
                <a:solidFill>
                  <a:schemeClr val="tx1">
                    <a:lumMod val="65000"/>
                    <a:lumOff val="35000"/>
                  </a:schemeClr>
                </a:solidFill>
                <a:cs typeface="Times New Roman" panose="02020603050405020304" pitchFamily="18" charset="0"/>
              </a:rPr>
              <a:t>comparabilidad</a:t>
            </a:r>
            <a:r>
              <a:rPr lang="es-CR" sz="3200" dirty="0" smtClean="0">
                <a:solidFill>
                  <a:schemeClr val="tx1">
                    <a:lumMod val="65000"/>
                    <a:lumOff val="35000"/>
                  </a:schemeClr>
                </a:solidFill>
                <a:cs typeface="Times New Roman" panose="02020603050405020304" pitchFamily="18" charset="0"/>
              </a:rPr>
              <a:t/>
            </a:r>
            <a:br>
              <a:rPr lang="es-CR" sz="3200" dirty="0" smtClean="0">
                <a:solidFill>
                  <a:schemeClr val="tx1">
                    <a:lumMod val="65000"/>
                    <a:lumOff val="35000"/>
                  </a:schemeClr>
                </a:solidFill>
                <a:cs typeface="Times New Roman" panose="02020603050405020304" pitchFamily="18" charset="0"/>
              </a:rPr>
            </a:br>
            <a:r>
              <a:rPr lang="es-CR" sz="2400" dirty="0" smtClean="0">
                <a:solidFill>
                  <a:schemeClr val="tx1">
                    <a:lumMod val="65000"/>
                    <a:lumOff val="35000"/>
                  </a:schemeClr>
                </a:solidFill>
                <a:cs typeface="Times New Roman" panose="02020603050405020304" pitchFamily="18" charset="0"/>
              </a:rPr>
              <a:t> </a:t>
            </a:r>
            <a:r>
              <a:rPr lang="es-CR" sz="2400" dirty="0" smtClean="0">
                <a:solidFill>
                  <a:schemeClr val="tx1">
                    <a:lumMod val="65000"/>
                    <a:lumOff val="35000"/>
                  </a:schemeClr>
                </a:solidFill>
                <a:cs typeface="Times New Roman" panose="02020603050405020304" pitchFamily="18" charset="0"/>
              </a:rPr>
              <a:t>(Artículo 199-D)</a:t>
            </a:r>
            <a:endParaRPr lang="es-ES_tradnl" sz="24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31</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0" name="Diagrama 4"/>
          <p:cNvGraphicFramePr/>
          <p:nvPr>
            <p:extLst>
              <p:ext uri="{D42A27DB-BD31-4B8C-83A1-F6EECF244321}">
                <p14:modId xmlns:p14="http://schemas.microsoft.com/office/powerpoint/2010/main" xmlns="" val="3574405348"/>
              </p:ext>
            </p:extLst>
          </p:nvPr>
        </p:nvGraphicFramePr>
        <p:xfrm>
          <a:off x="251520" y="1828753"/>
          <a:ext cx="8672264" cy="4264543"/>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03765"/>
            <a:ext cx="5867400" cy="820979"/>
          </a:xfrm>
        </p:spPr>
        <p:txBody>
          <a:bodyPr>
            <a:noAutofit/>
          </a:bodyPr>
          <a:lstStyle/>
          <a:p>
            <a:r>
              <a:rPr lang="es-CR" sz="3200" dirty="0" smtClean="0">
                <a:solidFill>
                  <a:schemeClr val="tx1">
                    <a:lumMod val="65000"/>
                    <a:lumOff val="35000"/>
                  </a:schemeClr>
                </a:solidFill>
                <a:cs typeface="Times New Roman" panose="02020603050405020304" pitchFamily="18" charset="0"/>
              </a:rPr>
              <a:t>Información sobre la declaración de Precios de </a:t>
            </a:r>
            <a:r>
              <a:rPr lang="es-CR" sz="3200" dirty="0" smtClean="0">
                <a:solidFill>
                  <a:schemeClr val="tx1">
                    <a:lumMod val="65000"/>
                    <a:lumOff val="35000"/>
                  </a:schemeClr>
                </a:solidFill>
                <a:cs typeface="Times New Roman" panose="02020603050405020304" pitchFamily="18" charset="0"/>
              </a:rPr>
              <a:t>Transferencia</a:t>
            </a:r>
            <a:endParaRPr lang="es-ES_tradnl" sz="24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32</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20" name="Diagrama 4"/>
          <p:cNvGraphicFramePr/>
          <p:nvPr>
            <p:extLst>
              <p:ext uri="{D42A27DB-BD31-4B8C-83A1-F6EECF244321}">
                <p14:modId xmlns:p14="http://schemas.microsoft.com/office/powerpoint/2010/main" xmlns="" val="145862510"/>
              </p:ext>
            </p:extLst>
          </p:nvPr>
        </p:nvGraphicFramePr>
        <p:xfrm>
          <a:off x="323528" y="1412776"/>
          <a:ext cx="8647242" cy="489654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33</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1" name="10 CuadroTexto"/>
          <p:cNvSpPr txBox="1"/>
          <p:nvPr/>
        </p:nvSpPr>
        <p:spPr>
          <a:xfrm>
            <a:off x="539552" y="1628800"/>
            <a:ext cx="7848872" cy="3785652"/>
          </a:xfrm>
          <a:prstGeom prst="rect">
            <a:avLst/>
          </a:prstGeom>
          <a:noFill/>
        </p:spPr>
        <p:txBody>
          <a:bodyPr wrap="square" rtlCol="0">
            <a:spAutoFit/>
          </a:bodyPr>
          <a:lstStyle/>
          <a:p>
            <a:pPr algn="just"/>
            <a:r>
              <a:rPr lang="es-CR" sz="2400" b="1" dirty="0" smtClean="0">
                <a:solidFill>
                  <a:schemeClr val="tx1">
                    <a:lumMod val="65000"/>
                    <a:lumOff val="35000"/>
                  </a:schemeClr>
                </a:solidFill>
                <a:latin typeface="+mj-lt"/>
                <a:cs typeface="Arial" panose="020B0604020202020204" pitchFamily="34" charset="0"/>
              </a:rPr>
              <a:t>Según el artículo 244, constituye </a:t>
            </a:r>
            <a:r>
              <a:rPr lang="es-CR" sz="2400" b="1" u="sng" dirty="0" smtClean="0">
                <a:solidFill>
                  <a:schemeClr val="tx1">
                    <a:lumMod val="65000"/>
                    <a:lumOff val="35000"/>
                  </a:schemeClr>
                </a:solidFill>
                <a:latin typeface="+mj-lt"/>
                <a:cs typeface="Arial" panose="020B0604020202020204" pitchFamily="34" charset="0"/>
              </a:rPr>
              <a:t>incumplimiento a las obligaciones </a:t>
            </a:r>
            <a:r>
              <a:rPr lang="es-CR" sz="2400" b="1" dirty="0" smtClean="0">
                <a:solidFill>
                  <a:schemeClr val="tx1">
                    <a:lumMod val="65000"/>
                    <a:lumOff val="35000"/>
                  </a:schemeClr>
                </a:solidFill>
                <a:latin typeface="+mj-lt"/>
                <a:cs typeface="Arial" panose="020B0604020202020204" pitchFamily="34" charset="0"/>
              </a:rPr>
              <a:t>como contribuyente una sanción de: </a:t>
            </a:r>
          </a:p>
          <a:p>
            <a:endParaRPr lang="es-CR" sz="2400" b="1" dirty="0" smtClean="0">
              <a:solidFill>
                <a:schemeClr val="tx1">
                  <a:lumMod val="65000"/>
                  <a:lumOff val="35000"/>
                </a:schemeClr>
              </a:solidFill>
              <a:latin typeface="+mj-lt"/>
              <a:cs typeface="Arial" panose="020B0604020202020204" pitchFamily="34" charset="0"/>
            </a:endParaRPr>
          </a:p>
          <a:p>
            <a:endParaRPr lang="es-CR" sz="2400" b="1" dirty="0" smtClean="0">
              <a:solidFill>
                <a:schemeClr val="tx1">
                  <a:lumMod val="65000"/>
                  <a:lumOff val="35000"/>
                </a:schemeClr>
              </a:solidFill>
              <a:latin typeface="+mj-lt"/>
              <a:cs typeface="Arial" panose="020B0604020202020204" pitchFamily="34" charset="0"/>
            </a:endParaRPr>
          </a:p>
          <a:p>
            <a:endParaRPr lang="es-CR" sz="2400" b="1" dirty="0" smtClean="0">
              <a:solidFill>
                <a:schemeClr val="tx1">
                  <a:lumMod val="65000"/>
                  <a:lumOff val="35000"/>
                </a:schemeClr>
              </a:solidFill>
              <a:latin typeface="+mj-lt"/>
              <a:cs typeface="Arial" panose="020B0604020202020204" pitchFamily="34" charset="0"/>
            </a:endParaRPr>
          </a:p>
          <a:p>
            <a:endParaRPr lang="es-CR" sz="2400" b="1" dirty="0" smtClean="0">
              <a:solidFill>
                <a:schemeClr val="tx1">
                  <a:lumMod val="65000"/>
                  <a:lumOff val="35000"/>
                </a:schemeClr>
              </a:solidFill>
              <a:latin typeface="+mj-lt"/>
              <a:cs typeface="Arial" panose="020B0604020202020204" pitchFamily="34" charset="0"/>
            </a:endParaRPr>
          </a:p>
          <a:p>
            <a:pPr algn="ctr"/>
            <a:r>
              <a:rPr lang="es-CR" sz="2400" b="1" dirty="0" smtClean="0">
                <a:solidFill>
                  <a:schemeClr val="tx1">
                    <a:lumMod val="65000"/>
                    <a:lumOff val="35000"/>
                  </a:schemeClr>
                </a:solidFill>
                <a:effectLst>
                  <a:outerShdw blurRad="38100" dist="38100" dir="2700000" algn="tl">
                    <a:srgbClr val="000000">
                      <a:alpha val="43137"/>
                    </a:srgbClr>
                  </a:outerShdw>
                </a:effectLst>
                <a:latin typeface="+mj-lt"/>
                <a:cs typeface="Arial" panose="020B0604020202020204" pitchFamily="34" charset="0"/>
              </a:rPr>
              <a:t>0.5%</a:t>
            </a:r>
            <a:r>
              <a:rPr lang="es-CR" sz="2400" b="1" dirty="0" smtClean="0">
                <a:solidFill>
                  <a:schemeClr val="tx1">
                    <a:lumMod val="65000"/>
                    <a:lumOff val="35000"/>
                  </a:schemeClr>
                </a:solidFill>
                <a:latin typeface="+mj-lt"/>
                <a:cs typeface="Arial" panose="020B0604020202020204" pitchFamily="34" charset="0"/>
              </a:rPr>
              <a:t> </a:t>
            </a:r>
            <a:r>
              <a:rPr lang="es-CR" sz="2400" dirty="0" smtClean="0">
                <a:solidFill>
                  <a:schemeClr val="tx1">
                    <a:lumMod val="65000"/>
                    <a:lumOff val="35000"/>
                  </a:schemeClr>
                </a:solidFill>
                <a:latin typeface="+mj-lt"/>
                <a:cs typeface="Arial" panose="020B0604020202020204" pitchFamily="34" charset="0"/>
              </a:rPr>
              <a:t>del patrimonio o capital contable que figure en el balance general menos el superávit por revalúo de activos no realizado, la que no podrá ser inferior a tres salarios mínimos mensuales</a:t>
            </a:r>
            <a:r>
              <a:rPr lang="es-CR" sz="2400" dirty="0" smtClean="0">
                <a:solidFill>
                  <a:schemeClr val="tx1">
                    <a:lumMod val="65000"/>
                    <a:lumOff val="35000"/>
                  </a:schemeClr>
                </a:solidFill>
                <a:latin typeface="+mj-lt"/>
                <a:cs typeface="Arial" panose="020B0604020202020204" pitchFamily="34" charset="0"/>
              </a:rPr>
              <a:t>.</a:t>
            </a:r>
            <a:endParaRPr lang="es-CR" sz="2400" dirty="0" smtClean="0">
              <a:solidFill>
                <a:schemeClr val="tx1">
                  <a:lumMod val="65000"/>
                  <a:lumOff val="35000"/>
                </a:schemeClr>
              </a:solidFill>
              <a:latin typeface="+mj-lt"/>
              <a:cs typeface="Arial" panose="020B0604020202020204" pitchFamily="34" charset="0"/>
            </a:endParaRPr>
          </a:p>
        </p:txBody>
      </p:sp>
      <p:sp>
        <p:nvSpPr>
          <p:cNvPr id="14" name="13 Flecha abajo"/>
          <p:cNvSpPr/>
          <p:nvPr/>
        </p:nvSpPr>
        <p:spPr>
          <a:xfrm>
            <a:off x="3419872" y="2708920"/>
            <a:ext cx="1872208" cy="86409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5867400" cy="820979"/>
          </a:xfrm>
        </p:spPr>
        <p:txBody>
          <a:bodyPr>
            <a:noAutofit/>
          </a:bodyPr>
          <a:lstStyle/>
          <a:p>
            <a:r>
              <a:rPr lang="es-CR" sz="3200" dirty="0" smtClean="0">
                <a:solidFill>
                  <a:schemeClr val="tx1">
                    <a:lumMod val="65000"/>
                    <a:lumOff val="35000"/>
                  </a:schemeClr>
                </a:solidFill>
                <a:cs typeface="Times New Roman" panose="02020603050405020304" pitchFamily="18" charset="0"/>
              </a:rPr>
              <a:t>Métodos de análisis</a:t>
            </a:r>
            <a:endParaRPr lang="es-ES_tradnl" sz="2400" dirty="0" err="1" smtClean="0">
              <a:solidFill>
                <a:schemeClr val="tx1">
                  <a:lumMod val="65000"/>
                  <a:lumOff val="35000"/>
                </a:schemeClr>
              </a:solidFill>
              <a:cs typeface="Times New Roman" panose="02020603050405020304" pitchFamily="18" charset="0"/>
            </a:endParaRPr>
          </a:p>
        </p:txBody>
      </p:sp>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34</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1" name="Diagrama 8"/>
          <p:cNvGraphicFramePr/>
          <p:nvPr>
            <p:extLst>
              <p:ext uri="{D42A27DB-BD31-4B8C-83A1-F6EECF244321}">
                <p14:modId xmlns:p14="http://schemas.microsoft.com/office/powerpoint/2010/main" xmlns="" val="2120493243"/>
              </p:ext>
            </p:extLst>
          </p:nvPr>
        </p:nvGraphicFramePr>
        <p:xfrm>
          <a:off x="-396552" y="1268760"/>
          <a:ext cx="5292080" cy="4021899"/>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2" name="CuadroTexto 10"/>
          <p:cNvSpPr txBox="1"/>
          <p:nvPr/>
        </p:nvSpPr>
        <p:spPr>
          <a:xfrm>
            <a:off x="4932040" y="2420888"/>
            <a:ext cx="3873162" cy="646331"/>
          </a:xfrm>
          <a:prstGeom prst="rect">
            <a:avLst/>
          </a:prstGeom>
          <a:noFill/>
        </p:spPr>
        <p:txBody>
          <a:bodyPr wrap="square" rtlCol="0" anchor="ctr">
            <a:spAutoFit/>
          </a:bodyPr>
          <a:lstStyle/>
          <a:p>
            <a:pPr lvl="0" algn="ctr"/>
            <a:r>
              <a:rPr lang="es-CR" i="1" dirty="0">
                <a:solidFill>
                  <a:schemeClr val="tx1">
                    <a:lumMod val="65000"/>
                    <a:lumOff val="35000"/>
                  </a:schemeClr>
                </a:solidFill>
                <a:latin typeface="+mj-lt"/>
                <a:cs typeface="Arial" panose="020B0604020202020204" pitchFamily="34" charset="0"/>
              </a:rPr>
              <a:t>Métodos tradicionales basados en las operaciones</a:t>
            </a:r>
          </a:p>
        </p:txBody>
      </p:sp>
      <p:sp>
        <p:nvSpPr>
          <p:cNvPr id="14" name="CuadroTexto 13"/>
          <p:cNvSpPr txBox="1"/>
          <p:nvPr/>
        </p:nvSpPr>
        <p:spPr>
          <a:xfrm>
            <a:off x="4974779" y="4005064"/>
            <a:ext cx="3845693" cy="646331"/>
          </a:xfrm>
          <a:prstGeom prst="rect">
            <a:avLst/>
          </a:prstGeom>
          <a:noFill/>
        </p:spPr>
        <p:txBody>
          <a:bodyPr wrap="square" rtlCol="0" anchor="ctr">
            <a:spAutoFit/>
          </a:bodyPr>
          <a:lstStyle/>
          <a:p>
            <a:pPr algn="ctr"/>
            <a:r>
              <a:rPr lang="es-CR" i="1" dirty="0">
                <a:solidFill>
                  <a:schemeClr val="tx1">
                    <a:lumMod val="65000"/>
                    <a:lumOff val="35000"/>
                  </a:schemeClr>
                </a:solidFill>
                <a:latin typeface="+mj-lt"/>
                <a:cs typeface="Arial" panose="020B0604020202020204" pitchFamily="34" charset="0"/>
              </a:rPr>
              <a:t>Métodos basados en los resultados de las operaciones</a:t>
            </a:r>
          </a:p>
        </p:txBody>
      </p:sp>
      <p:sp>
        <p:nvSpPr>
          <p:cNvPr id="20" name="CuadroTexto 1"/>
          <p:cNvSpPr txBox="1"/>
          <p:nvPr/>
        </p:nvSpPr>
        <p:spPr>
          <a:xfrm>
            <a:off x="251520" y="5445224"/>
            <a:ext cx="8741321" cy="923330"/>
          </a:xfrm>
          <a:prstGeom prst="rect">
            <a:avLst/>
          </a:prstGeom>
          <a:noFill/>
        </p:spPr>
        <p:txBody>
          <a:bodyPr wrap="square" rtlCol="0">
            <a:spAutoFit/>
          </a:bodyPr>
          <a:lstStyle/>
          <a:p>
            <a:r>
              <a:rPr lang="es-CR" i="1" dirty="0">
                <a:solidFill>
                  <a:schemeClr val="tx1">
                    <a:lumMod val="65000"/>
                    <a:lumOff val="35000"/>
                  </a:schemeClr>
                </a:solidFill>
                <a:latin typeface="+mj-lt"/>
                <a:cs typeface="Arial" panose="020B0604020202020204" pitchFamily="34" charset="0"/>
              </a:rPr>
              <a:t>En cuanto a los </a:t>
            </a:r>
            <a:r>
              <a:rPr lang="es-CR" i="1" dirty="0" smtClean="0">
                <a:solidFill>
                  <a:schemeClr val="tx1">
                    <a:lumMod val="65000"/>
                    <a:lumOff val="35000"/>
                  </a:schemeClr>
                </a:solidFill>
                <a:latin typeface="+mj-lt"/>
                <a:cs typeface="Arial" panose="020B0604020202020204" pitchFamily="34" charset="0"/>
              </a:rPr>
              <a:t>métodos utilizados , en el articulo 199-B se </a:t>
            </a:r>
            <a:r>
              <a:rPr lang="es-CR" i="1" dirty="0">
                <a:solidFill>
                  <a:schemeClr val="tx1">
                    <a:lumMod val="65000"/>
                    <a:lumOff val="35000"/>
                  </a:schemeClr>
                </a:solidFill>
                <a:latin typeface="+mj-lt"/>
                <a:cs typeface="Arial" panose="020B0604020202020204" pitchFamily="34" charset="0"/>
              </a:rPr>
              <a:t>menciona la utilización </a:t>
            </a:r>
            <a:r>
              <a:rPr lang="es-CR" i="1" dirty="0" smtClean="0">
                <a:solidFill>
                  <a:schemeClr val="tx1">
                    <a:lumMod val="65000"/>
                    <a:lumOff val="35000"/>
                  </a:schemeClr>
                </a:solidFill>
                <a:latin typeface="+mj-lt"/>
                <a:cs typeface="Arial" panose="020B0604020202020204" pitchFamily="34" charset="0"/>
              </a:rPr>
              <a:t>del método basado en “Precio </a:t>
            </a:r>
            <a:r>
              <a:rPr lang="es-CR" i="1" dirty="0">
                <a:solidFill>
                  <a:schemeClr val="tx1">
                    <a:lumMod val="65000"/>
                    <a:lumOff val="35000"/>
                  </a:schemeClr>
                </a:solidFill>
                <a:latin typeface="+mj-lt"/>
                <a:cs typeface="Arial" panose="020B0604020202020204" pitchFamily="34" charset="0"/>
              </a:rPr>
              <a:t>de </a:t>
            </a:r>
            <a:r>
              <a:rPr lang="es-CR" i="1" dirty="0" smtClean="0">
                <a:solidFill>
                  <a:schemeClr val="tx1">
                    <a:lumMod val="65000"/>
                    <a:lumOff val="35000"/>
                  </a:schemeClr>
                </a:solidFill>
                <a:latin typeface="+mj-lt"/>
                <a:cs typeface="Arial" panose="020B0604020202020204" pitchFamily="34" charset="0"/>
              </a:rPr>
              <a:t>Mercado”, cuando así lo considere la Administración Tributaria.</a:t>
            </a:r>
            <a:endParaRPr lang="es-CR" i="1" dirty="0">
              <a:solidFill>
                <a:schemeClr val="tx1">
                  <a:lumMod val="65000"/>
                  <a:lumOff val="35000"/>
                </a:schemeClr>
              </a:solidFill>
              <a:latin typeface="+mj-lt"/>
              <a:cs typeface="Arial" panose="020B0604020202020204" pitchFamily="34" charset="0"/>
            </a:endParaRPr>
          </a:p>
        </p:txBody>
      </p:sp>
      <p:sp>
        <p:nvSpPr>
          <p:cNvPr id="21" name="Cerrar llave 11"/>
          <p:cNvSpPr/>
          <p:nvPr/>
        </p:nvSpPr>
        <p:spPr>
          <a:xfrm>
            <a:off x="4716016" y="1916832"/>
            <a:ext cx="194310" cy="1531620"/>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R" sz="1350"/>
          </a:p>
        </p:txBody>
      </p:sp>
      <p:sp>
        <p:nvSpPr>
          <p:cNvPr id="22" name="Cerrar llave 11"/>
          <p:cNvSpPr/>
          <p:nvPr/>
        </p:nvSpPr>
        <p:spPr>
          <a:xfrm>
            <a:off x="4716016" y="3717032"/>
            <a:ext cx="207640" cy="1071736"/>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R" sz="135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35</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0" name="Marcador de contenido 4"/>
          <p:cNvGraphicFramePr>
            <a:graphicFrameLocks noGrp="1"/>
          </p:cNvGraphicFramePr>
          <p:nvPr>
            <p:ph idx="1"/>
            <p:extLst>
              <p:ext uri="{D42A27DB-BD31-4B8C-83A1-F6EECF244321}">
                <p14:modId xmlns:p14="http://schemas.microsoft.com/office/powerpoint/2010/main" xmlns="" val="692544283"/>
              </p:ext>
            </p:extLst>
          </p:nvPr>
        </p:nvGraphicFramePr>
        <p:xfrm>
          <a:off x="323528" y="1556792"/>
          <a:ext cx="8556421" cy="439270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2" name="Title 1"/>
          <p:cNvSpPr>
            <a:spLocks noGrp="1"/>
          </p:cNvSpPr>
          <p:nvPr>
            <p:ph type="title"/>
          </p:nvPr>
        </p:nvSpPr>
        <p:spPr>
          <a:xfrm>
            <a:off x="179512" y="303765"/>
            <a:ext cx="5867400" cy="820979"/>
          </a:xfrm>
        </p:spPr>
        <p:txBody>
          <a:bodyPr>
            <a:noAutofit/>
          </a:bodyPr>
          <a:lstStyle/>
          <a:p>
            <a:r>
              <a:rPr lang="es-CR" sz="3200" dirty="0" smtClean="0">
                <a:solidFill>
                  <a:schemeClr val="tx1">
                    <a:lumMod val="65000"/>
                    <a:lumOff val="35000"/>
                  </a:schemeClr>
                </a:solidFill>
                <a:cs typeface="Times New Roman" panose="02020603050405020304" pitchFamily="18" charset="0"/>
              </a:rPr>
              <a:t>Realización </a:t>
            </a:r>
            <a:r>
              <a:rPr lang="es-CR" sz="3200" dirty="0" smtClean="0">
                <a:solidFill>
                  <a:schemeClr val="tx1">
                    <a:lumMod val="65000"/>
                    <a:lumOff val="35000"/>
                  </a:schemeClr>
                </a:solidFill>
                <a:cs typeface="Times New Roman" panose="02020603050405020304" pitchFamily="18" charset="0"/>
              </a:rPr>
              <a:t>de un análisis de Precios de Transferencia</a:t>
            </a:r>
            <a:endParaRPr lang="es-ES_tradnl" sz="3200" dirty="0" err="1" smtClean="0">
              <a:solidFill>
                <a:schemeClr val="tx1">
                  <a:lumMod val="65000"/>
                  <a:lumOff val="35000"/>
                </a:schemeClr>
              </a:solidFill>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36</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75773"/>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Nuevas </a:t>
            </a:r>
            <a:r>
              <a:rPr lang="es-SV" sz="3200" dirty="0" smtClean="0">
                <a:solidFill>
                  <a:schemeClr val="tx1">
                    <a:lumMod val="65000"/>
                    <a:lumOff val="35000"/>
                  </a:schemeClr>
                </a:solidFill>
                <a:cs typeface="Times New Roman" panose="02020603050405020304" pitchFamily="18" charset="0"/>
              </a:rPr>
              <a:t>disposiciones por parte de la Administración Tributaria</a:t>
            </a:r>
            <a:endParaRPr lang="es-ES_tradnl" sz="3200" dirty="0" err="1" smtClean="0">
              <a:solidFill>
                <a:schemeClr val="tx1">
                  <a:lumMod val="65000"/>
                  <a:lumOff val="35000"/>
                </a:schemeClr>
              </a:solidFill>
              <a:cs typeface="Times New Roman" panose="02020603050405020304" pitchFamily="18" charset="0"/>
            </a:endParaRPr>
          </a:p>
        </p:txBody>
      </p:sp>
      <p:sp>
        <p:nvSpPr>
          <p:cNvPr id="14" name="13 CuadroTexto"/>
          <p:cNvSpPr txBox="1"/>
          <p:nvPr/>
        </p:nvSpPr>
        <p:spPr>
          <a:xfrm>
            <a:off x="264051" y="1621244"/>
            <a:ext cx="8556421" cy="4832092"/>
          </a:xfrm>
          <a:prstGeom prst="rect">
            <a:avLst/>
          </a:prstGeom>
          <a:noFill/>
        </p:spPr>
        <p:txBody>
          <a:bodyPr wrap="square" rtlCol="0">
            <a:spAutoFit/>
          </a:bodyPr>
          <a:lstStyle/>
          <a:p>
            <a:pPr marL="285750" indent="-285750" algn="just">
              <a:spcAft>
                <a:spcPts val="600"/>
              </a:spcAft>
              <a:buClr>
                <a:srgbClr val="DEA900"/>
              </a:buClr>
              <a:buFont typeface="Courier New" pitchFamily="49" charset="0"/>
              <a:buChar char="o"/>
            </a:pPr>
            <a:r>
              <a:rPr lang="es-SV" dirty="0" smtClean="0">
                <a:solidFill>
                  <a:schemeClr val="tx1">
                    <a:lumMod val="65000"/>
                    <a:lumOff val="35000"/>
                  </a:schemeClr>
                </a:solidFill>
                <a:latin typeface="+mj-lt"/>
                <a:cs typeface="Arial" panose="020B0604020202020204" pitchFamily="34" charset="0"/>
              </a:rPr>
              <a:t>Guías de Orientación No.DG001/2102 General para facilitar y aplicar el tratamiento tributario de las operaciones con sujetos relacionados o con sujetos domiciliados, constituidos o ubicados en países, Estados Territorios con regímenes Fiscales Preferentes, de baja o nula tributación o paraísos fiscales. (marzo de 2012).</a:t>
            </a:r>
          </a:p>
          <a:p>
            <a:pPr marL="285750" indent="-285750" algn="just">
              <a:spcAft>
                <a:spcPts val="600"/>
              </a:spcAft>
              <a:buClr>
                <a:srgbClr val="DEA900"/>
              </a:buClr>
              <a:buFont typeface="Courier New" pitchFamily="49" charset="0"/>
              <a:buChar char="o"/>
            </a:pPr>
            <a:r>
              <a:rPr lang="es-SV" dirty="0" smtClean="0">
                <a:solidFill>
                  <a:schemeClr val="tx1">
                    <a:lumMod val="65000"/>
                    <a:lumOff val="35000"/>
                  </a:schemeClr>
                </a:solidFill>
                <a:latin typeface="+mj-lt"/>
                <a:cs typeface="Arial" panose="020B0604020202020204" pitchFamily="34" charset="0"/>
              </a:rPr>
              <a:t>Se reforma la ley para establecer como obligaciones del Auditor Fiscal : Examinar las operaciones del sujeto pasivo dictaminado, que estén de conformidad a los principios de contabilidad que establezca el Consejo de Vigilancia de la Profesión de la Contaduría Pública y Auditoría, las leyes tributarias. </a:t>
            </a:r>
          </a:p>
          <a:p>
            <a:pPr marL="285750" indent="-285750" algn="just">
              <a:spcAft>
                <a:spcPts val="600"/>
              </a:spcAft>
              <a:buClr>
                <a:srgbClr val="DEA900"/>
              </a:buClr>
              <a:buFont typeface="Courier New" pitchFamily="49" charset="0"/>
              <a:buChar char="o"/>
            </a:pPr>
            <a:r>
              <a:rPr lang="es-SV" dirty="0" smtClean="0">
                <a:solidFill>
                  <a:schemeClr val="tx1">
                    <a:lumMod val="65000"/>
                    <a:lumOff val="35000"/>
                  </a:schemeClr>
                </a:solidFill>
                <a:latin typeface="+mj-lt"/>
                <a:cs typeface="Arial" panose="020B0604020202020204" pitchFamily="34" charset="0"/>
              </a:rPr>
              <a:t>Se crea la unidad de Precios de Transferencia en la Administración Tributaria.</a:t>
            </a:r>
          </a:p>
          <a:p>
            <a:pPr marL="285750" indent="-285750" algn="just">
              <a:spcAft>
                <a:spcPts val="600"/>
              </a:spcAft>
              <a:buClr>
                <a:srgbClr val="DEA900"/>
              </a:buClr>
              <a:buFont typeface="Courier New" pitchFamily="49" charset="0"/>
              <a:buChar char="o"/>
            </a:pPr>
            <a:r>
              <a:rPr lang="es-SV" dirty="0" smtClean="0">
                <a:solidFill>
                  <a:schemeClr val="tx1">
                    <a:lumMod val="65000"/>
                    <a:lumOff val="35000"/>
                  </a:schemeClr>
                </a:solidFill>
                <a:latin typeface="+mj-lt"/>
                <a:cs typeface="Arial" panose="020B0604020202020204" pitchFamily="34" charset="0"/>
              </a:rPr>
              <a:t>Se reforma el Código Tributario (31 de julio de 2014), para establecer que los contribuyentes, para efectos del cumplimiento de la obligación de determinar los precios de transferencia, determinarán los precios de mercado utilizando los procedimientos y métodos técnicos contenidos en este Código y en los  lineamientos sobre precios de transferencia de la Organización para la Cooperación y el Desarrollo Económicos (OCDE).</a:t>
            </a:r>
          </a:p>
          <a:p>
            <a:endParaRPr lang="es-C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0" y="2438400"/>
            <a:ext cx="8458200" cy="1470025"/>
          </a:xfrm>
        </p:spPr>
        <p:txBody>
          <a:bodyPr/>
          <a:lstStyle/>
          <a:p>
            <a:pPr algn="r"/>
            <a:r>
              <a:rPr lang="es-ES_tradnl" dirty="0" smtClean="0">
                <a:latin typeface="Gotham Book"/>
                <a:cs typeface="Gotham Book"/>
              </a:rPr>
              <a:t>II. Régimen Sancionador y de Fiscalización</a:t>
            </a:r>
            <a:endParaRPr lang="es-ES_tradnl" dirty="0">
              <a:latin typeface="Gotham Book"/>
              <a:cs typeface="Gotham Book"/>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38</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75773"/>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Facultades de Fiscalización y Control</a:t>
            </a:r>
            <a:endParaRPr lang="es-ES_tradnl" sz="3200" dirty="0" err="1" smtClean="0">
              <a:solidFill>
                <a:schemeClr val="tx1">
                  <a:lumMod val="65000"/>
                  <a:lumOff val="35000"/>
                </a:schemeClr>
              </a:solidFill>
              <a:cs typeface="Times New Roman" panose="02020603050405020304" pitchFamily="18" charset="0"/>
            </a:endParaRPr>
          </a:p>
        </p:txBody>
      </p:sp>
      <p:graphicFrame>
        <p:nvGraphicFramePr>
          <p:cNvPr id="11" name="10 Diagrama"/>
          <p:cNvGraphicFramePr/>
          <p:nvPr/>
        </p:nvGraphicFramePr>
        <p:xfrm>
          <a:off x="228600" y="1597248"/>
          <a:ext cx="8688560" cy="40640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39</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75773"/>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Pasos en el proceso de fiscalización </a:t>
            </a:r>
            <a:endParaRPr lang="es-ES_tradnl" sz="3200" dirty="0" err="1" smtClean="0">
              <a:solidFill>
                <a:schemeClr val="tx1">
                  <a:lumMod val="65000"/>
                  <a:lumOff val="35000"/>
                </a:schemeClr>
              </a:solidFill>
              <a:cs typeface="Times New Roman" panose="02020603050405020304" pitchFamily="18" charset="0"/>
            </a:endParaRPr>
          </a:p>
        </p:txBody>
      </p:sp>
      <p:graphicFrame>
        <p:nvGraphicFramePr>
          <p:cNvPr id="20" name="Diagrama 3"/>
          <p:cNvGraphicFramePr/>
          <p:nvPr>
            <p:extLst>
              <p:ext uri="{D42A27DB-BD31-4B8C-83A1-F6EECF244321}">
                <p14:modId xmlns:p14="http://schemas.microsoft.com/office/powerpoint/2010/main" xmlns="" val="1502638236"/>
              </p:ext>
            </p:extLst>
          </p:nvPr>
        </p:nvGraphicFramePr>
        <p:xfrm>
          <a:off x="467544" y="1484784"/>
          <a:ext cx="8928992" cy="219724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21" name="Diagrama 4"/>
          <p:cNvGraphicFramePr/>
          <p:nvPr>
            <p:extLst>
              <p:ext uri="{D42A27DB-BD31-4B8C-83A1-F6EECF244321}">
                <p14:modId xmlns:p14="http://schemas.microsoft.com/office/powerpoint/2010/main" xmlns="" val="541868153"/>
              </p:ext>
            </p:extLst>
          </p:nvPr>
        </p:nvGraphicFramePr>
        <p:xfrm>
          <a:off x="179512" y="4221088"/>
          <a:ext cx="8964488" cy="1800200"/>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22" name="Flecha curvada hacia la izquierda 6"/>
          <p:cNvSpPr/>
          <p:nvPr/>
        </p:nvSpPr>
        <p:spPr>
          <a:xfrm>
            <a:off x="8430082" y="3344879"/>
            <a:ext cx="637718" cy="674300"/>
          </a:xfrm>
          <a:prstGeom prst="curvedLeftArrow">
            <a:avLst/>
          </a:prstGeom>
          <a:solidFill>
            <a:srgbClr val="DE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solidFill>
                <a:schemeClr val="tx1"/>
              </a:solidFill>
            </a:endParaRPr>
          </a:p>
        </p:txBody>
      </p:sp>
      <p:sp>
        <p:nvSpPr>
          <p:cNvPr id="23" name="Flecha curvada hacia la derecha 7"/>
          <p:cNvSpPr/>
          <p:nvPr/>
        </p:nvSpPr>
        <p:spPr>
          <a:xfrm>
            <a:off x="0" y="3344879"/>
            <a:ext cx="637718" cy="674300"/>
          </a:xfrm>
          <a:prstGeom prst="curvedRightArrow">
            <a:avLst/>
          </a:prstGeom>
          <a:solidFill>
            <a:srgbClr val="DE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a:solidFill>
                <a:srgbClr val="DEA9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40</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75773"/>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Evolución del Régimen Sancionador y la rigurosidad del Proceso Sancionador</a:t>
            </a:r>
            <a:endParaRPr lang="es-ES_tradnl" sz="3200" dirty="0" err="1" smtClean="0">
              <a:solidFill>
                <a:schemeClr val="tx1">
                  <a:lumMod val="65000"/>
                  <a:lumOff val="35000"/>
                </a:schemeClr>
              </a:solidFill>
              <a:cs typeface="Times New Roman" panose="02020603050405020304" pitchFamily="18" charset="0"/>
            </a:endParaRPr>
          </a:p>
        </p:txBody>
      </p:sp>
      <p:sp>
        <p:nvSpPr>
          <p:cNvPr id="14" name="13 CuadroTexto"/>
          <p:cNvSpPr txBox="1"/>
          <p:nvPr/>
        </p:nvSpPr>
        <p:spPr>
          <a:xfrm>
            <a:off x="264051" y="1621244"/>
            <a:ext cx="8556421" cy="4909036"/>
          </a:xfrm>
          <a:prstGeom prst="rect">
            <a:avLst/>
          </a:prstGeom>
          <a:noFill/>
        </p:spPr>
        <p:txBody>
          <a:bodyPr wrap="square" rtlCol="0">
            <a:spAutoFit/>
          </a:bodyPr>
          <a:lstStyle/>
          <a:p>
            <a:pPr marL="285750" indent="-285750" algn="just">
              <a:spcAft>
                <a:spcPts val="600"/>
              </a:spcAft>
              <a:buClr>
                <a:srgbClr val="DEA900"/>
              </a:buClr>
              <a:buFont typeface="Wingdings" panose="05000000000000000000" pitchFamily="2" charset="2"/>
              <a:buChar char="Ø"/>
            </a:pPr>
            <a:r>
              <a:rPr lang="es-SV" sz="2000" dirty="0" smtClean="0">
                <a:solidFill>
                  <a:schemeClr val="tx1">
                    <a:lumMod val="65000"/>
                    <a:lumOff val="35000"/>
                  </a:schemeClr>
                </a:solidFill>
                <a:latin typeface="+mj-lt"/>
                <a:cs typeface="Arial" panose="020B0604020202020204" pitchFamily="34" charset="0"/>
              </a:rPr>
              <a:t>La remisión de casos a la Fiscalía General de la República para investigar la comisión de delitos de defraudación al fisco y se ventilen en sede judicial , las garantías procesales de audiencia y de defensa se concederán ante el Juez de la causa.</a:t>
            </a:r>
          </a:p>
          <a:p>
            <a:pPr marL="285750" indent="-285750" algn="just">
              <a:spcAft>
                <a:spcPts val="600"/>
              </a:spcAft>
              <a:buClr>
                <a:srgbClr val="DEA900"/>
              </a:buClr>
              <a:buFont typeface="Wingdings" panose="05000000000000000000" pitchFamily="2" charset="2"/>
              <a:buChar char="Ø"/>
            </a:pPr>
            <a:r>
              <a:rPr lang="es-SV" sz="2000" dirty="0" smtClean="0">
                <a:solidFill>
                  <a:schemeClr val="tx1">
                    <a:lumMod val="65000"/>
                    <a:lumOff val="35000"/>
                  </a:schemeClr>
                </a:solidFill>
                <a:latin typeface="+mj-lt"/>
                <a:cs typeface="Arial" panose="020B0604020202020204" pitchFamily="34" charset="0"/>
              </a:rPr>
              <a:t>Delitos Fiscales:  Evasión de Impuestos, Apropiación indebida de retenciones o percepciones tributarias, Reintegros, Devoluciones, Compensaciones o </a:t>
            </a:r>
            <a:r>
              <a:rPr lang="es-SV" sz="2000" dirty="0" err="1" smtClean="0">
                <a:solidFill>
                  <a:schemeClr val="tx1">
                    <a:lumMod val="65000"/>
                    <a:lumOff val="35000"/>
                  </a:schemeClr>
                </a:solidFill>
                <a:latin typeface="+mj-lt"/>
                <a:cs typeface="Arial" panose="020B0604020202020204" pitchFamily="34" charset="0"/>
              </a:rPr>
              <a:t>Acreditamientos</a:t>
            </a:r>
            <a:r>
              <a:rPr lang="es-SV" sz="2000" dirty="0" smtClean="0">
                <a:solidFill>
                  <a:schemeClr val="tx1">
                    <a:lumMod val="65000"/>
                    <a:lumOff val="35000"/>
                  </a:schemeClr>
                </a:solidFill>
                <a:latin typeface="+mj-lt"/>
                <a:cs typeface="Arial" panose="020B0604020202020204" pitchFamily="34" charset="0"/>
              </a:rPr>
              <a:t> indebidos, falsificación en la impresión, entrega u otorgamiento de documentos que soportan operaciones tributarias ( Excusa Absolutoria si en cualquier momento se satisfacen  debidamente al fisco los impuestos evadidos).</a:t>
            </a:r>
          </a:p>
          <a:p>
            <a:pPr marL="285750" indent="-285750" algn="just">
              <a:spcAft>
                <a:spcPts val="600"/>
              </a:spcAft>
              <a:buClr>
                <a:srgbClr val="DEA900"/>
              </a:buClr>
              <a:buFont typeface="Wingdings" panose="05000000000000000000" pitchFamily="2" charset="2"/>
              <a:buChar char="Ø"/>
            </a:pPr>
            <a:r>
              <a:rPr lang="es-SV" sz="2000" dirty="0" smtClean="0">
                <a:solidFill>
                  <a:schemeClr val="tx1">
                    <a:lumMod val="65000"/>
                    <a:lumOff val="35000"/>
                  </a:schemeClr>
                </a:solidFill>
                <a:latin typeface="+mj-lt"/>
                <a:cs typeface="Arial" panose="020B0604020202020204" pitchFamily="34" charset="0"/>
              </a:rPr>
              <a:t>Ampliación de criterios para medidas precautorias, tales como: No exista colaboración del sujeto pasivo, indicios de 2 o más sistemas de contabilidad, juegos de libros o de facturas, obstaculizar acceso a oficinas administrativas, bodegas, establecimientos, etc.</a:t>
            </a:r>
          </a:p>
          <a:p>
            <a:endParaRPr lang="es-C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41</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75773"/>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Evolución del Régimen Sancionador y la rigurosidad del Proceso Sancionador</a:t>
            </a:r>
            <a:endParaRPr lang="es-ES_tradnl" sz="3200" dirty="0" err="1" smtClean="0">
              <a:solidFill>
                <a:schemeClr val="tx1">
                  <a:lumMod val="65000"/>
                  <a:lumOff val="35000"/>
                </a:schemeClr>
              </a:solidFill>
              <a:cs typeface="Times New Roman" panose="02020603050405020304" pitchFamily="18" charset="0"/>
            </a:endParaRPr>
          </a:p>
        </p:txBody>
      </p:sp>
      <p:sp>
        <p:nvSpPr>
          <p:cNvPr id="14" name="13 CuadroTexto"/>
          <p:cNvSpPr txBox="1"/>
          <p:nvPr/>
        </p:nvSpPr>
        <p:spPr>
          <a:xfrm>
            <a:off x="264051" y="1916832"/>
            <a:ext cx="8556421" cy="4293483"/>
          </a:xfrm>
          <a:prstGeom prst="rect">
            <a:avLst/>
          </a:prstGeom>
          <a:noFill/>
        </p:spPr>
        <p:txBody>
          <a:bodyPr wrap="square" rtlCol="0">
            <a:spAutoFit/>
          </a:bodyPr>
          <a:lstStyle/>
          <a:p>
            <a:pPr marL="285750" indent="-285750" algn="just">
              <a:spcAft>
                <a:spcPts val="600"/>
              </a:spcAft>
              <a:buClr>
                <a:srgbClr val="DEA900"/>
              </a:buClr>
              <a:buFont typeface="Wingdings" panose="05000000000000000000" pitchFamily="2" charset="2"/>
              <a:buChar char="Ø"/>
            </a:pPr>
            <a:r>
              <a:rPr lang="es-SV" sz="2000" dirty="0" smtClean="0">
                <a:solidFill>
                  <a:schemeClr val="tx1">
                    <a:lumMod val="65000"/>
                    <a:lumOff val="35000"/>
                  </a:schemeClr>
                </a:solidFill>
                <a:latin typeface="+mj-lt"/>
                <a:cs typeface="Arial" panose="020B0604020202020204" pitchFamily="34" charset="0"/>
              </a:rPr>
              <a:t>Comisión de Fedatarios, para verificar del cumplimiento de la obligación de entregar y emitir facturas y los requisitos de dichos documentos.</a:t>
            </a:r>
          </a:p>
          <a:p>
            <a:pPr marL="285750" indent="-285750" algn="just">
              <a:spcAft>
                <a:spcPts val="600"/>
              </a:spcAft>
              <a:buClr>
                <a:srgbClr val="DEA900"/>
              </a:buClr>
              <a:buFont typeface="Wingdings" panose="05000000000000000000" pitchFamily="2" charset="2"/>
              <a:buChar char="Ø"/>
            </a:pPr>
            <a:r>
              <a:rPr lang="es-SV" sz="2000" dirty="0" smtClean="0">
                <a:solidFill>
                  <a:schemeClr val="tx1">
                    <a:lumMod val="65000"/>
                    <a:lumOff val="35000"/>
                  </a:schemeClr>
                </a:solidFill>
                <a:latin typeface="+mj-lt"/>
                <a:cs typeface="Arial" panose="020B0604020202020204" pitchFamily="34" charset="0"/>
              </a:rPr>
              <a:t>Realizar el control de ingresos por ventas o prestación de servicios en el lugar donde se realicen las operaciones y verificación de su inscripción como contribuyentes. ( Punto fijos o barridas).</a:t>
            </a:r>
          </a:p>
          <a:p>
            <a:pPr marL="285750" indent="-285750" algn="just">
              <a:spcAft>
                <a:spcPts val="600"/>
              </a:spcAft>
              <a:buClr>
                <a:srgbClr val="DEA900"/>
              </a:buClr>
              <a:buFont typeface="Wingdings" panose="05000000000000000000" pitchFamily="2" charset="2"/>
              <a:buChar char="Ø"/>
            </a:pPr>
            <a:r>
              <a:rPr lang="es-SV" sz="2000" dirty="0" smtClean="0">
                <a:solidFill>
                  <a:schemeClr val="tx1">
                    <a:lumMod val="65000"/>
                    <a:lumOff val="35000"/>
                  </a:schemeClr>
                </a:solidFill>
                <a:latin typeface="+mj-lt"/>
                <a:cs typeface="Arial" panose="020B0604020202020204" pitchFamily="34" charset="0"/>
              </a:rPr>
              <a:t>Necesidad de solvencia fiscal para muchos actos : Inscripción de instrumentos en registros públicos, participación en licitaciones, solicitar créditos bancarios, hacer efectiva las devoluciones tributarias. ( Solo se emiten cuando no existan declaraciones tributarias o informes de retenciones pendientes de presentar, diferencias en las retenciones reportadas en el informe respectivo y las declaraciones mensuales, cuando no exista deuda tributaria, etc., sin perjuicio del derecho de fiscalización de la Administración Tributaria.</a:t>
            </a:r>
          </a:p>
          <a:p>
            <a:endParaRPr lang="es-C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0" y="2438400"/>
            <a:ext cx="8458200" cy="1470025"/>
          </a:xfrm>
        </p:spPr>
        <p:txBody>
          <a:bodyPr/>
          <a:lstStyle/>
          <a:p>
            <a:pPr algn="r"/>
            <a:r>
              <a:rPr lang="es-ES_tradnl" dirty="0" smtClean="0">
                <a:latin typeface="Gotham Book"/>
                <a:cs typeface="Gotham Book"/>
              </a:rPr>
              <a:t>Infracciones y Sanciones</a:t>
            </a:r>
            <a:endParaRPr lang="es-ES_tradnl" dirty="0">
              <a:latin typeface="Gotham Book"/>
              <a:cs typeface="Gotham Book"/>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43</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4" name="13 CuadroTexto"/>
          <p:cNvSpPr txBox="1"/>
          <p:nvPr/>
        </p:nvSpPr>
        <p:spPr>
          <a:xfrm>
            <a:off x="264051" y="1916832"/>
            <a:ext cx="8556421" cy="4293483"/>
          </a:xfrm>
          <a:prstGeom prst="rect">
            <a:avLst/>
          </a:prstGeom>
          <a:noFill/>
        </p:spPr>
        <p:txBody>
          <a:bodyPr wrap="square" rtlCol="0">
            <a:spAutoFit/>
          </a:bodyPr>
          <a:lstStyle/>
          <a:p>
            <a:pPr marL="285750" indent="-285750" algn="just">
              <a:spcAft>
                <a:spcPts val="600"/>
              </a:spcAft>
              <a:buClr>
                <a:srgbClr val="DEA900"/>
              </a:buClr>
              <a:buFont typeface="Wingdings" panose="05000000000000000000" pitchFamily="2" charset="2"/>
              <a:buChar char="Ø"/>
            </a:pPr>
            <a:r>
              <a:rPr lang="es-SV" sz="2000" dirty="0" smtClean="0">
                <a:solidFill>
                  <a:schemeClr val="tx1">
                    <a:lumMod val="65000"/>
                    <a:lumOff val="35000"/>
                  </a:schemeClr>
                </a:solidFill>
                <a:latin typeface="+mj-lt"/>
                <a:cs typeface="Arial" panose="020B0604020202020204" pitchFamily="34" charset="0"/>
              </a:rPr>
              <a:t>Comisión de Fedatarios, para verificar del cumplimiento de la obligación de entregar y emitir facturas y los requisitos de dichos documentos.</a:t>
            </a:r>
          </a:p>
          <a:p>
            <a:pPr marL="285750" indent="-285750" algn="just">
              <a:spcAft>
                <a:spcPts val="600"/>
              </a:spcAft>
              <a:buClr>
                <a:srgbClr val="DEA900"/>
              </a:buClr>
              <a:buFont typeface="Wingdings" panose="05000000000000000000" pitchFamily="2" charset="2"/>
              <a:buChar char="Ø"/>
            </a:pPr>
            <a:r>
              <a:rPr lang="es-SV" sz="2000" dirty="0" smtClean="0">
                <a:solidFill>
                  <a:schemeClr val="tx1">
                    <a:lumMod val="65000"/>
                    <a:lumOff val="35000"/>
                  </a:schemeClr>
                </a:solidFill>
                <a:latin typeface="+mj-lt"/>
                <a:cs typeface="Arial" panose="020B0604020202020204" pitchFamily="34" charset="0"/>
              </a:rPr>
              <a:t>Realizar el control de ingresos por ventas o prestación de servicios en el lugar donde se realicen las operaciones y verificación de su inscripción como contribuyentes. ( Punto fijos o barridas).</a:t>
            </a:r>
          </a:p>
          <a:p>
            <a:pPr marL="285750" indent="-285750" algn="just">
              <a:spcAft>
                <a:spcPts val="600"/>
              </a:spcAft>
              <a:buClr>
                <a:srgbClr val="DEA900"/>
              </a:buClr>
              <a:buFont typeface="Wingdings" panose="05000000000000000000" pitchFamily="2" charset="2"/>
              <a:buChar char="Ø"/>
            </a:pPr>
            <a:r>
              <a:rPr lang="es-SV" sz="2000" dirty="0" smtClean="0">
                <a:solidFill>
                  <a:schemeClr val="tx1">
                    <a:lumMod val="65000"/>
                    <a:lumOff val="35000"/>
                  </a:schemeClr>
                </a:solidFill>
                <a:latin typeface="+mj-lt"/>
                <a:cs typeface="Arial" panose="020B0604020202020204" pitchFamily="34" charset="0"/>
              </a:rPr>
              <a:t>Necesidad de solvencia fiscal para muchos actos : Inscripción de instrumentos en registros públicos, participación en licitaciones, solicitar créditos bancarios, hacer efectiva las devoluciones tributarias. ( Solo se emiten cuando no existan declaraciones tributarias o informes de retenciones pendientes de presentar, diferencias en las retenciones reportadas en el informe respectivo y las declaraciones mensuales, cuando no exista deuda tributaria, etc., sin perjuicio del derecho de fiscalización de la Administración Tributaria.</a:t>
            </a:r>
          </a:p>
          <a:p>
            <a:endParaRPr lang="es-CR" dirty="0"/>
          </a:p>
        </p:txBody>
      </p:sp>
      <p:graphicFrame>
        <p:nvGraphicFramePr>
          <p:cNvPr id="10" name="Tabla 14"/>
          <p:cNvGraphicFramePr>
            <a:graphicFrameLocks noGrp="1"/>
          </p:cNvGraphicFramePr>
          <p:nvPr>
            <p:extLst>
              <p:ext uri="{D42A27DB-BD31-4B8C-83A1-F6EECF244321}">
                <p14:modId xmlns:p14="http://schemas.microsoft.com/office/powerpoint/2010/main" xmlns="" val="2057330288"/>
              </p:ext>
            </p:extLst>
          </p:nvPr>
        </p:nvGraphicFramePr>
        <p:xfrm>
          <a:off x="0" y="913606"/>
          <a:ext cx="9144000" cy="5351481"/>
        </p:xfrm>
        <a:graphic>
          <a:graphicData uri="http://schemas.openxmlformats.org/drawingml/2006/table">
            <a:tbl>
              <a:tblPr firstRow="1" bandRow="1">
                <a:tableStyleId>{5C22544A-7EE6-4342-B048-85BDC9FD1C3A}</a:tableStyleId>
              </a:tblPr>
              <a:tblGrid>
                <a:gridCol w="3971924"/>
                <a:gridCol w="5172076"/>
              </a:tblGrid>
              <a:tr h="410949">
                <a:tc>
                  <a:txBody>
                    <a:bodyPr/>
                    <a:lstStyle/>
                    <a:p>
                      <a:pPr algn="ctr"/>
                      <a:r>
                        <a:rPr lang="es-SV" sz="1800" dirty="0" smtClean="0"/>
                        <a:t>Incumplimiento</a:t>
                      </a:r>
                      <a:endParaRPr lang="es-SV" sz="1800" dirty="0"/>
                    </a:p>
                  </a:txBody>
                  <a:tcPr marL="82804" marR="82804" marT="41402" marB="41402"/>
                </a:tc>
                <a:tc>
                  <a:txBody>
                    <a:bodyPr/>
                    <a:lstStyle/>
                    <a:p>
                      <a:pPr algn="ctr"/>
                      <a:r>
                        <a:rPr lang="es-SV" sz="1800" dirty="0" smtClean="0"/>
                        <a:t>Sanción</a:t>
                      </a:r>
                      <a:endParaRPr lang="es-SV" sz="1800" dirty="0"/>
                    </a:p>
                  </a:txBody>
                  <a:tcPr marL="82804" marR="82804" marT="41402" marB="41402"/>
                </a:tc>
              </a:tr>
              <a:tr h="664150">
                <a:tc>
                  <a:txBody>
                    <a:bodyPr/>
                    <a:lstStyle/>
                    <a:p>
                      <a:pPr algn="just"/>
                      <a:r>
                        <a:rPr lang="es-SV" sz="1800" dirty="0" smtClean="0">
                          <a:solidFill>
                            <a:schemeClr val="tx1">
                              <a:lumMod val="65000"/>
                              <a:lumOff val="35000"/>
                            </a:schemeClr>
                          </a:solidFill>
                          <a:effectLst/>
                        </a:rPr>
                        <a:t>No presentar</a:t>
                      </a:r>
                      <a:r>
                        <a:rPr lang="es-SV" sz="1800" baseline="0" dirty="0" smtClean="0">
                          <a:solidFill>
                            <a:schemeClr val="tx1">
                              <a:lumMod val="65000"/>
                              <a:lumOff val="35000"/>
                            </a:schemeClr>
                          </a:solidFill>
                          <a:effectLst/>
                        </a:rPr>
                        <a:t> o fuera del plazo el estado patrimonial</a:t>
                      </a:r>
                      <a:endParaRPr lang="es-SV" sz="1800" dirty="0">
                        <a:solidFill>
                          <a:schemeClr val="tx1">
                            <a:lumMod val="65000"/>
                            <a:lumOff val="35000"/>
                          </a:schemeClr>
                        </a:solidFill>
                        <a:effectLst/>
                      </a:endParaRPr>
                    </a:p>
                  </a:txBody>
                  <a:tcPr marL="82804" marR="82804" marT="41402" marB="41402"/>
                </a:tc>
                <a:tc>
                  <a:txBody>
                    <a:bodyPr/>
                    <a:lstStyle/>
                    <a:p>
                      <a:r>
                        <a:rPr lang="es-SV" sz="1800" dirty="0" smtClean="0">
                          <a:solidFill>
                            <a:schemeClr val="tx1">
                              <a:lumMod val="65000"/>
                              <a:lumOff val="35000"/>
                            </a:schemeClr>
                          </a:solidFill>
                          <a:effectLst/>
                        </a:rPr>
                        <a:t>Multa del 0.5% del patrimonio la que no podrá ser inferior a 6 salarios mínimos </a:t>
                      </a:r>
                      <a:endParaRPr lang="es-SV" sz="1800" dirty="0">
                        <a:solidFill>
                          <a:schemeClr val="tx1">
                            <a:lumMod val="65000"/>
                            <a:lumOff val="35000"/>
                          </a:schemeClr>
                        </a:solidFill>
                        <a:effectLst/>
                      </a:endParaRPr>
                    </a:p>
                  </a:txBody>
                  <a:tcPr marL="82804" marR="82804" marT="41402" marB="41402"/>
                </a:tc>
              </a:tr>
              <a:tr h="684915">
                <a:tc>
                  <a:txBody>
                    <a:bodyPr/>
                    <a:lstStyle/>
                    <a:p>
                      <a:pPr algn="just"/>
                      <a:r>
                        <a:rPr lang="es-SV" sz="1800" dirty="0" smtClean="0">
                          <a:solidFill>
                            <a:schemeClr val="tx1">
                              <a:lumMod val="65000"/>
                              <a:lumOff val="35000"/>
                            </a:schemeClr>
                          </a:solidFill>
                          <a:effectLst/>
                        </a:rPr>
                        <a:t>Omitir</a:t>
                      </a:r>
                      <a:r>
                        <a:rPr lang="es-SV" sz="1800" baseline="0" dirty="0" smtClean="0">
                          <a:solidFill>
                            <a:schemeClr val="tx1">
                              <a:lumMod val="65000"/>
                              <a:lumOff val="35000"/>
                            </a:schemeClr>
                          </a:solidFill>
                          <a:effectLst/>
                        </a:rPr>
                        <a:t> la emisión o entrega de facturas u otros documentos requeridos</a:t>
                      </a:r>
                      <a:endParaRPr lang="es-SV" sz="1800" dirty="0">
                        <a:solidFill>
                          <a:schemeClr val="tx1">
                            <a:lumMod val="65000"/>
                            <a:lumOff val="35000"/>
                          </a:schemeClr>
                        </a:solidFill>
                        <a:effectLst/>
                      </a:endParaRPr>
                    </a:p>
                  </a:txBody>
                  <a:tcPr marL="82804" marR="82804" marT="41402" marB="41402"/>
                </a:tc>
                <a:tc>
                  <a:txBody>
                    <a:bodyPr/>
                    <a:lstStyle/>
                    <a:p>
                      <a:r>
                        <a:rPr lang="es-SV" sz="1800" dirty="0" smtClean="0">
                          <a:solidFill>
                            <a:schemeClr val="tx1">
                              <a:lumMod val="65000"/>
                              <a:lumOff val="35000"/>
                            </a:schemeClr>
                          </a:solidFill>
                          <a:effectLst/>
                        </a:rPr>
                        <a:t>Multa</a:t>
                      </a:r>
                      <a:r>
                        <a:rPr lang="es-SV" sz="1800" baseline="0" dirty="0" smtClean="0">
                          <a:solidFill>
                            <a:schemeClr val="tx1">
                              <a:lumMod val="65000"/>
                              <a:lumOff val="35000"/>
                            </a:schemeClr>
                          </a:solidFill>
                          <a:effectLst/>
                        </a:rPr>
                        <a:t> equivalente al 50% del monto de la operación.</a:t>
                      </a:r>
                      <a:r>
                        <a:rPr lang="es-SV" sz="1800" dirty="0" smtClean="0">
                          <a:solidFill>
                            <a:schemeClr val="tx1">
                              <a:lumMod val="65000"/>
                              <a:lumOff val="35000"/>
                            </a:schemeClr>
                          </a:solidFill>
                          <a:effectLst/>
                        </a:rPr>
                        <a:t> </a:t>
                      </a:r>
                      <a:endParaRPr lang="es-SV" sz="1800" dirty="0">
                        <a:solidFill>
                          <a:schemeClr val="tx1">
                            <a:lumMod val="65000"/>
                            <a:lumOff val="35000"/>
                          </a:schemeClr>
                        </a:solidFill>
                        <a:effectLst/>
                      </a:endParaRPr>
                    </a:p>
                  </a:txBody>
                  <a:tcPr marL="82804" marR="82804" marT="41402" marB="41402"/>
                </a:tc>
              </a:tr>
              <a:tr h="1588423">
                <a:tc>
                  <a:txBody>
                    <a:bodyPr/>
                    <a:lstStyle/>
                    <a:p>
                      <a:pPr algn="just"/>
                      <a:r>
                        <a:rPr lang="es-SV" sz="1800" dirty="0" smtClean="0">
                          <a:solidFill>
                            <a:schemeClr val="tx1">
                              <a:lumMod val="65000"/>
                              <a:lumOff val="35000"/>
                            </a:schemeClr>
                          </a:solidFill>
                          <a:effectLst/>
                        </a:rPr>
                        <a:t>No remitir</a:t>
                      </a:r>
                      <a:r>
                        <a:rPr lang="es-SV" sz="1800" baseline="0" dirty="0" smtClean="0">
                          <a:solidFill>
                            <a:schemeClr val="tx1">
                              <a:lumMod val="65000"/>
                              <a:lumOff val="35000"/>
                            </a:schemeClr>
                          </a:solidFill>
                          <a:effectLst/>
                        </a:rPr>
                        <a:t> el informe, extemporáneamente o sin las especificaciones  requeridas el informe de distribución de utilidades o el listado de accionistas, socio o cooperado. </a:t>
                      </a:r>
                      <a:endParaRPr lang="es-SV" sz="1800" dirty="0">
                        <a:solidFill>
                          <a:schemeClr val="tx1">
                            <a:lumMod val="65000"/>
                            <a:lumOff val="35000"/>
                          </a:schemeClr>
                        </a:solidFill>
                        <a:effectLst/>
                      </a:endParaRPr>
                    </a:p>
                  </a:txBody>
                  <a:tcPr marL="82804" marR="82804" marT="41402" marB="41402"/>
                </a:tc>
                <a:tc>
                  <a:txBody>
                    <a:bodyPr/>
                    <a:lstStyle/>
                    <a:p>
                      <a:r>
                        <a:rPr lang="es-SV" sz="1800" dirty="0" smtClean="0">
                          <a:solidFill>
                            <a:schemeClr val="tx1">
                              <a:lumMod val="65000"/>
                              <a:lumOff val="35000"/>
                            </a:schemeClr>
                          </a:solidFill>
                          <a:effectLst/>
                        </a:rPr>
                        <a:t>Multa del 0.5% sobre el patrimonio o capital contable que figure en el balance menos el superávit por</a:t>
                      </a:r>
                      <a:r>
                        <a:rPr lang="es-SV" sz="1800" baseline="0" dirty="0" smtClean="0">
                          <a:solidFill>
                            <a:schemeClr val="tx1">
                              <a:lumMod val="65000"/>
                              <a:lumOff val="35000"/>
                            </a:schemeClr>
                          </a:solidFill>
                          <a:effectLst/>
                        </a:rPr>
                        <a:t> revaluación.</a:t>
                      </a:r>
                      <a:endParaRPr lang="es-SV" sz="1800" dirty="0">
                        <a:solidFill>
                          <a:schemeClr val="tx1">
                            <a:lumMod val="65000"/>
                            <a:lumOff val="35000"/>
                          </a:schemeClr>
                        </a:solidFill>
                        <a:effectLst/>
                      </a:endParaRPr>
                    </a:p>
                  </a:txBody>
                  <a:tcPr marL="82804" marR="82804" marT="41402" marB="41402"/>
                </a:tc>
              </a:tr>
              <a:tr h="1948272">
                <a:tc>
                  <a:txBody>
                    <a:bodyPr/>
                    <a:lstStyle/>
                    <a:p>
                      <a:pPr algn="just"/>
                      <a:r>
                        <a:rPr lang="es-SV" sz="1800" kern="1200" baseline="0" dirty="0" smtClean="0">
                          <a:solidFill>
                            <a:schemeClr val="tx1">
                              <a:lumMod val="65000"/>
                              <a:lumOff val="35000"/>
                            </a:schemeClr>
                          </a:solidFill>
                          <a:effectLst/>
                        </a:rPr>
                        <a:t>No suministrar, suministrar fuera del plazo legal establecido, suministrar sin cumplir los requisitos, de forma incompleta o por medios distintos a los regulados en la ley, la información relativa a proveedores, clientes, acreedores y deudores</a:t>
                      </a:r>
                      <a:r>
                        <a:rPr lang="es-SV" sz="1800" u="none" strike="noStrike" kern="1200" baseline="0" dirty="0" smtClean="0">
                          <a:solidFill>
                            <a:schemeClr val="tx1">
                              <a:lumMod val="65000"/>
                              <a:lumOff val="35000"/>
                            </a:schemeClr>
                          </a:solidFill>
                          <a:effectLst/>
                        </a:rPr>
                        <a:t>.</a:t>
                      </a:r>
                      <a:endParaRPr lang="es-SV" sz="1800" b="0" i="0" u="none" strike="noStrike" kern="1200" baseline="0" dirty="0" smtClean="0">
                        <a:solidFill>
                          <a:schemeClr val="tx1">
                            <a:lumMod val="65000"/>
                            <a:lumOff val="35000"/>
                          </a:schemeClr>
                        </a:solidFill>
                        <a:effectLst/>
                        <a:latin typeface="+mn-lt"/>
                        <a:ea typeface="+mn-ea"/>
                        <a:cs typeface="+mn-cs"/>
                      </a:endParaRPr>
                    </a:p>
                  </a:txBody>
                  <a:tcPr marL="82804" marR="82804" marT="41402" marB="41402"/>
                </a:tc>
                <a:tc>
                  <a:txBody>
                    <a:bodyPr/>
                    <a:lstStyle/>
                    <a:p>
                      <a:pPr algn="just"/>
                      <a:r>
                        <a:rPr lang="es-SV" sz="1800" kern="1200" baseline="0" dirty="0" smtClean="0">
                          <a:solidFill>
                            <a:schemeClr val="tx1">
                              <a:lumMod val="65000"/>
                              <a:lumOff val="35000"/>
                            </a:schemeClr>
                          </a:solidFill>
                          <a:effectLst/>
                        </a:rPr>
                        <a:t>Sanción: Multa del 0.5 % sobre el patrimonio o capital contable que figure en el balance general menos el superávit por revalúo de activos no realizado, </a:t>
                      </a:r>
                      <a:endParaRPr lang="es-SV" sz="1800" dirty="0">
                        <a:solidFill>
                          <a:schemeClr val="tx1">
                            <a:lumMod val="65000"/>
                            <a:lumOff val="35000"/>
                          </a:schemeClr>
                        </a:solidFill>
                        <a:effectLst/>
                      </a:endParaRPr>
                    </a:p>
                  </a:txBody>
                  <a:tcPr marL="82804" marR="82804" marT="41402" marB="41402"/>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44</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12" name="11 Tabla"/>
          <p:cNvGraphicFramePr>
            <a:graphicFrameLocks noGrp="1"/>
          </p:cNvGraphicFramePr>
          <p:nvPr>
            <p:extLst>
              <p:ext uri="{D42A27DB-BD31-4B8C-83A1-F6EECF244321}">
                <p14:modId xmlns:p14="http://schemas.microsoft.com/office/powerpoint/2010/main" xmlns="" val="4260501171"/>
              </p:ext>
            </p:extLst>
          </p:nvPr>
        </p:nvGraphicFramePr>
        <p:xfrm>
          <a:off x="0" y="1052738"/>
          <a:ext cx="9144000" cy="5184574"/>
        </p:xfrm>
        <a:graphic>
          <a:graphicData uri="http://schemas.openxmlformats.org/drawingml/2006/table">
            <a:tbl>
              <a:tblPr firstRow="1" bandRow="1">
                <a:tableStyleId>{5C22544A-7EE6-4342-B048-85BDC9FD1C3A}</a:tableStyleId>
              </a:tblPr>
              <a:tblGrid>
                <a:gridCol w="3971925"/>
                <a:gridCol w="5172075"/>
              </a:tblGrid>
              <a:tr h="382689">
                <a:tc>
                  <a:txBody>
                    <a:bodyPr/>
                    <a:lstStyle/>
                    <a:p>
                      <a:pPr algn="ctr"/>
                      <a:r>
                        <a:rPr lang="es-SV" sz="1800" dirty="0" smtClean="0"/>
                        <a:t>Incumplimiento</a:t>
                      </a:r>
                      <a:endParaRPr lang="es-SV" sz="1800" dirty="0"/>
                    </a:p>
                  </a:txBody>
                  <a:tcPr/>
                </a:tc>
                <a:tc>
                  <a:txBody>
                    <a:bodyPr/>
                    <a:lstStyle/>
                    <a:p>
                      <a:pPr algn="ctr"/>
                      <a:r>
                        <a:rPr lang="es-SV" sz="1800" dirty="0" smtClean="0"/>
                        <a:t>Sanción</a:t>
                      </a:r>
                      <a:endParaRPr lang="es-SV" sz="1800" dirty="0"/>
                    </a:p>
                  </a:txBody>
                  <a:tcPr/>
                </a:tc>
              </a:tr>
              <a:tr h="2342384">
                <a:tc>
                  <a:txBody>
                    <a:bodyPr/>
                    <a:lstStyle/>
                    <a:p>
                      <a:pPr algn="just"/>
                      <a:r>
                        <a:rPr lang="es-SV" sz="1400" kern="1200" baseline="0" dirty="0" smtClean="0">
                          <a:solidFill>
                            <a:schemeClr val="tx1">
                              <a:lumMod val="65000"/>
                              <a:lumOff val="35000"/>
                            </a:schemeClr>
                          </a:solidFill>
                          <a:effectLst/>
                        </a:rPr>
                        <a:t>No presentar o presentar fuera del plazo legal o remitir sin las especificaciones contenidas en este Código o que disponga la Administración Tributaria en sus formularios, el Informe de Operaciones con sujetos Relacionados o sujetos domiciliados, constituidos o ubicados en países, estados o territorios con regímenes fiscales preferentes, de baja o nula tributación o paraísos fiscales. </a:t>
                      </a:r>
                      <a:endParaRPr lang="es-SV" sz="1400" kern="1200" baseline="0" dirty="0" smtClean="0">
                        <a:solidFill>
                          <a:schemeClr val="tx1">
                            <a:lumMod val="65000"/>
                            <a:lumOff val="35000"/>
                          </a:schemeClr>
                        </a:solidFill>
                        <a:effectLst/>
                        <a:latin typeface="+mn-lt"/>
                        <a:ea typeface="+mn-ea"/>
                        <a:cs typeface="+mn-cs"/>
                      </a:endParaRPr>
                    </a:p>
                  </a:txBody>
                  <a:tcPr/>
                </a:tc>
                <a:tc>
                  <a:txBody>
                    <a:bodyPr/>
                    <a:lstStyle/>
                    <a:p>
                      <a:pPr algn="just"/>
                      <a:r>
                        <a:rPr lang="es-SV" sz="1400" kern="1200" baseline="0" dirty="0" smtClean="0">
                          <a:solidFill>
                            <a:schemeClr val="tx1">
                              <a:lumMod val="65000"/>
                              <a:lumOff val="35000"/>
                            </a:schemeClr>
                          </a:solidFill>
                          <a:effectLst/>
                        </a:rPr>
                        <a:t>Sanción: Multa del 0.5 % sobre sobre el patrimonio o capital contable que figure en el balance general menos el superávit por revalúo de activos no realizado</a:t>
                      </a:r>
                    </a:p>
                    <a:p>
                      <a:pPr algn="just"/>
                      <a:endParaRPr lang="es-SV" sz="1400" kern="1200" baseline="0" dirty="0">
                        <a:solidFill>
                          <a:schemeClr val="tx1">
                            <a:lumMod val="65000"/>
                            <a:lumOff val="35000"/>
                          </a:schemeClr>
                        </a:solidFill>
                        <a:effectLst/>
                        <a:latin typeface="+mn-lt"/>
                        <a:ea typeface="+mn-ea"/>
                        <a:cs typeface="+mn-cs"/>
                      </a:endParaRPr>
                    </a:p>
                  </a:txBody>
                  <a:tcPr/>
                </a:tc>
              </a:tr>
              <a:tr h="936952">
                <a:tc>
                  <a:txBody>
                    <a:bodyPr/>
                    <a:lstStyle/>
                    <a:p>
                      <a:pPr algn="just"/>
                      <a:r>
                        <a:rPr lang="es-SV" sz="1400" kern="1200" baseline="0" dirty="0" smtClean="0">
                          <a:solidFill>
                            <a:schemeClr val="tx1">
                              <a:lumMod val="65000"/>
                              <a:lumOff val="35000"/>
                            </a:schemeClr>
                          </a:solidFill>
                          <a:effectLst/>
                        </a:rPr>
                        <a:t>Emitir los documentos obligatorios sin cumplir con uno o más de los requisitos o especificaciones</a:t>
                      </a:r>
                    </a:p>
                    <a:p>
                      <a:pPr algn="just"/>
                      <a:r>
                        <a:rPr lang="es-SV" sz="1400" kern="1200" baseline="0" dirty="0" smtClean="0">
                          <a:solidFill>
                            <a:schemeClr val="tx1">
                              <a:lumMod val="65000"/>
                              <a:lumOff val="35000"/>
                            </a:schemeClr>
                          </a:solidFill>
                          <a:effectLst/>
                        </a:rPr>
                        <a:t>formales exigidos.</a:t>
                      </a:r>
                      <a:endParaRPr lang="es-SV" sz="1400" kern="1200" baseline="0" dirty="0" smtClean="0">
                        <a:solidFill>
                          <a:schemeClr val="tx1">
                            <a:lumMod val="65000"/>
                            <a:lumOff val="35000"/>
                          </a:schemeClr>
                        </a:solidFill>
                        <a:effectLst/>
                        <a:latin typeface="+mn-lt"/>
                        <a:ea typeface="+mn-ea"/>
                        <a:cs typeface="+mn-cs"/>
                      </a:endParaRPr>
                    </a:p>
                  </a:txBody>
                  <a:tcPr/>
                </a:tc>
                <a:tc>
                  <a:txBody>
                    <a:bodyPr/>
                    <a:lstStyle/>
                    <a:p>
                      <a:pPr algn="just"/>
                      <a:r>
                        <a:rPr lang="es-SV" sz="1400" kern="1200" baseline="0" dirty="0" smtClean="0">
                          <a:solidFill>
                            <a:schemeClr val="tx1">
                              <a:lumMod val="65000"/>
                              <a:lumOff val="35000"/>
                            </a:schemeClr>
                          </a:solidFill>
                          <a:effectLst/>
                        </a:rPr>
                        <a:t>Sanción: Multa equivalente al 30% del monto de la operación por cada documento, la que no podrá ser inferior a dos salarios mínimos mensuales.</a:t>
                      </a:r>
                      <a:endParaRPr lang="es-SV" sz="1400" kern="1200" baseline="0" dirty="0" smtClean="0">
                        <a:solidFill>
                          <a:schemeClr val="tx1">
                            <a:lumMod val="65000"/>
                            <a:lumOff val="35000"/>
                          </a:schemeClr>
                        </a:solidFill>
                        <a:effectLst/>
                        <a:latin typeface="+mn-lt"/>
                        <a:ea typeface="+mn-ea"/>
                        <a:cs typeface="+mn-cs"/>
                      </a:endParaRPr>
                    </a:p>
                  </a:txBody>
                  <a:tcPr/>
                </a:tc>
              </a:tr>
              <a:tr h="1522549">
                <a:tc>
                  <a:txBody>
                    <a:bodyPr/>
                    <a:lstStyle/>
                    <a:p>
                      <a:pPr algn="just"/>
                      <a:r>
                        <a:rPr lang="es-SV" sz="1400" kern="1200" baseline="0" dirty="0" smtClean="0">
                          <a:solidFill>
                            <a:schemeClr val="tx1">
                              <a:lumMod val="65000"/>
                              <a:lumOff val="35000"/>
                            </a:schemeClr>
                          </a:solidFill>
                          <a:effectLst/>
                        </a:rPr>
                        <a:t>No constituir y no mantener; constituir y no mantener, a un representante o apoderado permanente domiciliado en el país. </a:t>
                      </a:r>
                      <a:endParaRPr lang="es-SV" sz="1400" kern="1200" baseline="0" dirty="0" smtClean="0">
                        <a:solidFill>
                          <a:schemeClr val="tx1">
                            <a:lumMod val="65000"/>
                            <a:lumOff val="35000"/>
                          </a:schemeClr>
                        </a:solidFill>
                        <a:effectLst/>
                        <a:latin typeface="+mn-lt"/>
                        <a:ea typeface="+mn-ea"/>
                        <a:cs typeface="+mn-cs"/>
                      </a:endParaRPr>
                    </a:p>
                  </a:txBody>
                  <a:tcPr/>
                </a:tc>
                <a:tc>
                  <a:txBody>
                    <a:bodyPr/>
                    <a:lstStyle/>
                    <a:p>
                      <a:pPr algn="just"/>
                      <a:r>
                        <a:rPr lang="es-SV" sz="1400" kern="1200" baseline="0" dirty="0" smtClean="0">
                          <a:solidFill>
                            <a:schemeClr val="tx1">
                              <a:lumMod val="65000"/>
                              <a:lumOff val="35000"/>
                            </a:schemeClr>
                          </a:solidFill>
                          <a:effectLst/>
                        </a:rPr>
                        <a:t>Sanción: Multa equivalente al cero punto cinco por ciento sobre el patrimonio o capital contable que figure en el balance general menos el superávit por revalúo de activo no</a:t>
                      </a:r>
                    </a:p>
                    <a:p>
                      <a:pPr algn="just"/>
                      <a:r>
                        <a:rPr lang="es-SV" sz="1400" kern="1200" baseline="0" dirty="0" smtClean="0">
                          <a:solidFill>
                            <a:schemeClr val="tx1">
                              <a:lumMod val="65000"/>
                              <a:lumOff val="35000"/>
                            </a:schemeClr>
                          </a:solidFill>
                          <a:effectLst/>
                        </a:rPr>
                        <a:t>realizado, la que no podrá ser inferior a cuatro salarios mínimos mensuales.</a:t>
                      </a:r>
                    </a:p>
                    <a:p>
                      <a:pPr algn="just"/>
                      <a:endParaRPr lang="es-SV" sz="1800" dirty="0">
                        <a:solidFill>
                          <a:schemeClr val="tx1">
                            <a:lumMod val="65000"/>
                            <a:lumOff val="35000"/>
                          </a:schemeClr>
                        </a:solidFill>
                        <a:effectLst/>
                      </a:endParaRPr>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45</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graphicFrame>
        <p:nvGraphicFramePr>
          <p:cNvPr id="9" name="Tabla 14"/>
          <p:cNvGraphicFramePr>
            <a:graphicFrameLocks noGrp="1"/>
          </p:cNvGraphicFramePr>
          <p:nvPr>
            <p:extLst>
              <p:ext uri="{D42A27DB-BD31-4B8C-83A1-F6EECF244321}">
                <p14:modId xmlns:p14="http://schemas.microsoft.com/office/powerpoint/2010/main" xmlns="" val="2937033100"/>
              </p:ext>
            </p:extLst>
          </p:nvPr>
        </p:nvGraphicFramePr>
        <p:xfrm>
          <a:off x="0" y="983822"/>
          <a:ext cx="9144000" cy="5355407"/>
        </p:xfrm>
        <a:graphic>
          <a:graphicData uri="http://schemas.openxmlformats.org/drawingml/2006/table">
            <a:tbl>
              <a:tblPr firstRow="1" bandRow="1">
                <a:tableStyleId>{5C22544A-7EE6-4342-B048-85BDC9FD1C3A}</a:tableStyleId>
              </a:tblPr>
              <a:tblGrid>
                <a:gridCol w="4158574"/>
                <a:gridCol w="4985426"/>
              </a:tblGrid>
              <a:tr h="386482">
                <a:tc>
                  <a:txBody>
                    <a:bodyPr/>
                    <a:lstStyle/>
                    <a:p>
                      <a:pPr algn="ctr"/>
                      <a:r>
                        <a:rPr lang="es-SV" sz="2000" dirty="0" smtClean="0"/>
                        <a:t>Incumplimiento</a:t>
                      </a:r>
                      <a:endParaRPr lang="es-SV" sz="2000" dirty="0"/>
                    </a:p>
                  </a:txBody>
                  <a:tcPr/>
                </a:tc>
                <a:tc>
                  <a:txBody>
                    <a:bodyPr/>
                    <a:lstStyle/>
                    <a:p>
                      <a:pPr algn="ctr"/>
                      <a:r>
                        <a:rPr lang="es-SV" sz="2000" dirty="0" smtClean="0"/>
                        <a:t>Sanción</a:t>
                      </a:r>
                      <a:endParaRPr lang="es-SV" sz="2000" dirty="0"/>
                    </a:p>
                  </a:txBody>
                  <a:tcPr/>
                </a:tc>
              </a:tr>
              <a:tr h="1352685">
                <a:tc>
                  <a:txBody>
                    <a:bodyPr/>
                    <a:lstStyle/>
                    <a:p>
                      <a:pPr algn="just"/>
                      <a:r>
                        <a:rPr lang="es-SV" sz="1700" kern="1200" baseline="0" dirty="0" smtClean="0">
                          <a:solidFill>
                            <a:schemeClr val="tx1">
                              <a:lumMod val="65000"/>
                              <a:lumOff val="35000"/>
                            </a:schemeClr>
                          </a:solidFill>
                          <a:effectLst/>
                        </a:rPr>
                        <a:t>No informar o informar fuera del plazo legal establecido, las autorizaciones que hayan efectuado de Sistemas Contables, libros legales de contabilidad y libros o registros de control del I.V.A.</a:t>
                      </a:r>
                      <a:endParaRPr lang="es-SV" sz="1700" kern="1200" baseline="0" dirty="0" smtClean="0">
                        <a:solidFill>
                          <a:schemeClr val="tx1">
                            <a:lumMod val="65000"/>
                            <a:lumOff val="35000"/>
                          </a:schemeClr>
                        </a:solidFill>
                        <a:effectLst/>
                        <a:latin typeface="+mn-lt"/>
                        <a:ea typeface="+mn-ea"/>
                        <a:cs typeface="+mn-cs"/>
                      </a:endParaRPr>
                    </a:p>
                  </a:txBody>
                  <a:tcPr/>
                </a:tc>
                <a:tc>
                  <a:txBody>
                    <a:bodyPr/>
                    <a:lstStyle/>
                    <a:p>
                      <a:pPr algn="just"/>
                      <a:r>
                        <a:rPr lang="es-SV" sz="1700" kern="1200" baseline="0" dirty="0" smtClean="0">
                          <a:solidFill>
                            <a:schemeClr val="tx1">
                              <a:lumMod val="65000"/>
                              <a:lumOff val="35000"/>
                            </a:schemeClr>
                          </a:solidFill>
                          <a:effectLst/>
                        </a:rPr>
                        <a:t>Sanción: Multa de cinco salarios mínimos mensuales</a:t>
                      </a:r>
                    </a:p>
                    <a:p>
                      <a:endParaRPr lang="es-SV" sz="1700" dirty="0">
                        <a:solidFill>
                          <a:schemeClr val="tx1">
                            <a:lumMod val="65000"/>
                            <a:lumOff val="35000"/>
                          </a:schemeClr>
                        </a:solidFill>
                        <a:effectLst/>
                      </a:endParaRPr>
                    </a:p>
                  </a:txBody>
                  <a:tcPr/>
                </a:tc>
              </a:tr>
              <a:tr h="1667327">
                <a:tc>
                  <a:txBody>
                    <a:bodyPr/>
                    <a:lstStyle/>
                    <a:p>
                      <a:pPr algn="just"/>
                      <a:r>
                        <a:rPr lang="es-SV" sz="1700" kern="1200" baseline="0" dirty="0" smtClean="0">
                          <a:solidFill>
                            <a:schemeClr val="tx1">
                              <a:lumMod val="65000"/>
                              <a:lumOff val="35000"/>
                            </a:schemeClr>
                          </a:solidFill>
                          <a:effectLst/>
                        </a:rPr>
                        <a:t>Omitir presentar el Dictamen e Informe Fiscal.</a:t>
                      </a:r>
                      <a:endParaRPr lang="es-SV" sz="1700" dirty="0">
                        <a:solidFill>
                          <a:schemeClr val="tx1">
                            <a:lumMod val="65000"/>
                            <a:lumOff val="35000"/>
                          </a:schemeClr>
                        </a:solidFill>
                        <a:effectLst/>
                      </a:endParaRPr>
                    </a:p>
                  </a:txBody>
                  <a:tcPr/>
                </a:tc>
                <a:tc>
                  <a:txBody>
                    <a:bodyPr/>
                    <a:lstStyle/>
                    <a:p>
                      <a:pPr algn="just"/>
                      <a:r>
                        <a:rPr lang="es-SV" sz="1700" kern="1200" baseline="0" dirty="0" smtClean="0">
                          <a:solidFill>
                            <a:schemeClr val="tx1">
                              <a:lumMod val="65000"/>
                              <a:lumOff val="35000"/>
                            </a:schemeClr>
                          </a:solidFill>
                          <a:effectLst/>
                        </a:rPr>
                        <a:t>Sanción: Multa de doce salarios mínimos mensuales, sin perjuicio de presentar tales documentos dentro del plazo que establezca la Administración. Se considera no presentado el Dictamen e Informe Fiscal después de haber transcurrido un año contado a partir del día siguiente del plazo legal para su presentación</a:t>
                      </a:r>
                      <a:endParaRPr lang="es-SV" sz="1700" kern="1200" baseline="0" dirty="0">
                        <a:solidFill>
                          <a:schemeClr val="tx1">
                            <a:lumMod val="65000"/>
                            <a:lumOff val="35000"/>
                          </a:schemeClr>
                        </a:solidFill>
                        <a:effectLst/>
                        <a:latin typeface="+mn-lt"/>
                        <a:ea typeface="+mn-ea"/>
                        <a:cs typeface="+mn-cs"/>
                      </a:endParaRPr>
                    </a:p>
                  </a:txBody>
                  <a:tcPr/>
                </a:tc>
              </a:tr>
              <a:tr h="1858084">
                <a:tc>
                  <a:txBody>
                    <a:bodyPr/>
                    <a:lstStyle/>
                    <a:p>
                      <a:r>
                        <a:rPr lang="es-SV" sz="1700" kern="1200" baseline="0" dirty="0" smtClean="0">
                          <a:solidFill>
                            <a:schemeClr val="tx1">
                              <a:lumMod val="65000"/>
                              <a:lumOff val="35000"/>
                            </a:schemeClr>
                          </a:solidFill>
                          <a:effectLst/>
                        </a:rPr>
                        <a:t>No solicitar asignación y autorización de la numeración correlativa y series, en su caso, de la</a:t>
                      </a:r>
                    </a:p>
                    <a:p>
                      <a:r>
                        <a:rPr lang="es-SV" sz="1700" kern="1200" baseline="0" dirty="0" smtClean="0">
                          <a:solidFill>
                            <a:schemeClr val="tx1">
                              <a:lumMod val="65000"/>
                              <a:lumOff val="35000"/>
                            </a:schemeClr>
                          </a:solidFill>
                          <a:effectLst/>
                        </a:rPr>
                        <a:t>impresión de facturas, notas de debito, créditos, comprobantes de retención.  </a:t>
                      </a:r>
                      <a:endParaRPr lang="es-SV" sz="1700" dirty="0">
                        <a:solidFill>
                          <a:schemeClr val="tx1">
                            <a:lumMod val="65000"/>
                            <a:lumOff val="35000"/>
                          </a:schemeClr>
                        </a:solidFill>
                        <a:effectLst/>
                      </a:endParaRPr>
                    </a:p>
                  </a:txBody>
                  <a:tcPr/>
                </a:tc>
                <a:tc>
                  <a:txBody>
                    <a:bodyPr/>
                    <a:lstStyle/>
                    <a:p>
                      <a:pPr marL="0" algn="just" defTabSz="457200" rtl="0" eaLnBrk="1" latinLnBrk="0" hangingPunct="1"/>
                      <a:r>
                        <a:rPr lang="es-SV" sz="1700" kern="1200" baseline="0" dirty="0" smtClean="0">
                          <a:solidFill>
                            <a:schemeClr val="tx1">
                              <a:lumMod val="65000"/>
                              <a:lumOff val="35000"/>
                            </a:schemeClr>
                          </a:solidFill>
                          <a:effectLst/>
                        </a:rPr>
                        <a:t>Sanción: Multa equivalente al cero punto cinco por ciento sobre el patrimonio o capital contable que figure en el balance general menos el superávit por revalúo de activo no realizado, la que no podrá ser inferior a cuatro salarios mínimos</a:t>
                      </a:r>
                    </a:p>
                    <a:p>
                      <a:pPr marL="0" algn="just" defTabSz="457200" rtl="0" eaLnBrk="1" latinLnBrk="0" hangingPunct="1"/>
                      <a:r>
                        <a:rPr lang="es-SV" sz="1700" kern="1200" baseline="0" dirty="0" smtClean="0">
                          <a:solidFill>
                            <a:schemeClr val="tx1">
                              <a:lumMod val="65000"/>
                              <a:lumOff val="35000"/>
                            </a:schemeClr>
                          </a:solidFill>
                          <a:effectLst/>
                        </a:rPr>
                        <a:t>mensuales. </a:t>
                      </a:r>
                    </a:p>
                    <a:p>
                      <a:pPr marL="0" algn="l" defTabSz="457200" rtl="0" eaLnBrk="1" latinLnBrk="0" hangingPunct="1"/>
                      <a:endParaRPr lang="es-SV" sz="1700" kern="1200" baseline="0" dirty="0">
                        <a:solidFill>
                          <a:schemeClr val="tx1">
                            <a:lumMod val="65000"/>
                            <a:lumOff val="35000"/>
                          </a:schemeClr>
                        </a:solidFill>
                        <a:effectLst/>
                        <a:latin typeface="+mn-lt"/>
                        <a:ea typeface="+mn-ea"/>
                        <a:cs typeface="+mn-cs"/>
                      </a:endParaRPr>
                    </a:p>
                  </a:txBody>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46</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519789"/>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PRINCIPALES </a:t>
            </a:r>
            <a:r>
              <a:rPr lang="es-SV" sz="3200" dirty="0" smtClean="0">
                <a:solidFill>
                  <a:schemeClr val="tx1">
                    <a:lumMod val="65000"/>
                    <a:lumOff val="35000"/>
                  </a:schemeClr>
                </a:solidFill>
                <a:cs typeface="Times New Roman" panose="02020603050405020304" pitchFamily="18" charset="0"/>
              </a:rPr>
              <a:t>FOCOS DE ATENCIÓN EN LOS PROCEDIMIENTOS DE FISCALIZACIÓN</a:t>
            </a:r>
            <a:endParaRPr lang="es-ES_tradnl" sz="3200" dirty="0" err="1" smtClean="0">
              <a:solidFill>
                <a:schemeClr val="tx1">
                  <a:lumMod val="65000"/>
                  <a:lumOff val="35000"/>
                </a:schemeClr>
              </a:solidFill>
              <a:cs typeface="Times New Roman" panose="02020603050405020304" pitchFamily="18" charset="0"/>
            </a:endParaRPr>
          </a:p>
        </p:txBody>
      </p:sp>
      <p:sp>
        <p:nvSpPr>
          <p:cNvPr id="14" name="13 CuadroTexto"/>
          <p:cNvSpPr txBox="1"/>
          <p:nvPr/>
        </p:nvSpPr>
        <p:spPr>
          <a:xfrm>
            <a:off x="264051" y="2111365"/>
            <a:ext cx="8556421" cy="3477875"/>
          </a:xfrm>
          <a:prstGeom prst="rect">
            <a:avLst/>
          </a:prstGeom>
          <a:noFill/>
        </p:spPr>
        <p:txBody>
          <a:bodyPr wrap="square" rtlCol="0">
            <a:spAutoFit/>
          </a:bodyPr>
          <a:lstStyle/>
          <a:p>
            <a:pPr marL="285750" indent="-285750" algn="just">
              <a:buClr>
                <a:srgbClr val="DEA900"/>
              </a:buClr>
              <a:buFont typeface="Wingdings" pitchFamily="2" charset="2"/>
              <a:buChar char="ü"/>
            </a:pPr>
            <a:r>
              <a:rPr lang="es-SV" sz="2000" dirty="0" smtClean="0">
                <a:solidFill>
                  <a:schemeClr val="tx1">
                    <a:lumMod val="65000"/>
                    <a:lumOff val="35000"/>
                  </a:schemeClr>
                </a:solidFill>
                <a:latin typeface="+mj-lt"/>
                <a:cs typeface="Arial" panose="020B0604020202020204" pitchFamily="34" charset="0"/>
              </a:rPr>
              <a:t>Costos </a:t>
            </a:r>
            <a:r>
              <a:rPr lang="es-SV" sz="2000" dirty="0" smtClean="0">
                <a:solidFill>
                  <a:schemeClr val="tx1">
                    <a:lumMod val="65000"/>
                    <a:lumOff val="35000"/>
                  </a:schemeClr>
                </a:solidFill>
                <a:latin typeface="+mj-lt"/>
                <a:cs typeface="Arial" panose="020B0604020202020204" pitchFamily="34" charset="0"/>
              </a:rPr>
              <a:t>y Gastos que no son necesarios para la producción de la renta y para la conservación de su fuente, tales como gastos de viaje o viáticos, de representación de socios, empleados no comprobados como indispensables, gastos personales de vida del contribuyente y sus familiares, gerentes, representantes tales como arrendamiento de viviendas.</a:t>
            </a:r>
          </a:p>
          <a:p>
            <a:pPr marL="285750" indent="-285750" algn="just">
              <a:buClr>
                <a:srgbClr val="DEA900"/>
              </a:buClr>
              <a:buFont typeface="Wingdings" pitchFamily="2" charset="2"/>
              <a:buChar char="ü"/>
            </a:pPr>
            <a:r>
              <a:rPr lang="es-SV" sz="2000" dirty="0" smtClean="0">
                <a:solidFill>
                  <a:schemeClr val="tx1">
                    <a:lumMod val="65000"/>
                    <a:lumOff val="35000"/>
                  </a:schemeClr>
                </a:solidFill>
                <a:latin typeface="+mj-lt"/>
                <a:cs typeface="Arial" panose="020B0604020202020204" pitchFamily="34" charset="0"/>
              </a:rPr>
              <a:t>La no entrega de facturas o comprobantes de crédito fiscal, especialmente en comercios informales.</a:t>
            </a:r>
          </a:p>
          <a:p>
            <a:pPr marL="285750" indent="-285750" algn="just">
              <a:buClr>
                <a:srgbClr val="DEA900"/>
              </a:buClr>
              <a:buFont typeface="Wingdings" pitchFamily="2" charset="2"/>
              <a:buChar char="ü"/>
            </a:pPr>
            <a:r>
              <a:rPr lang="es-SV" sz="2000" dirty="0" smtClean="0">
                <a:solidFill>
                  <a:schemeClr val="tx1">
                    <a:lumMod val="65000"/>
                    <a:lumOff val="35000"/>
                  </a:schemeClr>
                </a:solidFill>
                <a:latin typeface="+mj-lt"/>
                <a:cs typeface="Arial" panose="020B0604020202020204" pitchFamily="34" charset="0"/>
              </a:rPr>
              <a:t> </a:t>
            </a:r>
            <a:r>
              <a:rPr lang="es-SV" sz="2000" dirty="0" smtClean="0">
                <a:solidFill>
                  <a:schemeClr val="tx1">
                    <a:lumMod val="65000"/>
                    <a:lumOff val="35000"/>
                  </a:schemeClr>
                </a:solidFill>
                <a:latin typeface="+mj-lt"/>
                <a:cs typeface="Arial" panose="020B0604020202020204" pitchFamily="34" charset="0"/>
              </a:rPr>
              <a:t>Costos </a:t>
            </a:r>
            <a:r>
              <a:rPr lang="es-SV" sz="2000" dirty="0" smtClean="0">
                <a:solidFill>
                  <a:schemeClr val="tx1">
                    <a:lumMod val="65000"/>
                    <a:lumOff val="35000"/>
                  </a:schemeClr>
                </a:solidFill>
                <a:latin typeface="+mj-lt"/>
                <a:cs typeface="Arial" panose="020B0604020202020204" pitchFamily="34" charset="0"/>
              </a:rPr>
              <a:t>o gastos a los cuales no se les haya efectuado la retención respectiva, etc.</a:t>
            </a:r>
          </a:p>
          <a:p>
            <a:pPr marL="285750" indent="-285750" algn="just">
              <a:buClr>
                <a:srgbClr val="DEA900"/>
              </a:buClr>
              <a:buFont typeface="Wingdings" pitchFamily="2" charset="2"/>
              <a:buChar char="ü"/>
            </a:pPr>
            <a:r>
              <a:rPr lang="es-SV" sz="2000" dirty="0" smtClean="0">
                <a:solidFill>
                  <a:schemeClr val="tx1">
                    <a:lumMod val="65000"/>
                    <a:lumOff val="35000"/>
                  </a:schemeClr>
                </a:solidFill>
                <a:latin typeface="+mj-lt"/>
                <a:cs typeface="Arial" panose="020B0604020202020204" pitchFamily="34" charset="0"/>
              </a:rPr>
              <a:t>Pasivos no documentados.</a:t>
            </a:r>
          </a:p>
          <a:p>
            <a:pPr marL="285750" indent="-285750">
              <a:buClr>
                <a:srgbClr val="DEA900"/>
              </a:buClr>
              <a:buFont typeface="Wingdings" pitchFamily="2" charset="2"/>
              <a:buChar char="ü"/>
            </a:pPr>
            <a:r>
              <a:rPr lang="es-SV" sz="2000" dirty="0" smtClean="0">
                <a:solidFill>
                  <a:schemeClr val="tx1">
                    <a:lumMod val="65000"/>
                    <a:lumOff val="35000"/>
                  </a:schemeClr>
                </a:solidFill>
                <a:latin typeface="+mj-lt"/>
                <a:cs typeface="Arial" panose="020B0604020202020204" pitchFamily="34" charset="0"/>
              </a:rPr>
              <a:t>Retención del 5% para los servicios de transporte internacional</a:t>
            </a:r>
            <a:r>
              <a:rPr lang="es-SV" sz="2000" dirty="0" smtClean="0">
                <a:solidFill>
                  <a:schemeClr val="tx1">
                    <a:lumMod val="65000"/>
                    <a:lumOff val="35000"/>
                  </a:schemeClr>
                </a:solidFill>
                <a:latin typeface="+mj-lt"/>
                <a:cs typeface="Arial" panose="020B0604020202020204" pitchFamily="34" charset="0"/>
              </a:rPr>
              <a:t>.</a:t>
            </a:r>
            <a:endParaRPr lang="es-SV" sz="2000" dirty="0" smtClean="0">
              <a:solidFill>
                <a:schemeClr val="tx1">
                  <a:lumMod val="65000"/>
                  <a:lumOff val="35000"/>
                </a:schemeClr>
              </a:solidFill>
              <a:latin typeface="+mj-lt"/>
              <a:cs typeface="Arial" panose="020B0604020202020204"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47</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519789"/>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PRINCIPALES </a:t>
            </a:r>
            <a:r>
              <a:rPr lang="es-SV" sz="3200" dirty="0" smtClean="0">
                <a:solidFill>
                  <a:schemeClr val="tx1">
                    <a:lumMod val="65000"/>
                    <a:lumOff val="35000"/>
                  </a:schemeClr>
                </a:solidFill>
                <a:cs typeface="Times New Roman" panose="02020603050405020304" pitchFamily="18" charset="0"/>
              </a:rPr>
              <a:t>FOCOS DE ATENCIÓN EN LOS PROCEDIMIENTOS </a:t>
            </a:r>
            <a:r>
              <a:rPr lang="es-SV" sz="3200" smtClean="0">
                <a:solidFill>
                  <a:schemeClr val="tx1">
                    <a:lumMod val="65000"/>
                    <a:lumOff val="35000"/>
                  </a:schemeClr>
                </a:solidFill>
                <a:cs typeface="Times New Roman" panose="02020603050405020304" pitchFamily="18" charset="0"/>
              </a:rPr>
              <a:t>DE </a:t>
            </a:r>
            <a:r>
              <a:rPr lang="es-SV" sz="3200" smtClean="0">
                <a:solidFill>
                  <a:schemeClr val="tx1">
                    <a:lumMod val="65000"/>
                    <a:lumOff val="35000"/>
                  </a:schemeClr>
                </a:solidFill>
                <a:cs typeface="Times New Roman" panose="02020603050405020304" pitchFamily="18" charset="0"/>
              </a:rPr>
              <a:t>FISCALIZACIÓN</a:t>
            </a:r>
            <a:endParaRPr lang="es-ES_tradnl" sz="3200" dirty="0" err="1" smtClean="0">
              <a:solidFill>
                <a:schemeClr val="tx1">
                  <a:lumMod val="65000"/>
                  <a:lumOff val="35000"/>
                </a:schemeClr>
              </a:solidFill>
              <a:cs typeface="Times New Roman" panose="02020603050405020304" pitchFamily="18" charset="0"/>
            </a:endParaRPr>
          </a:p>
        </p:txBody>
      </p:sp>
      <p:sp>
        <p:nvSpPr>
          <p:cNvPr id="14" name="13 CuadroTexto"/>
          <p:cNvSpPr txBox="1"/>
          <p:nvPr/>
        </p:nvSpPr>
        <p:spPr>
          <a:xfrm>
            <a:off x="264051" y="1844824"/>
            <a:ext cx="8556421" cy="4401205"/>
          </a:xfrm>
          <a:prstGeom prst="rect">
            <a:avLst/>
          </a:prstGeom>
          <a:noFill/>
        </p:spPr>
        <p:txBody>
          <a:bodyPr wrap="square" rtlCol="0">
            <a:spAutoFit/>
          </a:bodyPr>
          <a:lstStyle/>
          <a:p>
            <a:pPr marL="285750" indent="-285750" algn="just">
              <a:buClr>
                <a:srgbClr val="DEA900"/>
              </a:buClr>
              <a:buFont typeface="Wingdings" pitchFamily="2" charset="2"/>
              <a:buChar char="ü"/>
            </a:pPr>
            <a:r>
              <a:rPr lang="es-SV" sz="2000" dirty="0" smtClean="0">
                <a:solidFill>
                  <a:schemeClr val="tx1">
                    <a:lumMod val="65000"/>
                    <a:lumOff val="35000"/>
                  </a:schemeClr>
                </a:solidFill>
                <a:latin typeface="+mj-lt"/>
                <a:cs typeface="Arial" panose="020B0604020202020204" pitchFamily="34" charset="0"/>
              </a:rPr>
              <a:t>Transacciones </a:t>
            </a:r>
            <a:r>
              <a:rPr lang="es-SV" sz="2000" dirty="0" smtClean="0">
                <a:solidFill>
                  <a:schemeClr val="tx1">
                    <a:lumMod val="65000"/>
                    <a:lumOff val="35000"/>
                  </a:schemeClr>
                </a:solidFill>
                <a:latin typeface="+mj-lt"/>
                <a:cs typeface="Arial" panose="020B0604020202020204" pitchFamily="34" charset="0"/>
              </a:rPr>
              <a:t>con sujetos relacionados</a:t>
            </a:r>
            <a:r>
              <a:rPr lang="es-SV" sz="2000" dirty="0" smtClean="0">
                <a:solidFill>
                  <a:schemeClr val="tx1">
                    <a:lumMod val="65000"/>
                    <a:lumOff val="35000"/>
                  </a:schemeClr>
                </a:solidFill>
                <a:latin typeface="+mj-lt"/>
                <a:cs typeface="Arial" panose="020B0604020202020204" pitchFamily="34" charset="0"/>
              </a:rPr>
              <a:t>.</a:t>
            </a:r>
          </a:p>
          <a:p>
            <a:pPr marL="285750" indent="-285750" algn="just">
              <a:buClr>
                <a:srgbClr val="DEA900"/>
              </a:buClr>
              <a:buFont typeface="Wingdings" pitchFamily="2" charset="2"/>
              <a:buChar char="ü"/>
            </a:pPr>
            <a:endParaRPr lang="es-SV" sz="2000" dirty="0" smtClean="0">
              <a:solidFill>
                <a:schemeClr val="tx1">
                  <a:lumMod val="65000"/>
                  <a:lumOff val="35000"/>
                </a:schemeClr>
              </a:solidFill>
              <a:latin typeface="+mj-lt"/>
              <a:cs typeface="Arial" panose="020B0604020202020204" pitchFamily="34" charset="0"/>
            </a:endParaRPr>
          </a:p>
          <a:p>
            <a:pPr marL="285750" indent="-285750" algn="just">
              <a:buClr>
                <a:srgbClr val="DEA900"/>
              </a:buClr>
              <a:buFont typeface="Wingdings" pitchFamily="2" charset="2"/>
              <a:buChar char="ü"/>
            </a:pPr>
            <a:r>
              <a:rPr lang="es-SV" sz="2000" dirty="0" smtClean="0">
                <a:solidFill>
                  <a:schemeClr val="tx1">
                    <a:lumMod val="65000"/>
                    <a:lumOff val="35000"/>
                  </a:schemeClr>
                </a:solidFill>
                <a:latin typeface="+mj-lt"/>
                <a:cs typeface="Arial" panose="020B0604020202020204" pitchFamily="34" charset="0"/>
              </a:rPr>
              <a:t>Las adquisiciones de bienes o utilización de servicios, cuyos montos sean iguales o mayores </a:t>
            </a:r>
            <a:r>
              <a:rPr lang="es-SV" sz="2000" dirty="0" smtClean="0">
                <a:solidFill>
                  <a:schemeClr val="tx1">
                    <a:lumMod val="65000"/>
                    <a:lumOff val="35000"/>
                  </a:schemeClr>
                </a:solidFill>
                <a:latin typeface="+mj-lt"/>
                <a:cs typeface="Arial" panose="020B0604020202020204" pitchFamily="34" charset="0"/>
              </a:rPr>
              <a:t>a veinticinco </a:t>
            </a:r>
            <a:r>
              <a:rPr lang="es-SV" sz="2000" dirty="0" smtClean="0">
                <a:solidFill>
                  <a:schemeClr val="tx1">
                    <a:lumMod val="65000"/>
                    <a:lumOff val="35000"/>
                  </a:schemeClr>
                </a:solidFill>
                <a:latin typeface="+mj-lt"/>
                <a:cs typeface="Arial" panose="020B0604020202020204" pitchFamily="34" charset="0"/>
              </a:rPr>
              <a:t>salarios mínimos mensuales ($6,105), que: </a:t>
            </a:r>
          </a:p>
          <a:p>
            <a:pPr algn="just">
              <a:buClr>
                <a:srgbClr val="DEA900"/>
              </a:buClr>
            </a:pPr>
            <a:r>
              <a:rPr lang="es-SV" sz="2000" dirty="0" smtClean="0">
                <a:solidFill>
                  <a:schemeClr val="tx1">
                    <a:lumMod val="65000"/>
                    <a:lumOff val="35000"/>
                  </a:schemeClr>
                </a:solidFill>
                <a:latin typeface="+mj-lt"/>
                <a:cs typeface="Arial" panose="020B0604020202020204" pitchFamily="34" charset="0"/>
              </a:rPr>
              <a:t>	 </a:t>
            </a:r>
            <a:r>
              <a:rPr lang="es-SV" sz="2000" dirty="0" smtClean="0">
                <a:solidFill>
                  <a:schemeClr val="tx1">
                    <a:lumMod val="65000"/>
                    <a:lumOff val="35000"/>
                  </a:schemeClr>
                </a:solidFill>
                <a:latin typeface="+mj-lt"/>
                <a:cs typeface="Arial" panose="020B0604020202020204" pitchFamily="34" charset="0"/>
              </a:rPr>
              <a:t>i) No se realicen por medio de cheque, transferencia bancaria, tarjetas de crédito o débito. </a:t>
            </a:r>
            <a:endParaRPr lang="es-SV" sz="2000" dirty="0" smtClean="0">
              <a:solidFill>
                <a:schemeClr val="tx1">
                  <a:lumMod val="65000"/>
                  <a:lumOff val="35000"/>
                </a:schemeClr>
              </a:solidFill>
              <a:latin typeface="+mj-lt"/>
              <a:cs typeface="Arial" panose="020B0604020202020204" pitchFamily="34" charset="0"/>
            </a:endParaRPr>
          </a:p>
          <a:p>
            <a:pPr algn="just">
              <a:buClr>
                <a:srgbClr val="DEA900"/>
              </a:buClr>
            </a:pPr>
            <a:r>
              <a:rPr lang="es-SV" sz="2000" dirty="0" smtClean="0">
                <a:solidFill>
                  <a:schemeClr val="tx1">
                    <a:lumMod val="65000"/>
                    <a:lumOff val="35000"/>
                  </a:schemeClr>
                </a:solidFill>
                <a:latin typeface="+mj-lt"/>
                <a:cs typeface="Arial" panose="020B0604020202020204" pitchFamily="34" charset="0"/>
              </a:rPr>
              <a:t>	</a:t>
            </a:r>
            <a:r>
              <a:rPr lang="es-SV" sz="2000" dirty="0" err="1" smtClean="0">
                <a:solidFill>
                  <a:schemeClr val="tx1">
                    <a:lumMod val="65000"/>
                    <a:lumOff val="35000"/>
                  </a:schemeClr>
                </a:solidFill>
                <a:latin typeface="+mj-lt"/>
                <a:cs typeface="Arial" panose="020B0604020202020204" pitchFamily="34" charset="0"/>
              </a:rPr>
              <a:t>ii</a:t>
            </a:r>
            <a:r>
              <a:rPr lang="es-SV" sz="2000" dirty="0" smtClean="0">
                <a:solidFill>
                  <a:schemeClr val="tx1">
                    <a:lumMod val="65000"/>
                    <a:lumOff val="35000"/>
                  </a:schemeClr>
                </a:solidFill>
                <a:latin typeface="+mj-lt"/>
                <a:cs typeface="Arial" panose="020B0604020202020204" pitchFamily="34" charset="0"/>
              </a:rPr>
              <a:t>) El medio de pago sea diferente al efectivo y a los medios utilizados en el romano (i), y </a:t>
            </a:r>
            <a:r>
              <a:rPr lang="es-SV" sz="2000" dirty="0" smtClean="0">
                <a:solidFill>
                  <a:schemeClr val="tx1">
                    <a:lumMod val="65000"/>
                    <a:lumOff val="35000"/>
                  </a:schemeClr>
                </a:solidFill>
                <a:latin typeface="+mj-lt"/>
                <a:cs typeface="Arial" panose="020B0604020202020204" pitchFamily="34" charset="0"/>
              </a:rPr>
              <a:t> no </a:t>
            </a:r>
            <a:r>
              <a:rPr lang="es-SV" sz="2000" dirty="0" smtClean="0">
                <a:solidFill>
                  <a:schemeClr val="tx1">
                    <a:lumMod val="65000"/>
                    <a:lumOff val="35000"/>
                  </a:schemeClr>
                </a:solidFill>
                <a:latin typeface="+mj-lt"/>
                <a:cs typeface="Arial" panose="020B0604020202020204" pitchFamily="34" charset="0"/>
              </a:rPr>
              <a:t>se formalizasen en contrato escrito, escritura pública o demás documentos que regula el 	derecho civil o mercantil, tales como: permutas, mutuos de bienes no dinerarios, daciones </a:t>
            </a:r>
            <a:r>
              <a:rPr lang="es-SV" sz="2000" dirty="0" smtClean="0">
                <a:solidFill>
                  <a:schemeClr val="tx1">
                    <a:lumMod val="65000"/>
                    <a:lumOff val="35000"/>
                  </a:schemeClr>
                </a:solidFill>
                <a:latin typeface="+mj-lt"/>
                <a:cs typeface="Arial" panose="020B0604020202020204" pitchFamily="34" charset="0"/>
              </a:rPr>
              <a:t> en </a:t>
            </a:r>
            <a:r>
              <a:rPr lang="es-SV" sz="2000" dirty="0" smtClean="0">
                <a:solidFill>
                  <a:schemeClr val="tx1">
                    <a:lumMod val="65000"/>
                    <a:lumOff val="35000"/>
                  </a:schemeClr>
                </a:solidFill>
                <a:latin typeface="+mj-lt"/>
                <a:cs typeface="Arial" panose="020B0604020202020204" pitchFamily="34" charset="0"/>
              </a:rPr>
              <a:t>pago, cesiones de título de dominio de bienes, compensaciones de deudas u </a:t>
            </a:r>
            <a:r>
              <a:rPr lang="es-SV" sz="2000" dirty="0" smtClean="0">
                <a:solidFill>
                  <a:schemeClr val="tx1">
                    <a:lumMod val="65000"/>
                    <a:lumOff val="35000"/>
                  </a:schemeClr>
                </a:solidFill>
                <a:latin typeface="+mj-lt"/>
                <a:cs typeface="Arial" panose="020B0604020202020204" pitchFamily="34" charset="0"/>
              </a:rPr>
              <a:t>operaciones contables.</a:t>
            </a:r>
          </a:p>
          <a:p>
            <a:pPr algn="just">
              <a:buClr>
                <a:srgbClr val="DEA900"/>
              </a:buClr>
            </a:pPr>
            <a:endParaRPr lang="es-SV" sz="2000" dirty="0" smtClean="0">
              <a:solidFill>
                <a:schemeClr val="tx1">
                  <a:lumMod val="65000"/>
                  <a:lumOff val="35000"/>
                </a:schemeClr>
              </a:solidFill>
              <a:latin typeface="+mj-lt"/>
              <a:cs typeface="Arial" panose="020B0604020202020204" pitchFamily="34" charset="0"/>
            </a:endParaRPr>
          </a:p>
          <a:p>
            <a:pPr marL="285750" indent="-285750" algn="just">
              <a:buClr>
                <a:srgbClr val="DEA900"/>
              </a:buClr>
              <a:buFont typeface="Wingdings" pitchFamily="2" charset="2"/>
              <a:buChar char="ü"/>
            </a:pPr>
            <a:r>
              <a:rPr lang="es-SV" sz="2000" dirty="0" smtClean="0">
                <a:solidFill>
                  <a:schemeClr val="tx1">
                    <a:lumMod val="65000"/>
                    <a:lumOff val="35000"/>
                  </a:schemeClr>
                </a:solidFill>
                <a:latin typeface="+mj-lt"/>
                <a:cs typeface="Arial" panose="020B0604020202020204" pitchFamily="34" charset="0"/>
              </a:rPr>
              <a:t>Todo contrato de préstamo cualquiera sea su naturaleza o denominación se presume  salvo prueba en contrario la existencia de un ingreso por interés</a:t>
            </a:r>
            <a:r>
              <a:rPr lang="es-SV" sz="2000" dirty="0" smtClean="0">
                <a:solidFill>
                  <a:schemeClr val="tx1">
                    <a:lumMod val="65000"/>
                    <a:lumOff val="35000"/>
                  </a:schemeClr>
                </a:solidFill>
                <a:latin typeface="+mj-lt"/>
                <a:cs typeface="Arial" panose="020B0604020202020204" pitchFamily="34" charset="0"/>
              </a:rPr>
              <a:t>.</a:t>
            </a:r>
            <a:endParaRPr lang="es-SV" sz="2000" dirty="0" smtClean="0">
              <a:solidFill>
                <a:schemeClr val="tx1">
                  <a:lumMod val="65000"/>
                  <a:lumOff val="35000"/>
                </a:schemeClr>
              </a:solidFill>
              <a:latin typeface="+mj-lt"/>
              <a:cs typeface="Arial" panose="020B0604020202020204"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48</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32656"/>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TENDENCIAS </a:t>
            </a:r>
            <a:r>
              <a:rPr lang="es-SV" sz="3200" dirty="0" smtClean="0">
                <a:solidFill>
                  <a:schemeClr val="tx1">
                    <a:lumMod val="65000"/>
                    <a:lumOff val="35000"/>
                  </a:schemeClr>
                </a:solidFill>
                <a:cs typeface="Times New Roman" panose="02020603050405020304" pitchFamily="18" charset="0"/>
              </a:rPr>
              <a:t>LEGISLATIVAS Y DE ACTUACIÓN </a:t>
            </a:r>
            <a:r>
              <a:rPr lang="es-SV" sz="3200" dirty="0" smtClean="0">
                <a:solidFill>
                  <a:schemeClr val="tx1">
                    <a:lumMod val="65000"/>
                    <a:lumOff val="35000"/>
                  </a:schemeClr>
                </a:solidFill>
                <a:cs typeface="Times New Roman" panose="02020603050405020304" pitchFamily="18" charset="0"/>
              </a:rPr>
              <a:t>FISCALIZADORA</a:t>
            </a:r>
            <a:endParaRPr lang="es-ES_tradnl" sz="3200" dirty="0" err="1" smtClean="0">
              <a:solidFill>
                <a:schemeClr val="tx1">
                  <a:lumMod val="65000"/>
                  <a:lumOff val="35000"/>
                </a:schemeClr>
              </a:solidFill>
              <a:cs typeface="Times New Roman" panose="02020603050405020304" pitchFamily="18" charset="0"/>
            </a:endParaRPr>
          </a:p>
        </p:txBody>
      </p:sp>
      <p:graphicFrame>
        <p:nvGraphicFramePr>
          <p:cNvPr id="10" name="9 Diagrama"/>
          <p:cNvGraphicFramePr/>
          <p:nvPr/>
        </p:nvGraphicFramePr>
        <p:xfrm>
          <a:off x="228600" y="1613024"/>
          <a:ext cx="8688560" cy="462428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49</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1" name="Title 1"/>
          <p:cNvSpPr>
            <a:spLocks noGrp="1"/>
          </p:cNvSpPr>
          <p:nvPr>
            <p:ph type="title"/>
          </p:nvPr>
        </p:nvSpPr>
        <p:spPr>
          <a:xfrm>
            <a:off x="179512" y="260648"/>
            <a:ext cx="5867400" cy="820979"/>
          </a:xfrm>
        </p:spPr>
        <p:txBody>
          <a:bodyPr>
            <a:noAutofit/>
          </a:bodyPr>
          <a:lstStyle/>
          <a:p>
            <a:r>
              <a:rPr lang="es-SV" sz="2800" dirty="0" smtClean="0">
                <a:solidFill>
                  <a:schemeClr val="tx1">
                    <a:lumMod val="65000"/>
                    <a:lumOff val="35000"/>
                  </a:schemeClr>
                </a:solidFill>
                <a:cs typeface="Times New Roman" panose="02020603050405020304" pitchFamily="18" charset="0"/>
              </a:rPr>
              <a:t>PLAZOS </a:t>
            </a:r>
            <a:r>
              <a:rPr lang="es-SV" sz="2800" dirty="0" smtClean="0">
                <a:solidFill>
                  <a:schemeClr val="tx1">
                    <a:lumMod val="65000"/>
                    <a:lumOff val="35000"/>
                  </a:schemeClr>
                </a:solidFill>
                <a:cs typeface="Times New Roman" panose="02020603050405020304" pitchFamily="18" charset="0"/>
              </a:rPr>
              <a:t>DE PRESCRIPCIÓN EN EL AMBITO ADMINISTRATIVO Y PENAL</a:t>
            </a:r>
            <a:endParaRPr lang="es-ES_tradnl" sz="2800" dirty="0" err="1" smtClean="0">
              <a:solidFill>
                <a:schemeClr val="tx1">
                  <a:lumMod val="65000"/>
                  <a:lumOff val="35000"/>
                </a:schemeClr>
              </a:solidFill>
              <a:cs typeface="Times New Roman" panose="02020603050405020304" pitchFamily="18" charset="0"/>
            </a:endParaRPr>
          </a:p>
        </p:txBody>
      </p:sp>
      <p:sp>
        <p:nvSpPr>
          <p:cNvPr id="14" name="Marcador de texto 3"/>
          <p:cNvSpPr txBox="1">
            <a:spLocks/>
          </p:cNvSpPr>
          <p:nvPr/>
        </p:nvSpPr>
        <p:spPr>
          <a:xfrm>
            <a:off x="683568" y="1641785"/>
            <a:ext cx="2860630" cy="392964"/>
          </a:xfrm>
          <a:prstGeom prst="rect">
            <a:avLst/>
          </a:prstGeom>
        </p:spPr>
        <p:txBody>
          <a:bodyPr vert="horz" lIns="91440" tIns="45720" rIns="91440" bIns="45720" rtlCol="0">
            <a:no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s-SV" sz="2400" b="1" i="0" u="none" strike="noStrike" kern="1200" cap="none" spc="0" normalizeH="0" baseline="0" noProof="0" dirty="0" smtClean="0">
                <a:ln>
                  <a:noFill/>
                </a:ln>
                <a:solidFill>
                  <a:srgbClr val="DEA900"/>
                </a:solidFill>
                <a:effectLst/>
                <a:uLnTx/>
                <a:uFillTx/>
                <a:latin typeface="Times New Roman" panose="02020603050405020304" pitchFamily="18" charset="0"/>
                <a:ea typeface="+mn-ea"/>
                <a:cs typeface="Times New Roman" panose="02020603050405020304" pitchFamily="18" charset="0"/>
              </a:rPr>
              <a:t>Prescripción</a:t>
            </a:r>
            <a:endParaRPr kumimoji="0" lang="es-SV" sz="2400" b="1" i="0" u="none" strike="noStrike" kern="1200" cap="none" spc="0" normalizeH="0" baseline="0" noProof="0" dirty="0">
              <a:ln>
                <a:noFill/>
              </a:ln>
              <a:solidFill>
                <a:srgbClr val="DEA900"/>
              </a:solidFill>
              <a:effectLst/>
              <a:uLnTx/>
              <a:uFillTx/>
              <a:latin typeface="Times New Roman" panose="02020603050405020304" pitchFamily="18" charset="0"/>
              <a:ea typeface="+mn-ea"/>
              <a:cs typeface="Times New Roman" panose="02020603050405020304" pitchFamily="18" charset="0"/>
            </a:endParaRPr>
          </a:p>
        </p:txBody>
      </p:sp>
      <p:sp>
        <p:nvSpPr>
          <p:cNvPr id="20" name="Marcador de contenido 4"/>
          <p:cNvSpPr>
            <a:spLocks noGrp="1"/>
          </p:cNvSpPr>
          <p:nvPr>
            <p:ph sz="half" idx="4294967295"/>
          </p:nvPr>
        </p:nvSpPr>
        <p:spPr>
          <a:xfrm>
            <a:off x="84584" y="2132856"/>
            <a:ext cx="3983360" cy="4032448"/>
          </a:xfrm>
          <a:prstGeom prst="rect">
            <a:avLst/>
          </a:prstGeom>
        </p:spPr>
        <p:txBody>
          <a:bodyPr>
            <a:noAutofit/>
          </a:bodyPr>
          <a:lstStyle/>
          <a:p>
            <a:pPr algn="just">
              <a:buClr>
                <a:srgbClr val="DEA900"/>
              </a:buClr>
            </a:pPr>
            <a:r>
              <a:rPr lang="es-SV" sz="2000" dirty="0">
                <a:solidFill>
                  <a:schemeClr val="tx1">
                    <a:lumMod val="65000"/>
                    <a:lumOff val="35000"/>
                  </a:schemeClr>
                </a:solidFill>
                <a:latin typeface="+mj-lt"/>
                <a:cs typeface="Arial" panose="020B0604020202020204" pitchFamily="34" charset="0"/>
              </a:rPr>
              <a:t>La prescripción es un modo de adquirir las cosas ajenas, o de extinguir las acciones </a:t>
            </a:r>
            <a:r>
              <a:rPr lang="es-SV" sz="2000" dirty="0" smtClean="0">
                <a:solidFill>
                  <a:schemeClr val="tx1">
                    <a:lumMod val="65000"/>
                    <a:lumOff val="35000"/>
                  </a:schemeClr>
                </a:solidFill>
                <a:latin typeface="+mj-lt"/>
                <a:cs typeface="Arial" panose="020B0604020202020204" pitchFamily="34" charset="0"/>
              </a:rPr>
              <a:t>y derechos </a:t>
            </a:r>
            <a:r>
              <a:rPr lang="es-SV" sz="2000" dirty="0">
                <a:solidFill>
                  <a:schemeClr val="tx1">
                    <a:lumMod val="65000"/>
                    <a:lumOff val="35000"/>
                  </a:schemeClr>
                </a:solidFill>
                <a:latin typeface="+mj-lt"/>
                <a:cs typeface="Arial" panose="020B0604020202020204" pitchFamily="34" charset="0"/>
              </a:rPr>
              <a:t>ajenos, por haberse poseído las cosas o no haberse ejercido dichas acciones </a:t>
            </a:r>
            <a:r>
              <a:rPr lang="es-SV" sz="2000" dirty="0" smtClean="0">
                <a:solidFill>
                  <a:schemeClr val="tx1">
                    <a:lumMod val="65000"/>
                    <a:lumOff val="35000"/>
                  </a:schemeClr>
                </a:solidFill>
                <a:latin typeface="+mj-lt"/>
                <a:cs typeface="Arial" panose="020B0604020202020204" pitchFamily="34" charset="0"/>
              </a:rPr>
              <a:t>y derechos </a:t>
            </a:r>
            <a:r>
              <a:rPr lang="es-SV" sz="2000" dirty="0">
                <a:solidFill>
                  <a:schemeClr val="tx1">
                    <a:lumMod val="65000"/>
                    <a:lumOff val="35000"/>
                  </a:schemeClr>
                </a:solidFill>
                <a:latin typeface="+mj-lt"/>
                <a:cs typeface="Arial" panose="020B0604020202020204" pitchFamily="34" charset="0"/>
              </a:rPr>
              <a:t>durante cierto lapso de tiempo, y concurriendo los demás requisitos </a:t>
            </a:r>
            <a:r>
              <a:rPr lang="es-SV" sz="2000" dirty="0" smtClean="0">
                <a:solidFill>
                  <a:schemeClr val="tx1">
                    <a:lumMod val="65000"/>
                    <a:lumOff val="35000"/>
                  </a:schemeClr>
                </a:solidFill>
                <a:latin typeface="+mj-lt"/>
                <a:cs typeface="Arial" panose="020B0604020202020204" pitchFamily="34" charset="0"/>
              </a:rPr>
              <a:t>legales y puede ser adquisitiva o extintiva. La </a:t>
            </a:r>
            <a:r>
              <a:rPr lang="es-SV" sz="2000" dirty="0" err="1" smtClean="0">
                <a:solidFill>
                  <a:schemeClr val="tx1">
                    <a:lumMod val="65000"/>
                    <a:lumOff val="35000"/>
                  </a:schemeClr>
                </a:solidFill>
                <a:latin typeface="+mj-lt"/>
                <a:cs typeface="Arial" panose="020B0604020202020204" pitchFamily="34" charset="0"/>
              </a:rPr>
              <a:t>prescrición</a:t>
            </a:r>
            <a:r>
              <a:rPr lang="es-SV" sz="2000" dirty="0" smtClean="0">
                <a:solidFill>
                  <a:schemeClr val="tx1">
                    <a:lumMod val="65000"/>
                    <a:lumOff val="35000"/>
                  </a:schemeClr>
                </a:solidFill>
                <a:latin typeface="+mj-lt"/>
                <a:cs typeface="Arial" panose="020B0604020202020204" pitchFamily="34" charset="0"/>
              </a:rPr>
              <a:t> opera a solitud de parte. </a:t>
            </a:r>
            <a:endParaRPr lang="es-SV" sz="2000" dirty="0">
              <a:solidFill>
                <a:schemeClr val="tx1">
                  <a:lumMod val="65000"/>
                  <a:lumOff val="35000"/>
                </a:schemeClr>
              </a:solidFill>
              <a:latin typeface="+mj-lt"/>
              <a:cs typeface="Arial" panose="020B0604020202020204" pitchFamily="34" charset="0"/>
            </a:endParaRPr>
          </a:p>
        </p:txBody>
      </p:sp>
      <p:sp>
        <p:nvSpPr>
          <p:cNvPr id="22" name="Marcador de contenido 6"/>
          <p:cNvSpPr>
            <a:spLocks noGrp="1"/>
          </p:cNvSpPr>
          <p:nvPr>
            <p:ph sz="quarter" idx="4294967295"/>
          </p:nvPr>
        </p:nvSpPr>
        <p:spPr>
          <a:xfrm>
            <a:off x="4355976" y="2132856"/>
            <a:ext cx="4176464" cy="3672408"/>
          </a:xfrm>
          <a:prstGeom prst="rect">
            <a:avLst/>
          </a:prstGeom>
        </p:spPr>
        <p:txBody>
          <a:bodyPr>
            <a:noAutofit/>
          </a:bodyPr>
          <a:lstStyle/>
          <a:p>
            <a:pPr algn="just">
              <a:buClr>
                <a:srgbClr val="DEA900"/>
              </a:buClr>
            </a:pPr>
            <a:r>
              <a:rPr lang="es-ES" sz="2000" dirty="0">
                <a:solidFill>
                  <a:schemeClr val="tx1">
                    <a:lumMod val="65000"/>
                    <a:lumOff val="35000"/>
                  </a:schemeClr>
                </a:solidFill>
                <a:latin typeface="+mj-lt"/>
                <a:cs typeface="Arial" panose="020B0604020202020204" pitchFamily="34" charset="0"/>
              </a:rPr>
              <a:t>La </a:t>
            </a:r>
            <a:r>
              <a:rPr lang="es-ES" sz="2000" dirty="0" smtClean="0">
                <a:solidFill>
                  <a:schemeClr val="tx1">
                    <a:lumMod val="65000"/>
                    <a:lumOff val="35000"/>
                  </a:schemeClr>
                </a:solidFill>
                <a:latin typeface="+mj-lt"/>
                <a:cs typeface="Arial" panose="020B0604020202020204" pitchFamily="34" charset="0"/>
              </a:rPr>
              <a:t>caducidad, es </a:t>
            </a:r>
            <a:r>
              <a:rPr lang="es-ES" sz="2000" dirty="0">
                <a:solidFill>
                  <a:schemeClr val="tx1">
                    <a:lumMod val="65000"/>
                    <a:lumOff val="35000"/>
                  </a:schemeClr>
                </a:solidFill>
                <a:latin typeface="+mj-lt"/>
                <a:cs typeface="Arial" panose="020B0604020202020204" pitchFamily="34" charset="0"/>
              </a:rPr>
              <a:t>una figura mediante la cual, ante la existencia de una situación donde el sujeto tiene potestad de ejercer un acto que tendrá efectos jurídicos, no lo hace dentro de un lapso perentorio y pierde el derecho a entablar la acción correspondiente.</a:t>
            </a:r>
            <a:endParaRPr lang="es-SV" sz="2000" dirty="0">
              <a:solidFill>
                <a:schemeClr val="tx1">
                  <a:lumMod val="65000"/>
                  <a:lumOff val="35000"/>
                </a:schemeClr>
              </a:solidFill>
              <a:latin typeface="+mj-lt"/>
              <a:cs typeface="Arial" panose="020B0604020202020204" pitchFamily="34" charset="0"/>
            </a:endParaRPr>
          </a:p>
        </p:txBody>
      </p:sp>
      <p:sp>
        <p:nvSpPr>
          <p:cNvPr id="23" name="Marcador de texto 3"/>
          <p:cNvSpPr txBox="1">
            <a:spLocks/>
          </p:cNvSpPr>
          <p:nvPr/>
        </p:nvSpPr>
        <p:spPr>
          <a:xfrm>
            <a:off x="5023738" y="1628800"/>
            <a:ext cx="2860630" cy="392964"/>
          </a:xfrm>
          <a:prstGeom prst="rect">
            <a:avLst/>
          </a:prstGeom>
        </p:spPr>
        <p:txBody>
          <a:bodyPr vert="horz" lIns="91440" tIns="45720" rIns="91440" bIns="45720" rtlCol="0">
            <a:no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s-SV" sz="2400" b="1" dirty="0" smtClean="0">
                <a:solidFill>
                  <a:srgbClr val="DEA900"/>
                </a:solidFill>
                <a:latin typeface="Times New Roman" panose="02020603050405020304" pitchFamily="18" charset="0"/>
                <a:cs typeface="Times New Roman" panose="02020603050405020304" pitchFamily="18" charset="0"/>
              </a:rPr>
              <a:t>Caducidad</a:t>
            </a:r>
            <a:endParaRPr kumimoji="0" lang="es-SV" sz="2400" b="1" i="0" u="none" strike="noStrike" kern="1200" cap="none" spc="0" normalizeH="0" baseline="0" noProof="0" dirty="0">
              <a:ln>
                <a:noFill/>
              </a:ln>
              <a:solidFill>
                <a:srgbClr val="DEA9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50</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1" name="Title 1"/>
          <p:cNvSpPr>
            <a:spLocks noGrp="1"/>
          </p:cNvSpPr>
          <p:nvPr>
            <p:ph type="title"/>
          </p:nvPr>
        </p:nvSpPr>
        <p:spPr>
          <a:xfrm>
            <a:off x="179512" y="519789"/>
            <a:ext cx="5867400" cy="820979"/>
          </a:xfrm>
        </p:spPr>
        <p:txBody>
          <a:bodyPr>
            <a:noAutofit/>
          </a:bodyPr>
          <a:lstStyle/>
          <a:p>
            <a:r>
              <a:rPr lang="es-SV" sz="2800" dirty="0" smtClean="0">
                <a:solidFill>
                  <a:schemeClr val="tx1">
                    <a:lumMod val="65000"/>
                    <a:lumOff val="35000"/>
                  </a:schemeClr>
                </a:solidFill>
                <a:cs typeface="Times New Roman" panose="02020603050405020304" pitchFamily="18" charset="0"/>
              </a:rPr>
              <a:t>PRESCRIPCIÓN </a:t>
            </a:r>
            <a:r>
              <a:rPr lang="es-SV" sz="2800" dirty="0" smtClean="0">
                <a:solidFill>
                  <a:schemeClr val="tx1">
                    <a:lumMod val="65000"/>
                    <a:lumOff val="35000"/>
                  </a:schemeClr>
                </a:solidFill>
                <a:cs typeface="Times New Roman" panose="02020603050405020304" pitchFamily="18" charset="0"/>
              </a:rPr>
              <a:t>EN EL AMBITO TRIBUTARIO </a:t>
            </a:r>
            <a:r>
              <a:rPr lang="es-SV" sz="2800" dirty="0" smtClean="0">
                <a:solidFill>
                  <a:schemeClr val="tx1">
                    <a:lumMod val="65000"/>
                    <a:lumOff val="35000"/>
                  </a:schemeClr>
                </a:solidFill>
                <a:cs typeface="Times New Roman" panose="02020603050405020304" pitchFamily="18" charset="0"/>
              </a:rPr>
              <a:t/>
            </a:r>
            <a:br>
              <a:rPr lang="es-SV" sz="2800" dirty="0" smtClean="0">
                <a:solidFill>
                  <a:schemeClr val="tx1">
                    <a:lumMod val="65000"/>
                    <a:lumOff val="35000"/>
                  </a:schemeClr>
                </a:solidFill>
                <a:cs typeface="Times New Roman" panose="02020603050405020304" pitchFamily="18" charset="0"/>
              </a:rPr>
            </a:br>
            <a:r>
              <a:rPr lang="es-SV" sz="2000" dirty="0" smtClean="0">
                <a:solidFill>
                  <a:schemeClr val="tx1">
                    <a:lumMod val="65000"/>
                    <a:lumOff val="35000"/>
                  </a:schemeClr>
                </a:solidFill>
                <a:cs typeface="Times New Roman" panose="02020603050405020304" pitchFamily="18" charset="0"/>
              </a:rPr>
              <a:t> </a:t>
            </a:r>
            <a:r>
              <a:rPr lang="es-SV" sz="2000" dirty="0" smtClean="0">
                <a:solidFill>
                  <a:schemeClr val="tx1">
                    <a:lumMod val="65000"/>
                    <a:lumOff val="35000"/>
                  </a:schemeClr>
                </a:solidFill>
                <a:cs typeface="Times New Roman" panose="02020603050405020304" pitchFamily="18" charset="0"/>
              </a:rPr>
              <a:t>(Para exigir el cumplimiento de obligaciones tributarias, multas y demás accesorios)</a:t>
            </a:r>
            <a:endParaRPr lang="es-ES_tradnl" sz="2000" dirty="0" err="1" smtClean="0">
              <a:solidFill>
                <a:schemeClr val="tx1">
                  <a:lumMod val="65000"/>
                  <a:lumOff val="35000"/>
                </a:schemeClr>
              </a:solidFill>
              <a:cs typeface="Times New Roman" panose="02020603050405020304" pitchFamily="18" charset="0"/>
            </a:endParaRPr>
          </a:p>
        </p:txBody>
      </p:sp>
      <p:graphicFrame>
        <p:nvGraphicFramePr>
          <p:cNvPr id="24" name="23 Diagrama"/>
          <p:cNvGraphicFramePr/>
          <p:nvPr/>
        </p:nvGraphicFramePr>
        <p:xfrm>
          <a:off x="1187624" y="1628800"/>
          <a:ext cx="7393160" cy="48514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51</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591797"/>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CADUCIDAD </a:t>
            </a:r>
            <a:r>
              <a:rPr lang="es-SV" sz="3200" dirty="0" smtClean="0">
                <a:solidFill>
                  <a:schemeClr val="tx1">
                    <a:lumMod val="65000"/>
                    <a:lumOff val="35000"/>
                  </a:schemeClr>
                </a:solidFill>
                <a:cs typeface="Times New Roman" panose="02020603050405020304" pitchFamily="18" charset="0"/>
              </a:rPr>
              <a:t>EN EL AMBITO TRIBUTARIO EN EL SALVADOR </a:t>
            </a:r>
            <a:r>
              <a:rPr lang="es-SV" sz="2400" dirty="0" smtClean="0">
                <a:solidFill>
                  <a:schemeClr val="tx1">
                    <a:lumMod val="65000"/>
                    <a:lumOff val="35000"/>
                  </a:schemeClr>
                </a:solidFill>
                <a:cs typeface="Times New Roman" panose="02020603050405020304" pitchFamily="18" charset="0"/>
              </a:rPr>
              <a:t>(Facultades de fiscalización, inspección, investigación y control)</a:t>
            </a:r>
            <a:endParaRPr lang="es-ES_tradnl" sz="3200" dirty="0" err="1" smtClean="0">
              <a:solidFill>
                <a:schemeClr val="tx1">
                  <a:lumMod val="65000"/>
                  <a:lumOff val="35000"/>
                </a:schemeClr>
              </a:solidFill>
              <a:cs typeface="Times New Roman" panose="02020603050405020304" pitchFamily="18" charset="0"/>
            </a:endParaRPr>
          </a:p>
        </p:txBody>
      </p:sp>
      <p:sp>
        <p:nvSpPr>
          <p:cNvPr id="11" name="10 CuadroTexto"/>
          <p:cNvSpPr txBox="1"/>
          <p:nvPr/>
        </p:nvSpPr>
        <p:spPr>
          <a:xfrm>
            <a:off x="264051" y="2061423"/>
            <a:ext cx="8556421" cy="4278094"/>
          </a:xfrm>
          <a:prstGeom prst="rect">
            <a:avLst/>
          </a:prstGeom>
          <a:noFill/>
        </p:spPr>
        <p:txBody>
          <a:bodyPr wrap="square" rtlCol="0">
            <a:spAutoFit/>
          </a:bodyPr>
          <a:lstStyle/>
          <a:p>
            <a:pPr marL="342900" indent="-342900" algn="just">
              <a:buClr>
                <a:srgbClr val="DEA900"/>
              </a:buClr>
              <a:buFont typeface="Wingdings" pitchFamily="2" charset="2"/>
              <a:buChar char="§"/>
            </a:pPr>
            <a:r>
              <a:rPr lang="es-SV" sz="1600" dirty="0" smtClean="0">
                <a:solidFill>
                  <a:schemeClr val="tx1">
                    <a:lumMod val="65000"/>
                    <a:lumOff val="35000"/>
                  </a:schemeClr>
                </a:solidFill>
                <a:latin typeface="+mj-lt"/>
                <a:cs typeface="Arial" panose="020B0604020202020204" pitchFamily="34" charset="0"/>
              </a:rPr>
              <a:t>En </a:t>
            </a:r>
            <a:r>
              <a:rPr lang="es-SV" sz="1600" dirty="0" smtClean="0">
                <a:solidFill>
                  <a:schemeClr val="tx1">
                    <a:lumMod val="65000"/>
                    <a:lumOff val="35000"/>
                  </a:schemeClr>
                </a:solidFill>
                <a:latin typeface="+mj-lt"/>
                <a:cs typeface="Arial" panose="020B0604020202020204" pitchFamily="34" charset="0"/>
              </a:rPr>
              <a:t>tres años para la fiscalización de las liquidaciones presentadas dentro de los plazos legales establecidos en las leyes tributarias respectivas y para liquidar de oficio el tributo que corresponda, así como para la imposición de sanciones conexas. </a:t>
            </a:r>
            <a:r>
              <a:rPr lang="es-SV" sz="1600" dirty="0" smtClean="0">
                <a:solidFill>
                  <a:schemeClr val="tx1">
                    <a:lumMod val="65000"/>
                    <a:lumOff val="35000"/>
                  </a:schemeClr>
                </a:solidFill>
                <a:latin typeface="+mj-lt"/>
                <a:cs typeface="Arial" panose="020B0604020202020204" pitchFamily="34" charset="0"/>
              </a:rPr>
              <a:t>En cinco años para la fiscalización, liquidación del tributo y aplicación de sanciones conexas en los casos en que no se haya presentado liquidación.</a:t>
            </a:r>
          </a:p>
          <a:p>
            <a:pPr marL="342900" indent="-342900" algn="just">
              <a:buClr>
                <a:srgbClr val="DEA900"/>
              </a:buClr>
              <a:buFont typeface="Wingdings" pitchFamily="2" charset="2"/>
              <a:buChar char="§"/>
            </a:pPr>
            <a:r>
              <a:rPr lang="es-SV" sz="1600" dirty="0" smtClean="0">
                <a:solidFill>
                  <a:schemeClr val="tx1">
                    <a:lumMod val="65000"/>
                    <a:lumOff val="35000"/>
                  </a:schemeClr>
                </a:solidFill>
                <a:latin typeface="+mj-lt"/>
                <a:cs typeface="Arial" panose="020B0604020202020204" pitchFamily="34" charset="0"/>
              </a:rPr>
              <a:t>En cinco años para requerir la presentación de liquidaciones de tributos.</a:t>
            </a:r>
          </a:p>
          <a:p>
            <a:pPr marL="342900" indent="-342900" algn="just">
              <a:buClr>
                <a:srgbClr val="DEA900"/>
              </a:buClr>
              <a:buFont typeface="Wingdings" pitchFamily="2" charset="2"/>
              <a:buChar char="§"/>
            </a:pPr>
            <a:r>
              <a:rPr lang="es-SV" sz="1600" dirty="0" smtClean="0">
                <a:solidFill>
                  <a:schemeClr val="tx1">
                    <a:lumMod val="65000"/>
                    <a:lumOff val="35000"/>
                  </a:schemeClr>
                </a:solidFill>
                <a:latin typeface="+mj-lt"/>
                <a:cs typeface="Arial" panose="020B0604020202020204" pitchFamily="34" charset="0"/>
              </a:rPr>
              <a:t>En tres años para la fiscalización de las liquidaciones presentadas y para liquidar de oficio el tributo que corresponda, así como para la imposición de sanciones conexas, cuando se hubiere presentado liquidación fuera de los plazos legales establecidos en las leyes tributarias respectivas, contados a partir del día siguiente de la fecha de presentación de la declaración</a:t>
            </a:r>
            <a:r>
              <a:rPr lang="es-SV" sz="1600" dirty="0" smtClean="0">
                <a:solidFill>
                  <a:schemeClr val="tx1">
                    <a:lumMod val="65000"/>
                    <a:lumOff val="35000"/>
                  </a:schemeClr>
                </a:solidFill>
                <a:latin typeface="+mj-lt"/>
                <a:cs typeface="Arial" panose="020B0604020202020204" pitchFamily="34" charset="0"/>
              </a:rPr>
              <a:t>.</a:t>
            </a:r>
          </a:p>
          <a:p>
            <a:pPr marL="342900" indent="-342900" algn="just">
              <a:buFont typeface="Wingdings" panose="05000000000000000000" pitchFamily="2" charset="2"/>
              <a:buChar char="Ø"/>
            </a:pPr>
            <a:endParaRPr lang="es-SV" sz="1600" b="1" i="1" dirty="0" smtClean="0">
              <a:solidFill>
                <a:schemeClr val="tx1">
                  <a:lumMod val="65000"/>
                  <a:lumOff val="35000"/>
                </a:schemeClr>
              </a:solidFill>
              <a:latin typeface="+mj-lt"/>
              <a:cs typeface="Arial" panose="020B0604020202020204" pitchFamily="34" charset="0"/>
            </a:endParaRPr>
          </a:p>
          <a:p>
            <a:pPr algn="just"/>
            <a:r>
              <a:rPr lang="es-SV" sz="1600" b="1" i="1" dirty="0" smtClean="0">
                <a:solidFill>
                  <a:schemeClr val="tx1">
                    <a:lumMod val="65000"/>
                    <a:lumOff val="35000"/>
                  </a:schemeClr>
                </a:solidFill>
                <a:latin typeface="+mj-lt"/>
                <a:cs typeface="Arial" panose="020B0604020202020204" pitchFamily="34" charset="0"/>
              </a:rPr>
              <a:t>La caducidad  no opera respecto de los agentes de retención y percepción que no han enterado las cantidades retenidas o percibidas ni para la imposición de sanciones a que hubiere lugar respecto de los actos ilícitos incurridos por ellos. Tampoco opera, cuando los contribuyentes invoquen o realicen actos en los que reclamen beneficios, deducciones, saldos a favor, remanentes de crédito fiscal o cualquier otro derecho, respecto de los periodos o ejercicios en los que éstos se originan, ni de aquellos posteriores a los que afecta.</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0" y="2438400"/>
            <a:ext cx="8458200" cy="1470025"/>
          </a:xfrm>
        </p:spPr>
        <p:txBody>
          <a:bodyPr>
            <a:normAutofit/>
          </a:bodyPr>
          <a:lstStyle/>
          <a:p>
            <a:pPr algn="r"/>
            <a:r>
              <a:rPr lang="es-ES_tradnl" dirty="0" smtClean="0">
                <a:latin typeface="Gotham Book"/>
                <a:cs typeface="Gotham Book"/>
              </a:rPr>
              <a:t>III. Fiscalidad Internacional</a:t>
            </a:r>
            <a:endParaRPr lang="es-ES_tradnl" dirty="0">
              <a:latin typeface="Gotham Book"/>
              <a:cs typeface="Gotham Book"/>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53</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03765"/>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Principio </a:t>
            </a:r>
            <a:r>
              <a:rPr lang="es-SV" sz="3200" dirty="0" smtClean="0">
                <a:solidFill>
                  <a:schemeClr val="tx1">
                    <a:lumMod val="65000"/>
                    <a:lumOff val="35000"/>
                  </a:schemeClr>
                </a:solidFill>
                <a:cs typeface="Times New Roman" panose="02020603050405020304" pitchFamily="18" charset="0"/>
              </a:rPr>
              <a:t>de Territorialidad en Materia Tributaria</a:t>
            </a:r>
            <a:endParaRPr lang="es-ES_tradnl" sz="3200" dirty="0" err="1" smtClean="0">
              <a:solidFill>
                <a:schemeClr val="tx1">
                  <a:lumMod val="65000"/>
                  <a:lumOff val="35000"/>
                </a:schemeClr>
              </a:solidFill>
              <a:cs typeface="Times New Roman" panose="02020603050405020304" pitchFamily="18" charset="0"/>
            </a:endParaRPr>
          </a:p>
        </p:txBody>
      </p:sp>
      <p:sp>
        <p:nvSpPr>
          <p:cNvPr id="11" name="10 CuadroTexto"/>
          <p:cNvSpPr txBox="1"/>
          <p:nvPr/>
        </p:nvSpPr>
        <p:spPr>
          <a:xfrm>
            <a:off x="264051" y="1268760"/>
            <a:ext cx="8556421" cy="5062924"/>
          </a:xfrm>
          <a:prstGeom prst="rect">
            <a:avLst/>
          </a:prstGeom>
          <a:noFill/>
        </p:spPr>
        <p:txBody>
          <a:bodyPr wrap="square" rtlCol="0">
            <a:spAutoFit/>
          </a:bodyPr>
          <a:lstStyle/>
          <a:p>
            <a:pPr marL="342900" indent="-342900" algn="just">
              <a:buClr>
                <a:srgbClr val="DEA900"/>
              </a:buClr>
              <a:buFont typeface="Wingdings" panose="05000000000000000000" pitchFamily="2" charset="2"/>
              <a:buChar char="Ø"/>
            </a:pPr>
            <a:r>
              <a:rPr lang="es-ES" sz="1900" dirty="0" smtClean="0">
                <a:solidFill>
                  <a:schemeClr val="tx1">
                    <a:lumMod val="65000"/>
                    <a:lumOff val="35000"/>
                  </a:schemeClr>
                </a:solidFill>
                <a:latin typeface="+mj-lt"/>
                <a:cs typeface="Arial" panose="020B0604020202020204" pitchFamily="34" charset="0"/>
              </a:rPr>
              <a:t>El Principio de Renta Mundial extiende el alcance de la jurisdicción tributaria de un país más allá de sus límites fronterizos, en razón de lo cual justifica la exigencia del pago del tributo por parte de aquellos sujetos nacionalizados que realizan actividades fuera del territorio al que pertenecen, gravando no solo los hechos que ocurren dentro de ese Estado o país, sino también los hechos definidos dentro de su Normativa tributaria, aunque estos se produzcan o generen fuera del Estado o nación.</a:t>
            </a:r>
          </a:p>
          <a:p>
            <a:pPr algn="just">
              <a:buClr>
                <a:srgbClr val="DEA900"/>
              </a:buClr>
            </a:pPr>
            <a:endParaRPr lang="es-ES" sz="1900" dirty="0" smtClean="0">
              <a:solidFill>
                <a:schemeClr val="tx1">
                  <a:lumMod val="65000"/>
                  <a:lumOff val="35000"/>
                </a:schemeClr>
              </a:solidFill>
              <a:latin typeface="+mj-lt"/>
              <a:cs typeface="Arial" panose="020B0604020202020204" pitchFamily="34" charset="0"/>
            </a:endParaRPr>
          </a:p>
          <a:p>
            <a:pPr marL="342900" indent="-342900" algn="just">
              <a:buClr>
                <a:srgbClr val="DEA900"/>
              </a:buClr>
              <a:buFont typeface="Wingdings" panose="05000000000000000000" pitchFamily="2" charset="2"/>
              <a:buChar char="Ø"/>
            </a:pPr>
            <a:r>
              <a:rPr lang="es-ES" sz="1900" dirty="0" smtClean="0">
                <a:solidFill>
                  <a:schemeClr val="tx1">
                    <a:lumMod val="65000"/>
                    <a:lumOff val="35000"/>
                  </a:schemeClr>
                </a:solidFill>
                <a:latin typeface="+mj-lt"/>
                <a:cs typeface="Arial" panose="020B0604020202020204" pitchFamily="34" charset="0"/>
              </a:rPr>
              <a:t>Principio de Territorialidad, donde se establece que los sujetos pasivos únicamente estarán sujetos del pago de tributos por los hechos o actividades que ocurren dentro del territorio del país. </a:t>
            </a:r>
            <a:r>
              <a:rPr lang="es-ES" sz="1900" dirty="0" smtClean="0">
                <a:solidFill>
                  <a:schemeClr val="tx1">
                    <a:lumMod val="65000"/>
                    <a:lumOff val="35000"/>
                  </a:schemeClr>
                </a:solidFill>
                <a:latin typeface="+mj-lt"/>
                <a:cs typeface="Arial" panose="020B0604020202020204" pitchFamily="34" charset="0"/>
              </a:rPr>
              <a:t>.En materia de imposición El Salvador ha adoptado como método de imputación basado en principio de territorialidad; sin embargo a partir de la reforma tributaria efectuada en el año 2004, dicho principio dejó de concebirse con la pureza estricta de la palabra; es decir que el país entró en una dinámica de regirse bajo una norma que matiza la relacionada territorialidad, acción que se acentúa con la reforma de 2009 vigente a partir de 2010 para efectos del Impuesto sobre la </a:t>
            </a:r>
            <a:r>
              <a:rPr lang="es-ES" sz="1900" dirty="0" smtClean="0">
                <a:solidFill>
                  <a:schemeClr val="tx1">
                    <a:lumMod val="65000"/>
                    <a:lumOff val="35000"/>
                  </a:schemeClr>
                </a:solidFill>
                <a:latin typeface="+mj-lt"/>
                <a:cs typeface="Arial" panose="020B0604020202020204" pitchFamily="34" charset="0"/>
              </a:rPr>
              <a:t>Renta.</a:t>
            </a:r>
            <a:endParaRPr lang="es-ES" sz="1900" dirty="0" smtClean="0">
              <a:solidFill>
                <a:schemeClr val="tx1">
                  <a:lumMod val="65000"/>
                  <a:lumOff val="35000"/>
                </a:schemeClr>
              </a:solidFill>
              <a:latin typeface="+mj-lt"/>
              <a:cs typeface="Arial" panose="020B0604020202020204"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54</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03765"/>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Principio </a:t>
            </a:r>
            <a:r>
              <a:rPr lang="es-SV" sz="3200" dirty="0" smtClean="0">
                <a:solidFill>
                  <a:schemeClr val="tx1">
                    <a:lumMod val="65000"/>
                    <a:lumOff val="35000"/>
                  </a:schemeClr>
                </a:solidFill>
                <a:cs typeface="Times New Roman" panose="02020603050405020304" pitchFamily="18" charset="0"/>
              </a:rPr>
              <a:t>de Territorialidad en Materia Tributaria</a:t>
            </a:r>
            <a:endParaRPr lang="es-ES_tradnl" sz="3200" dirty="0" err="1" smtClean="0">
              <a:solidFill>
                <a:schemeClr val="tx1">
                  <a:lumMod val="65000"/>
                  <a:lumOff val="35000"/>
                </a:schemeClr>
              </a:solidFill>
              <a:cs typeface="Times New Roman" panose="02020603050405020304" pitchFamily="18" charset="0"/>
            </a:endParaRPr>
          </a:p>
        </p:txBody>
      </p:sp>
      <p:graphicFrame>
        <p:nvGraphicFramePr>
          <p:cNvPr id="10" name="9 Diagrama"/>
          <p:cNvGraphicFramePr/>
          <p:nvPr/>
        </p:nvGraphicFramePr>
        <p:xfrm>
          <a:off x="228600" y="1397000"/>
          <a:ext cx="8688560" cy="455228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55</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03765"/>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Principio </a:t>
            </a:r>
            <a:r>
              <a:rPr lang="es-SV" sz="3200" dirty="0" smtClean="0">
                <a:solidFill>
                  <a:schemeClr val="tx1">
                    <a:lumMod val="65000"/>
                    <a:lumOff val="35000"/>
                  </a:schemeClr>
                </a:solidFill>
                <a:cs typeface="Times New Roman" panose="02020603050405020304" pitchFamily="18" charset="0"/>
              </a:rPr>
              <a:t>de Territorialidad en Materia Tributaria</a:t>
            </a:r>
            <a:endParaRPr lang="es-ES_tradnl" sz="3200" dirty="0" err="1" smtClean="0">
              <a:solidFill>
                <a:schemeClr val="tx1">
                  <a:lumMod val="65000"/>
                  <a:lumOff val="35000"/>
                </a:schemeClr>
              </a:solidFill>
              <a:cs typeface="Times New Roman" panose="02020603050405020304" pitchFamily="18" charset="0"/>
            </a:endParaRPr>
          </a:p>
        </p:txBody>
      </p:sp>
      <p:graphicFrame>
        <p:nvGraphicFramePr>
          <p:cNvPr id="10" name="9 Diagrama"/>
          <p:cNvGraphicFramePr/>
          <p:nvPr/>
        </p:nvGraphicFramePr>
        <p:xfrm>
          <a:off x="228600" y="1397000"/>
          <a:ext cx="8688560" cy="48514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56</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03765"/>
            <a:ext cx="5867400" cy="820979"/>
          </a:xfrm>
        </p:spPr>
        <p:txBody>
          <a:bodyPr>
            <a:noAutofit/>
          </a:bodyPr>
          <a:lstStyle/>
          <a:p>
            <a:r>
              <a:rPr lang="es-SV" sz="3200" dirty="0" smtClean="0">
                <a:solidFill>
                  <a:schemeClr val="tx1">
                    <a:lumMod val="65000"/>
                    <a:lumOff val="35000"/>
                  </a:schemeClr>
                </a:solidFill>
                <a:cs typeface="Times New Roman" panose="02020603050405020304" pitchFamily="18" charset="0"/>
              </a:rPr>
              <a:t>Principio </a:t>
            </a:r>
            <a:r>
              <a:rPr lang="es-SV" sz="3200" dirty="0" smtClean="0">
                <a:solidFill>
                  <a:schemeClr val="tx1">
                    <a:lumMod val="65000"/>
                    <a:lumOff val="35000"/>
                  </a:schemeClr>
                </a:solidFill>
                <a:cs typeface="Times New Roman" panose="02020603050405020304" pitchFamily="18" charset="0"/>
              </a:rPr>
              <a:t>de </a:t>
            </a:r>
            <a:r>
              <a:rPr lang="es-SV" sz="3200" dirty="0" smtClean="0">
                <a:solidFill>
                  <a:schemeClr val="tx1">
                    <a:lumMod val="65000"/>
                    <a:lumOff val="35000"/>
                  </a:schemeClr>
                </a:solidFill>
                <a:cs typeface="Times New Roman" panose="02020603050405020304" pitchFamily="18" charset="0"/>
              </a:rPr>
              <a:t>Renta Mundial</a:t>
            </a:r>
            <a:endParaRPr lang="es-ES_tradnl" sz="3200" dirty="0" err="1" smtClean="0">
              <a:solidFill>
                <a:schemeClr val="tx1">
                  <a:lumMod val="65000"/>
                  <a:lumOff val="35000"/>
                </a:schemeClr>
              </a:solidFill>
              <a:cs typeface="Times New Roman" panose="02020603050405020304" pitchFamily="18" charset="0"/>
            </a:endParaRPr>
          </a:p>
        </p:txBody>
      </p:sp>
      <p:sp>
        <p:nvSpPr>
          <p:cNvPr id="11" name="10 CuadroTexto"/>
          <p:cNvSpPr txBox="1"/>
          <p:nvPr/>
        </p:nvSpPr>
        <p:spPr>
          <a:xfrm>
            <a:off x="264051" y="1348601"/>
            <a:ext cx="8556421" cy="4816703"/>
          </a:xfrm>
          <a:prstGeom prst="rect">
            <a:avLst/>
          </a:prstGeom>
          <a:noFill/>
        </p:spPr>
        <p:txBody>
          <a:bodyPr wrap="square" rtlCol="0">
            <a:spAutoFit/>
          </a:bodyPr>
          <a:lstStyle/>
          <a:p>
            <a:pPr marL="285750" indent="-285750" algn="just">
              <a:buClr>
                <a:srgbClr val="DEA900"/>
              </a:buClr>
              <a:buFont typeface="Wingdings" panose="05000000000000000000" pitchFamily="2" charset="2"/>
              <a:buChar char="Ø"/>
            </a:pPr>
            <a:r>
              <a:rPr lang="es-SV" dirty="0" smtClean="0">
                <a:solidFill>
                  <a:schemeClr val="tx1">
                    <a:lumMod val="65000"/>
                    <a:lumOff val="35000"/>
                  </a:schemeClr>
                </a:solidFill>
                <a:latin typeface="+mj-lt"/>
                <a:cs typeface="Arial" panose="020B0604020202020204" pitchFamily="34" charset="0"/>
              </a:rPr>
              <a:t>“Las </a:t>
            </a:r>
            <a:r>
              <a:rPr lang="es-SV" dirty="0" smtClean="0">
                <a:solidFill>
                  <a:schemeClr val="tx1">
                    <a:lumMod val="65000"/>
                    <a:lumOff val="35000"/>
                  </a:schemeClr>
                </a:solidFill>
                <a:latin typeface="+mj-lt"/>
                <a:cs typeface="Arial" panose="020B0604020202020204" pitchFamily="34" charset="0"/>
              </a:rPr>
              <a:t>rentas no gravables, exentas o no sujetas que obtengan en otro país, Estado o territorio, personas, fideicomisos y sucesiones, salvadoreñas domiciliadas en El Salvador por créditos o financiamientos otorgados a personas, fideicomisos o sucesiones ubicados en el exterior, se reputará renta gravada en el país, y la renta neta resultante de esa renta, deberá sumarse a la renta neta o imponible obtenida en el territorio de la República de El Salvador y pagar el impuesto respectivo.” ( Art.16 LISR).</a:t>
            </a:r>
            <a:endParaRPr lang="es-SV" dirty="0" smtClean="0">
              <a:solidFill>
                <a:schemeClr val="tx1">
                  <a:lumMod val="65000"/>
                  <a:lumOff val="35000"/>
                </a:schemeClr>
              </a:solidFill>
              <a:latin typeface="+mj-lt"/>
              <a:cs typeface="Arial" panose="020B0604020202020204" pitchFamily="34" charset="0"/>
            </a:endParaRPr>
          </a:p>
          <a:p>
            <a:pPr algn="just">
              <a:buClr>
                <a:srgbClr val="DEA900"/>
              </a:buClr>
            </a:pPr>
            <a:endParaRPr lang="es-SV" dirty="0" smtClean="0">
              <a:solidFill>
                <a:schemeClr val="tx1">
                  <a:lumMod val="65000"/>
                  <a:lumOff val="35000"/>
                </a:schemeClr>
              </a:solidFill>
              <a:latin typeface="+mj-lt"/>
              <a:cs typeface="Arial" panose="020B0604020202020204" pitchFamily="34" charset="0"/>
            </a:endParaRPr>
          </a:p>
          <a:p>
            <a:pPr marL="285750" indent="-285750" algn="just">
              <a:buClr>
                <a:srgbClr val="DEA900"/>
              </a:buClr>
              <a:buFont typeface="Wingdings" panose="05000000000000000000" pitchFamily="2" charset="2"/>
              <a:buChar char="Ø"/>
            </a:pPr>
            <a:r>
              <a:rPr lang="es-SV" dirty="0" smtClean="0">
                <a:solidFill>
                  <a:schemeClr val="tx1">
                    <a:lumMod val="65000"/>
                    <a:lumOff val="35000"/>
                  </a:schemeClr>
                </a:solidFill>
                <a:latin typeface="+mj-lt"/>
                <a:cs typeface="Arial" panose="020B0604020202020204" pitchFamily="34" charset="0"/>
              </a:rPr>
              <a:t> “Las personas naturales domiciliadas en El Salvador deberán declarar en la República de El Salvador las rentas que obtengan por depósitos en instituciones financieras del exterior, aunque hubiesen pagado  Impuesto sobre la Renta u otro impuesto de igual naturaleza en el país, estado o territorio en que las obtuvo; de no haber pagado impuesto en el exterior, deberá tributar el diez por ciento en la Republica de El Salvado Si la tasa del impuesto referido o su proporción pagado en el exterior, es menor a la tasa del diez por ciento,  deberá aplicarse a dichas rentas la diferencia de tasa y pagar el Impuesto correspondiente dentro del plazo  legal. No será sujeto a devolución, </a:t>
            </a:r>
            <a:r>
              <a:rPr lang="es-SV" dirty="0" err="1" smtClean="0">
                <a:solidFill>
                  <a:schemeClr val="tx1">
                    <a:lumMod val="65000"/>
                    <a:lumOff val="35000"/>
                  </a:schemeClr>
                </a:solidFill>
                <a:latin typeface="+mj-lt"/>
                <a:cs typeface="Arial" panose="020B0604020202020204" pitchFamily="34" charset="0"/>
              </a:rPr>
              <a:t>acreditamiento</a:t>
            </a:r>
            <a:r>
              <a:rPr lang="es-SV" dirty="0" smtClean="0">
                <a:solidFill>
                  <a:schemeClr val="tx1">
                    <a:lumMod val="65000"/>
                    <a:lumOff val="35000"/>
                  </a:schemeClr>
                </a:solidFill>
                <a:latin typeface="+mj-lt"/>
                <a:cs typeface="Arial" panose="020B0604020202020204" pitchFamily="34" charset="0"/>
              </a:rPr>
              <a:t> o deducción el impuesto pagado en el exterior en exceso a la tasa salvadoreña.” ( Art. 27 LISR).</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57</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303765"/>
            <a:ext cx="5867400" cy="820979"/>
          </a:xfrm>
        </p:spPr>
        <p:txBody>
          <a:bodyPr>
            <a:noAutofit/>
          </a:bodyPr>
          <a:lstStyle/>
          <a:p>
            <a:r>
              <a:rPr lang="es-SV" sz="2800" dirty="0" smtClean="0">
                <a:solidFill>
                  <a:schemeClr val="tx1">
                    <a:lumMod val="65000"/>
                    <a:lumOff val="35000"/>
                  </a:schemeClr>
                </a:solidFill>
                <a:cs typeface="Times New Roman" panose="02020603050405020304" pitchFamily="18" charset="0"/>
              </a:rPr>
              <a:t>NORMATIVA SOBRE ESTABLECIMIENTOS Y LOS EFECTOS DE SUJECCIÓN </a:t>
            </a:r>
            <a:r>
              <a:rPr lang="es-SV" sz="2800" dirty="0" smtClean="0">
                <a:solidFill>
                  <a:schemeClr val="tx1">
                    <a:lumMod val="65000"/>
                    <a:lumOff val="35000"/>
                  </a:schemeClr>
                </a:solidFill>
                <a:cs typeface="Times New Roman" panose="02020603050405020304" pitchFamily="18" charset="0"/>
              </a:rPr>
              <a:t>FISCAL</a:t>
            </a:r>
            <a:endParaRPr lang="es-ES_tradnl" sz="2800" dirty="0" err="1" smtClean="0">
              <a:solidFill>
                <a:schemeClr val="tx1">
                  <a:lumMod val="65000"/>
                  <a:lumOff val="35000"/>
                </a:schemeClr>
              </a:solidFill>
              <a:cs typeface="Times New Roman" panose="02020603050405020304" pitchFamily="18" charset="0"/>
            </a:endParaRPr>
          </a:p>
        </p:txBody>
      </p:sp>
      <p:graphicFrame>
        <p:nvGraphicFramePr>
          <p:cNvPr id="10" name="9 Diagrama"/>
          <p:cNvGraphicFramePr/>
          <p:nvPr/>
        </p:nvGraphicFramePr>
        <p:xfrm>
          <a:off x="-396552" y="1700808"/>
          <a:ext cx="9145016" cy="440826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58</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228600" y="316203"/>
            <a:ext cx="5867400" cy="952557"/>
          </a:xfrm>
        </p:spPr>
        <p:txBody>
          <a:bodyPr>
            <a:noAutofit/>
          </a:bodyPr>
          <a:lstStyle/>
          <a:p>
            <a:r>
              <a:rPr lang="es-SV" sz="2800" dirty="0" smtClean="0">
                <a:solidFill>
                  <a:schemeClr val="tx1">
                    <a:lumMod val="65000"/>
                    <a:lumOff val="35000"/>
                  </a:schemeClr>
                </a:solidFill>
                <a:cs typeface="Times New Roman" panose="02020603050405020304" pitchFamily="18" charset="0"/>
              </a:rPr>
              <a:t>NORMATIVA </a:t>
            </a:r>
            <a:r>
              <a:rPr lang="es-SV" sz="2800" dirty="0" smtClean="0">
                <a:solidFill>
                  <a:schemeClr val="tx1">
                    <a:lumMod val="65000"/>
                    <a:lumOff val="35000"/>
                  </a:schemeClr>
                </a:solidFill>
                <a:cs typeface="Times New Roman" panose="02020603050405020304" pitchFamily="18" charset="0"/>
              </a:rPr>
              <a:t>SOBRE ESTABLECIMIENTOS Y LOS EFECTOS DE SUJECCIÓN FISCAL</a:t>
            </a:r>
            <a:endParaRPr lang="es-ES_tradnl" sz="2800" dirty="0" err="1" smtClean="0">
              <a:solidFill>
                <a:schemeClr val="tx1">
                  <a:lumMod val="65000"/>
                  <a:lumOff val="35000"/>
                </a:schemeClr>
              </a:solidFill>
              <a:cs typeface="Times New Roman" panose="02020603050405020304" pitchFamily="18" charset="0"/>
            </a:endParaRPr>
          </a:p>
        </p:txBody>
      </p:sp>
      <p:sp>
        <p:nvSpPr>
          <p:cNvPr id="9" name="8 Rectángulo"/>
          <p:cNvSpPr/>
          <p:nvPr/>
        </p:nvSpPr>
        <p:spPr>
          <a:xfrm>
            <a:off x="179512" y="2081168"/>
            <a:ext cx="8748464" cy="4770537"/>
          </a:xfrm>
          <a:prstGeom prst="rect">
            <a:avLst/>
          </a:prstGeom>
        </p:spPr>
        <p:txBody>
          <a:bodyPr wrap="square">
            <a:spAutoFit/>
          </a:bodyPr>
          <a:lstStyle/>
          <a:p>
            <a:pPr marL="285750" indent="-285750" algn="just">
              <a:buClr>
                <a:srgbClr val="DEA900"/>
              </a:buClr>
              <a:buFont typeface="Wingdings" panose="05000000000000000000" pitchFamily="2" charset="2"/>
              <a:buChar char="Ø"/>
            </a:pPr>
            <a:r>
              <a:rPr lang="es-SV" sz="2000" dirty="0">
                <a:solidFill>
                  <a:schemeClr val="tx1">
                    <a:lumMod val="65000"/>
                    <a:lumOff val="35000"/>
                  </a:schemeClr>
                </a:solidFill>
                <a:latin typeface="+mj-lt"/>
                <a:cs typeface="Arial" panose="020B0604020202020204" pitchFamily="34" charset="0"/>
              </a:rPr>
              <a:t>Las personas jurídicas, fideicomisos, sociedades de hecho y uniones de personas, están obligadas a constituir y mantener en todo tiempo ante la Administración Tributaria al menos un representante o apoderado con facultades suficientes y con presencia física permanente en el país ( Art. </a:t>
            </a:r>
            <a:r>
              <a:rPr lang="es-SV" sz="2000" dirty="0">
                <a:solidFill>
                  <a:schemeClr val="tx1">
                    <a:lumMod val="65000"/>
                    <a:lumOff val="35000"/>
                  </a:schemeClr>
                </a:solidFill>
                <a:latin typeface="+mj-lt"/>
                <a:cs typeface="Arial" panose="020B0604020202020204" pitchFamily="34" charset="0"/>
              </a:rPr>
              <a:t>127 </a:t>
            </a:r>
            <a:r>
              <a:rPr lang="es-SV" sz="2000" dirty="0" smtClean="0">
                <a:solidFill>
                  <a:schemeClr val="tx1">
                    <a:lumMod val="65000"/>
                    <a:lumOff val="35000"/>
                  </a:schemeClr>
                </a:solidFill>
                <a:latin typeface="+mj-lt"/>
                <a:cs typeface="Arial" panose="020B0604020202020204" pitchFamily="34" charset="0"/>
              </a:rPr>
              <a:t>).</a:t>
            </a:r>
          </a:p>
          <a:p>
            <a:pPr marL="285750" indent="-285750" algn="just">
              <a:buClr>
                <a:srgbClr val="DEA900"/>
              </a:buClr>
              <a:buFont typeface="Wingdings" panose="05000000000000000000" pitchFamily="2" charset="2"/>
              <a:buChar char="Ø"/>
            </a:pPr>
            <a:endParaRPr lang="es-SV" sz="2000" dirty="0">
              <a:solidFill>
                <a:schemeClr val="tx1">
                  <a:lumMod val="65000"/>
                  <a:lumOff val="35000"/>
                </a:schemeClr>
              </a:solidFill>
              <a:latin typeface="+mj-lt"/>
              <a:cs typeface="Arial" panose="020B0604020202020204" pitchFamily="34" charset="0"/>
            </a:endParaRPr>
          </a:p>
          <a:p>
            <a:pPr marL="285750" indent="-285750" algn="just">
              <a:buClr>
                <a:srgbClr val="DEA900"/>
              </a:buClr>
              <a:buFont typeface="Wingdings" panose="05000000000000000000" pitchFamily="2" charset="2"/>
              <a:buChar char="Ø"/>
            </a:pPr>
            <a:r>
              <a:rPr lang="es-SV" sz="2000" dirty="0">
                <a:solidFill>
                  <a:schemeClr val="tx1">
                    <a:lumMod val="65000"/>
                    <a:lumOff val="35000"/>
                  </a:schemeClr>
                </a:solidFill>
                <a:latin typeface="+mj-lt"/>
                <a:cs typeface="Arial" panose="020B0604020202020204" pitchFamily="34" charset="0"/>
              </a:rPr>
              <a:t>Las filiales o sucursales deberán efectuar la retención  del impuesto sobre la renta, a con carácter de pago definitivo, en el porcentaje previsto o correspondiente, por los pagos que realicen a sus casas matrices en cualquier concepto, salvo que correspondan a la adquisición de bienes muebles corporales o utilidades que ha obtenido la filial o sucursal que ya hayan pagado el Impuesto correspondiente, la cual deberán enterar en el plazo, forma y medios que las leyes tributarias estipulen(Art. 158 inc. 5º).</a:t>
            </a:r>
          </a:p>
          <a:p>
            <a:pPr marL="285750" indent="-285750" algn="just">
              <a:buClr>
                <a:srgbClr val="DEA900"/>
              </a:buClr>
              <a:buFont typeface="Wingdings" panose="05000000000000000000" pitchFamily="2" charset="2"/>
              <a:buChar char="Ø"/>
            </a:pPr>
            <a:endParaRPr lang="es-SV" sz="3200" dirty="0">
              <a:effectLst>
                <a:outerShdw blurRad="38100" dist="38100" dir="2700000" algn="tl">
                  <a:srgbClr val="000000">
                    <a:alpha val="43137"/>
                  </a:srgbClr>
                </a:outerShdw>
              </a:effectLst>
              <a:latin typeface="+mj-lt"/>
              <a:cs typeface="Times New Roman" panose="02020603050405020304" pitchFamily="18" charset="0"/>
            </a:endParaRPr>
          </a:p>
          <a:p>
            <a:pPr algn="just">
              <a:buClr>
                <a:srgbClr val="DEA900"/>
              </a:buClr>
            </a:pPr>
            <a:endParaRPr lang="es-SV" sz="3200" dirty="0">
              <a:effectLst>
                <a:outerShdw blurRad="38100" dist="38100" dir="2700000" algn="tl">
                  <a:srgbClr val="000000">
                    <a:alpha val="43137"/>
                  </a:srgbClr>
                </a:outerShdw>
              </a:effectLst>
              <a:latin typeface="+mj-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59</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228600" y="316203"/>
            <a:ext cx="5867400" cy="952557"/>
          </a:xfrm>
        </p:spPr>
        <p:txBody>
          <a:bodyPr>
            <a:noAutofit/>
          </a:bodyPr>
          <a:lstStyle/>
          <a:p>
            <a:r>
              <a:rPr lang="es-SV" sz="2800" dirty="0" smtClean="0">
                <a:solidFill>
                  <a:schemeClr val="tx1">
                    <a:lumMod val="65000"/>
                    <a:lumOff val="35000"/>
                  </a:schemeClr>
                </a:solidFill>
                <a:cs typeface="Times New Roman" panose="02020603050405020304" pitchFamily="18" charset="0"/>
              </a:rPr>
              <a:t>NORMATIVA </a:t>
            </a:r>
            <a:r>
              <a:rPr lang="es-SV" sz="2800" dirty="0" smtClean="0">
                <a:solidFill>
                  <a:schemeClr val="tx1">
                    <a:lumMod val="65000"/>
                    <a:lumOff val="35000"/>
                  </a:schemeClr>
                </a:solidFill>
                <a:cs typeface="Times New Roman" panose="02020603050405020304" pitchFamily="18" charset="0"/>
              </a:rPr>
              <a:t>SOBRE ESTABLECIMIENTOS Y LOS EFECTOS DE SUJECCIÓN FISCAL</a:t>
            </a:r>
            <a:endParaRPr lang="es-ES_tradnl" sz="2800" dirty="0" err="1" smtClean="0">
              <a:solidFill>
                <a:schemeClr val="tx1">
                  <a:lumMod val="65000"/>
                  <a:lumOff val="35000"/>
                </a:schemeClr>
              </a:solidFill>
              <a:cs typeface="Times New Roman" panose="02020603050405020304" pitchFamily="18" charset="0"/>
            </a:endParaRPr>
          </a:p>
        </p:txBody>
      </p:sp>
      <p:sp>
        <p:nvSpPr>
          <p:cNvPr id="11" name="10 Rectángulo"/>
          <p:cNvSpPr/>
          <p:nvPr/>
        </p:nvSpPr>
        <p:spPr>
          <a:xfrm>
            <a:off x="233264" y="1628800"/>
            <a:ext cx="8443192" cy="4739759"/>
          </a:xfrm>
          <a:prstGeom prst="rect">
            <a:avLst/>
          </a:prstGeom>
        </p:spPr>
        <p:txBody>
          <a:bodyPr wrap="square">
            <a:spAutoFit/>
          </a:bodyPr>
          <a:lstStyle/>
          <a:p>
            <a:pPr>
              <a:buClr>
                <a:srgbClr val="DEA900"/>
              </a:buClr>
            </a:pPr>
            <a:r>
              <a:rPr lang="es-SV" b="1" dirty="0" smtClean="0">
                <a:solidFill>
                  <a:schemeClr val="tx1">
                    <a:lumMod val="65000"/>
                    <a:lumOff val="35000"/>
                  </a:schemeClr>
                </a:solidFill>
                <a:latin typeface="Times New Roman" panose="02020603050405020304" pitchFamily="18" charset="0"/>
                <a:cs typeface="Times New Roman" panose="02020603050405020304" pitchFamily="18" charset="0"/>
              </a:rPr>
              <a:t>LEY DE IMPUESTO SOBRE LA RENTA</a:t>
            </a:r>
            <a:r>
              <a:rPr lang="es-SV" b="1" dirty="0" smtClean="0">
                <a:solidFill>
                  <a:schemeClr val="tx1">
                    <a:lumMod val="65000"/>
                    <a:lumOff val="35000"/>
                  </a:schemeClr>
                </a:solidFill>
                <a:latin typeface="Times New Roman" panose="02020603050405020304" pitchFamily="18" charset="0"/>
                <a:cs typeface="Times New Roman" panose="02020603050405020304" pitchFamily="18" charset="0"/>
              </a:rPr>
              <a:t>:</a:t>
            </a:r>
          </a:p>
          <a:p>
            <a:pPr>
              <a:buClr>
                <a:srgbClr val="DEA900"/>
              </a:buClr>
            </a:pPr>
            <a:endParaRPr lang="es-SV" b="1" dirty="0" smtClean="0">
              <a:solidFill>
                <a:schemeClr val="tx1">
                  <a:lumMod val="65000"/>
                  <a:lumOff val="35000"/>
                </a:schemeClr>
              </a:solidFill>
              <a:latin typeface="Times New Roman" panose="02020603050405020304" pitchFamily="18" charset="0"/>
              <a:cs typeface="Times New Roman" panose="02020603050405020304" pitchFamily="18" charset="0"/>
            </a:endParaRPr>
          </a:p>
          <a:p>
            <a:pPr marL="285750" indent="-285750" algn="just">
              <a:buClr>
                <a:srgbClr val="DEA900"/>
              </a:buClr>
              <a:buFont typeface="Wingdings" panose="05000000000000000000" pitchFamily="2" charset="2"/>
              <a:buChar char="Ø"/>
            </a:pPr>
            <a:r>
              <a:rPr lang="es-SV" sz="1900" dirty="0" smtClean="0">
                <a:solidFill>
                  <a:schemeClr val="tx1">
                    <a:lumMod val="65000"/>
                    <a:lumOff val="35000"/>
                  </a:schemeClr>
                </a:solidFill>
                <a:latin typeface="+mj-lt"/>
                <a:cs typeface="Arial" panose="020B0604020202020204" pitchFamily="34" charset="0"/>
              </a:rPr>
              <a:t>Los representantes de casas matrices, filiales, sucursales, agencias y otros establecimientos permanentes que paguen o acrediten utilidades a sujetos no domiciliadas en El Salvador, deberán retener el cinco por ciento (5%) en concepto de Impuesto sobre la Renta, de acuerdo a lo establecido en el artículo anterior. (Art. </a:t>
            </a:r>
            <a:r>
              <a:rPr lang="es-SV" sz="1900" dirty="0" smtClean="0">
                <a:solidFill>
                  <a:schemeClr val="tx1">
                    <a:lumMod val="65000"/>
                    <a:lumOff val="35000"/>
                  </a:schemeClr>
                </a:solidFill>
                <a:latin typeface="+mj-lt"/>
                <a:cs typeface="Arial" panose="020B0604020202020204" pitchFamily="34" charset="0"/>
              </a:rPr>
              <a:t>73- Retención Caso Especial</a:t>
            </a:r>
            <a:r>
              <a:rPr lang="es-SV" sz="1900" dirty="0" smtClean="0">
                <a:solidFill>
                  <a:schemeClr val="tx1">
                    <a:lumMod val="65000"/>
                    <a:lumOff val="35000"/>
                  </a:schemeClr>
                </a:solidFill>
                <a:latin typeface="+mj-lt"/>
                <a:cs typeface="Arial" panose="020B0604020202020204" pitchFamily="34" charset="0"/>
              </a:rPr>
              <a:t>).</a:t>
            </a:r>
          </a:p>
          <a:p>
            <a:pPr marL="285750" indent="-285750" algn="just">
              <a:buClr>
                <a:srgbClr val="DEA900"/>
              </a:buClr>
              <a:buFont typeface="Wingdings" panose="05000000000000000000" pitchFamily="2" charset="2"/>
              <a:buChar char="Ø"/>
            </a:pPr>
            <a:endParaRPr lang="es-SV" sz="1900" dirty="0" smtClean="0">
              <a:solidFill>
                <a:schemeClr val="tx1">
                  <a:lumMod val="65000"/>
                  <a:lumOff val="35000"/>
                </a:schemeClr>
              </a:solidFill>
              <a:latin typeface="+mj-lt"/>
              <a:cs typeface="Arial" panose="020B0604020202020204" pitchFamily="34" charset="0"/>
            </a:endParaRPr>
          </a:p>
          <a:p>
            <a:pPr marL="285750" indent="-285750">
              <a:buClr>
                <a:srgbClr val="DEA900"/>
              </a:buClr>
              <a:buFont typeface="Wingdings" panose="05000000000000000000" pitchFamily="2" charset="2"/>
              <a:buChar char="Ø"/>
            </a:pPr>
            <a:r>
              <a:rPr lang="es-SV" sz="1900" dirty="0" smtClean="0">
                <a:solidFill>
                  <a:schemeClr val="tx1">
                    <a:lumMod val="65000"/>
                    <a:lumOff val="35000"/>
                  </a:schemeClr>
                </a:solidFill>
                <a:latin typeface="+mj-lt"/>
                <a:cs typeface="Arial" panose="020B0604020202020204" pitchFamily="34" charset="0"/>
              </a:rPr>
              <a:t>Las personas jurídicas o entes sin personalidad jurídica domiciliadas en El Salvador, deberán retener el cinco por ciento (5%) en concepto del Impuesto sobre la Renta por las sumas de dinero o bienes en especie que entreguen en concepto de préstamos, mutuos, anticipos o cualquier otra forma de financiamiento a:  Su casa matriz ubicada o domiciliada en el exterior, o en su caso, a sucursal, agencia u otro establecimiento ubicado o domiciliado en el exterior relacionado con su casa matriz.(Art. 74-A, se consideran rentas gravables). Existen excepciones a la regla anterior.</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60</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228600" y="316203"/>
            <a:ext cx="5867400" cy="952557"/>
          </a:xfrm>
        </p:spPr>
        <p:txBody>
          <a:bodyPr>
            <a:noAutofit/>
          </a:bodyPr>
          <a:lstStyle/>
          <a:p>
            <a:r>
              <a:rPr lang="es-SV" sz="2800" dirty="0" smtClean="0">
                <a:solidFill>
                  <a:schemeClr val="tx1">
                    <a:lumMod val="65000"/>
                    <a:lumOff val="35000"/>
                  </a:schemeClr>
                </a:solidFill>
                <a:cs typeface="Times New Roman" panose="02020603050405020304" pitchFamily="18" charset="0"/>
              </a:rPr>
              <a:t>CONVENIOS PARA EVITAR LA DOBLE </a:t>
            </a:r>
            <a:r>
              <a:rPr lang="es-SV" sz="2800" dirty="0" smtClean="0">
                <a:solidFill>
                  <a:schemeClr val="tx1">
                    <a:lumMod val="65000"/>
                    <a:lumOff val="35000"/>
                  </a:schemeClr>
                </a:solidFill>
                <a:cs typeface="Times New Roman" panose="02020603050405020304" pitchFamily="18" charset="0"/>
              </a:rPr>
              <a:t>TRIBUTACIÓN</a:t>
            </a:r>
            <a:endParaRPr lang="es-ES_tradnl" sz="2800" dirty="0" err="1" smtClean="0">
              <a:solidFill>
                <a:schemeClr val="tx1">
                  <a:lumMod val="65000"/>
                  <a:lumOff val="35000"/>
                </a:schemeClr>
              </a:solidFill>
              <a:cs typeface="Times New Roman" panose="02020603050405020304" pitchFamily="18" charset="0"/>
            </a:endParaRPr>
          </a:p>
        </p:txBody>
      </p:sp>
      <p:sp>
        <p:nvSpPr>
          <p:cNvPr id="10" name="9 Recortar rectángulo de esquina del mismo lado"/>
          <p:cNvSpPr/>
          <p:nvPr/>
        </p:nvSpPr>
        <p:spPr>
          <a:xfrm>
            <a:off x="539552" y="2060848"/>
            <a:ext cx="8064896" cy="3168352"/>
          </a:xfrm>
          <a:prstGeom prst="snip2Same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SV" sz="2800" dirty="0" smtClean="0">
                <a:solidFill>
                  <a:schemeClr val="tx1">
                    <a:lumMod val="65000"/>
                    <a:lumOff val="35000"/>
                  </a:schemeClr>
                </a:solidFill>
                <a:latin typeface="+mj-lt"/>
                <a:cs typeface="Times New Roman" panose="02020603050405020304" pitchFamily="18" charset="0"/>
              </a:rPr>
              <a:t>Convenio entre la República de El Salvador y el Reino de España para evitar la Doble Imposición y prevenir la evasión fiscal en materia de impuesto sobre la renta y sobre el patrimonio.</a:t>
            </a:r>
          </a:p>
          <a:p>
            <a:pPr algn="ctr"/>
            <a:endParaRPr lang="es-CR"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61</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228600" y="116632"/>
            <a:ext cx="5867400" cy="952557"/>
          </a:xfrm>
        </p:spPr>
        <p:txBody>
          <a:bodyPr>
            <a:noAutofit/>
          </a:bodyPr>
          <a:lstStyle/>
          <a:p>
            <a:r>
              <a:rPr lang="es-SV" sz="3200" dirty="0" smtClean="0">
                <a:solidFill>
                  <a:schemeClr val="tx1">
                    <a:lumMod val="65000"/>
                    <a:lumOff val="35000"/>
                  </a:schemeClr>
                </a:solidFill>
                <a:cs typeface="Times New Roman" panose="02020603050405020304" pitchFamily="18" charset="0"/>
              </a:rPr>
              <a:t>Aspectos relevantes del Convenio</a:t>
            </a:r>
            <a:endParaRPr lang="es-ES_tradnl" sz="3200" dirty="0" err="1" smtClean="0">
              <a:solidFill>
                <a:schemeClr val="tx1">
                  <a:lumMod val="65000"/>
                  <a:lumOff val="35000"/>
                </a:schemeClr>
              </a:solidFill>
              <a:cs typeface="Times New Roman" panose="02020603050405020304" pitchFamily="18" charset="0"/>
            </a:endParaRPr>
          </a:p>
        </p:txBody>
      </p:sp>
      <p:sp>
        <p:nvSpPr>
          <p:cNvPr id="10" name="9 Recortar rectángulo de esquina del mismo lado"/>
          <p:cNvSpPr/>
          <p:nvPr/>
        </p:nvSpPr>
        <p:spPr>
          <a:xfrm>
            <a:off x="539552" y="1340768"/>
            <a:ext cx="8064896" cy="4608512"/>
          </a:xfrm>
          <a:prstGeom prst="snip2SameRect">
            <a:avLst/>
          </a:prstGeom>
        </p:spPr>
        <p:style>
          <a:lnRef idx="1">
            <a:schemeClr val="accent5"/>
          </a:lnRef>
          <a:fillRef idx="3">
            <a:schemeClr val="accent5"/>
          </a:fillRef>
          <a:effectRef idx="2">
            <a:schemeClr val="accent5"/>
          </a:effectRef>
          <a:fontRef idx="minor">
            <a:schemeClr val="lt1"/>
          </a:fontRef>
        </p:style>
        <p:txBody>
          <a:bodyPr rtlCol="0" anchor="ctr"/>
          <a:lstStyle/>
          <a:p>
            <a:pPr marL="285750" indent="-285750">
              <a:spcAft>
                <a:spcPts val="600"/>
              </a:spcAft>
              <a:buClr>
                <a:srgbClr val="DEA900"/>
              </a:buClr>
              <a:buFont typeface="Courier New" pitchFamily="49" charset="0"/>
              <a:buChar char="o"/>
            </a:pPr>
            <a:r>
              <a:rPr lang="es-SV" dirty="0" smtClean="0">
                <a:solidFill>
                  <a:schemeClr val="tx1">
                    <a:lumMod val="65000"/>
                    <a:lumOff val="35000"/>
                  </a:schemeClr>
                </a:solidFill>
                <a:latin typeface="+mj-lt"/>
                <a:cs typeface="Times New Roman" panose="02020603050405020304" pitchFamily="18" charset="0"/>
              </a:rPr>
              <a:t>El Convenio fue firmado el 8 de julio de 2008 y ratificado por la Asamblea Legislativa el  5 de septiembre de 2008.</a:t>
            </a:r>
          </a:p>
          <a:p>
            <a:pPr marL="285750" indent="-285750" algn="just">
              <a:spcAft>
                <a:spcPts val="600"/>
              </a:spcAft>
              <a:buClr>
                <a:srgbClr val="DEA900"/>
              </a:buClr>
              <a:buFont typeface="Courier New" pitchFamily="49" charset="0"/>
              <a:buChar char="o"/>
            </a:pPr>
            <a:r>
              <a:rPr lang="es-SV" dirty="0" smtClean="0">
                <a:solidFill>
                  <a:schemeClr val="tx1">
                    <a:lumMod val="65000"/>
                    <a:lumOff val="35000"/>
                  </a:schemeClr>
                </a:solidFill>
                <a:latin typeface="+mj-lt"/>
                <a:cs typeface="Times New Roman" panose="02020603050405020304" pitchFamily="18" charset="0"/>
              </a:rPr>
              <a:t>Cuando un residente de El Salvador obtenga rentas que, de acuerdo con las disposiciones del  Convenio, pueden someterse a imposición en España, dicho residente podrá acreditar contra el impuesto sobre la renta salvadoreño a su cargo, el impuesto pagado en España, hasta por un monto que no exceda del impuesto que se pagaría en El Salvador por las citadas rentas. ( Método para evitar la Doble Imposición o exacción de impuesto).</a:t>
            </a:r>
          </a:p>
          <a:p>
            <a:pPr marL="285750" indent="-285750" algn="just">
              <a:spcAft>
                <a:spcPts val="600"/>
              </a:spcAft>
              <a:buClr>
                <a:srgbClr val="DEA900"/>
              </a:buClr>
              <a:buFont typeface="Courier New" pitchFamily="49" charset="0"/>
              <a:buChar char="o"/>
            </a:pPr>
            <a:r>
              <a:rPr lang="es-SV" dirty="0" smtClean="0">
                <a:solidFill>
                  <a:schemeClr val="tx1">
                    <a:lumMod val="65000"/>
                    <a:lumOff val="35000"/>
                  </a:schemeClr>
                </a:solidFill>
                <a:latin typeface="+mj-lt"/>
                <a:cs typeface="Times New Roman" panose="02020603050405020304" pitchFamily="18" charset="0"/>
              </a:rPr>
              <a:t>Los establecimientos permanentes que una empresa de un Estado contratante tenga en el otro Estado contratante no estarán sometidos a imposición en ese Estado de manera menos favorable que las empresas de ese otro Estado que realicen las mismas actividades. ( Principio de No discriminación)</a:t>
            </a:r>
          </a:p>
          <a:p>
            <a:pPr algn="ctr"/>
            <a:endParaRPr lang="es-CR"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62</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228600" y="244195"/>
            <a:ext cx="5867400" cy="952557"/>
          </a:xfrm>
        </p:spPr>
        <p:txBody>
          <a:bodyPr>
            <a:noAutofit/>
          </a:bodyPr>
          <a:lstStyle/>
          <a:p>
            <a:r>
              <a:rPr lang="es-SV" sz="3200" dirty="0" smtClean="0">
                <a:solidFill>
                  <a:schemeClr val="tx1">
                    <a:lumMod val="65000"/>
                    <a:lumOff val="35000"/>
                  </a:schemeClr>
                </a:solidFill>
                <a:cs typeface="Times New Roman" panose="02020603050405020304" pitchFamily="18" charset="0"/>
              </a:rPr>
              <a:t>Acuerdos de Intercambio de Información</a:t>
            </a:r>
            <a:endParaRPr lang="es-ES_tradnl" sz="3200" dirty="0" err="1" smtClean="0">
              <a:solidFill>
                <a:schemeClr val="tx1">
                  <a:lumMod val="65000"/>
                  <a:lumOff val="35000"/>
                </a:schemeClr>
              </a:solidFill>
              <a:cs typeface="Times New Roman" panose="02020603050405020304" pitchFamily="18" charset="0"/>
            </a:endParaRPr>
          </a:p>
        </p:txBody>
      </p:sp>
      <p:sp>
        <p:nvSpPr>
          <p:cNvPr id="10" name="9 Recortar rectángulo de esquina del mismo lado"/>
          <p:cNvSpPr/>
          <p:nvPr/>
        </p:nvSpPr>
        <p:spPr>
          <a:xfrm>
            <a:off x="539552" y="2132856"/>
            <a:ext cx="8064896" cy="2808312"/>
          </a:xfrm>
          <a:prstGeom prst="snip2SameRect">
            <a:avLst/>
          </a:prstGeom>
        </p:spPr>
        <p:style>
          <a:lnRef idx="1">
            <a:schemeClr val="accent5"/>
          </a:lnRef>
          <a:fillRef idx="3">
            <a:schemeClr val="accent5"/>
          </a:fillRef>
          <a:effectRef idx="2">
            <a:schemeClr val="accent5"/>
          </a:effectRef>
          <a:fontRef idx="minor">
            <a:schemeClr val="lt1"/>
          </a:fontRef>
        </p:style>
        <p:txBody>
          <a:bodyPr rtlCol="0" anchor="ctr"/>
          <a:lstStyle/>
          <a:p>
            <a:pPr marL="285750" indent="-285750" algn="just">
              <a:spcAft>
                <a:spcPts val="600"/>
              </a:spcAft>
              <a:buClr>
                <a:srgbClr val="DEA900"/>
              </a:buClr>
              <a:buFont typeface="Courier New" pitchFamily="49" charset="0"/>
              <a:buChar char="o"/>
            </a:pPr>
            <a:r>
              <a:rPr lang="es-SV" sz="2600" dirty="0" smtClean="0">
                <a:solidFill>
                  <a:schemeClr val="tx1">
                    <a:lumMod val="65000"/>
                    <a:lumOff val="3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Convenio Multilateral de la OCDE sobre Asistencia Administrativa Mutua en Materia Fiscal. El Salvador ha expresado por escrito su intención de adherirse a la convención</a:t>
            </a:r>
            <a:endParaRPr lang="es-CR" sz="26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0" y="2438400"/>
            <a:ext cx="8458200" cy="1470025"/>
          </a:xfrm>
        </p:spPr>
        <p:txBody>
          <a:bodyPr>
            <a:normAutofit/>
          </a:bodyPr>
          <a:lstStyle/>
          <a:p>
            <a:pPr algn="r"/>
            <a:r>
              <a:rPr lang="es-ES_tradnl" dirty="0" smtClean="0">
                <a:latin typeface="Gotham Book"/>
                <a:cs typeface="Gotham Book"/>
              </a:rPr>
              <a:t>IV. Regímenes Especiales e Incentivos Fiscales</a:t>
            </a:r>
            <a:endParaRPr lang="es-ES_tradnl" dirty="0">
              <a:latin typeface="Gotham Book"/>
              <a:cs typeface="Gotham Book"/>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64</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228600" y="116632"/>
            <a:ext cx="5867400" cy="952557"/>
          </a:xfrm>
        </p:spPr>
        <p:txBody>
          <a:bodyPr>
            <a:noAutofit/>
          </a:bodyPr>
          <a:lstStyle/>
          <a:p>
            <a:r>
              <a:rPr lang="es-SV" sz="2800" dirty="0" smtClean="0">
                <a:solidFill>
                  <a:schemeClr val="tx1">
                    <a:lumMod val="65000"/>
                    <a:lumOff val="35000"/>
                  </a:schemeClr>
                </a:solidFill>
                <a:cs typeface="Times New Roman" panose="02020603050405020304" pitchFamily="18" charset="0"/>
              </a:rPr>
              <a:t>Regímenes Especiales e Incentivos Fiscales</a:t>
            </a:r>
            <a:endParaRPr lang="es-ES_tradnl" sz="2800" dirty="0" err="1" smtClean="0">
              <a:solidFill>
                <a:schemeClr val="tx1">
                  <a:lumMod val="65000"/>
                  <a:lumOff val="35000"/>
                </a:schemeClr>
              </a:solidFill>
              <a:cs typeface="Times New Roman" panose="02020603050405020304" pitchFamily="18" charset="0"/>
            </a:endParaRPr>
          </a:p>
        </p:txBody>
      </p:sp>
      <p:graphicFrame>
        <p:nvGraphicFramePr>
          <p:cNvPr id="11" name="Tabla 3"/>
          <p:cNvGraphicFramePr>
            <a:graphicFrameLocks noGrp="1"/>
          </p:cNvGraphicFramePr>
          <p:nvPr>
            <p:extLst>
              <p:ext uri="{D42A27DB-BD31-4B8C-83A1-F6EECF244321}">
                <p14:modId xmlns:p14="http://schemas.microsoft.com/office/powerpoint/2010/main" xmlns="" val="1599294174"/>
              </p:ext>
            </p:extLst>
          </p:nvPr>
        </p:nvGraphicFramePr>
        <p:xfrm>
          <a:off x="-1" y="1126064"/>
          <a:ext cx="9144001" cy="5111248"/>
        </p:xfrm>
        <a:graphic>
          <a:graphicData uri="http://schemas.openxmlformats.org/drawingml/2006/table">
            <a:tbl>
              <a:tblPr firstRow="1" bandRow="1">
                <a:tableStyleId>{7DF18680-E054-41AD-8BC1-D1AEF772440D}</a:tableStyleId>
              </a:tblPr>
              <a:tblGrid>
                <a:gridCol w="3182148"/>
                <a:gridCol w="2913853"/>
                <a:gridCol w="3048000"/>
              </a:tblGrid>
              <a:tr h="300439">
                <a:tc>
                  <a:txBody>
                    <a:bodyPr/>
                    <a:lstStyle/>
                    <a:p>
                      <a:pPr algn="just"/>
                      <a:r>
                        <a:rPr lang="es-SV" sz="1400" dirty="0" smtClean="0"/>
                        <a:t>Sector</a:t>
                      </a:r>
                      <a:endParaRPr lang="es-SV" sz="1400" dirty="0"/>
                    </a:p>
                  </a:txBody>
                  <a:tcPr/>
                </a:tc>
                <a:tc>
                  <a:txBody>
                    <a:bodyPr/>
                    <a:lstStyle/>
                    <a:p>
                      <a:pPr algn="just"/>
                      <a:r>
                        <a:rPr lang="es-SV" sz="1400" dirty="0" smtClean="0"/>
                        <a:t>Régimen Especial</a:t>
                      </a:r>
                      <a:endParaRPr lang="es-SV" sz="1400" dirty="0"/>
                    </a:p>
                  </a:txBody>
                  <a:tcPr/>
                </a:tc>
                <a:tc>
                  <a:txBody>
                    <a:bodyPr/>
                    <a:lstStyle/>
                    <a:p>
                      <a:pPr algn="just"/>
                      <a:r>
                        <a:rPr lang="es-SV" sz="1400" dirty="0" smtClean="0"/>
                        <a:t>Incentivos fiscales</a:t>
                      </a:r>
                      <a:endParaRPr lang="es-SV" sz="1400" dirty="0"/>
                    </a:p>
                  </a:txBody>
                  <a:tcPr/>
                </a:tc>
              </a:tr>
              <a:tr h="2543096">
                <a:tc>
                  <a:txBody>
                    <a:bodyPr/>
                    <a:lstStyle/>
                    <a:p>
                      <a:pPr algn="just"/>
                      <a:r>
                        <a:rPr lang="es-SV" sz="1200" dirty="0" smtClean="0">
                          <a:solidFill>
                            <a:schemeClr val="tx1">
                              <a:lumMod val="65000"/>
                              <a:lumOff val="35000"/>
                            </a:schemeClr>
                          </a:solidFill>
                          <a:effectLst/>
                        </a:rPr>
                        <a:t>Confección e Industria Textil</a:t>
                      </a:r>
                      <a:endParaRPr lang="es-SV" sz="1200" b="1" dirty="0">
                        <a:solidFill>
                          <a:schemeClr val="tx1">
                            <a:lumMod val="65000"/>
                            <a:lumOff val="35000"/>
                          </a:schemeClr>
                        </a:solidFill>
                        <a:effectLst/>
                      </a:endParaRPr>
                    </a:p>
                  </a:txBody>
                  <a:tcPr/>
                </a:tc>
                <a:tc>
                  <a:txBody>
                    <a:bodyPr/>
                    <a:lstStyle/>
                    <a:p>
                      <a:pPr algn="just"/>
                      <a:r>
                        <a:rPr lang="es-SV" sz="1200" dirty="0" smtClean="0">
                          <a:solidFill>
                            <a:schemeClr val="tx1">
                              <a:lumMod val="65000"/>
                              <a:lumOff val="35000"/>
                            </a:schemeClr>
                          </a:solidFill>
                          <a:effectLst/>
                        </a:rPr>
                        <a:t>Ley de Zonas</a:t>
                      </a:r>
                      <a:r>
                        <a:rPr lang="es-SV" sz="1200" baseline="0" dirty="0" smtClean="0">
                          <a:solidFill>
                            <a:schemeClr val="tx1">
                              <a:lumMod val="65000"/>
                              <a:lumOff val="35000"/>
                            </a:schemeClr>
                          </a:solidFill>
                          <a:effectLst/>
                        </a:rPr>
                        <a:t> Francas Industriales y de Comercialización</a:t>
                      </a:r>
                      <a:endParaRPr lang="es-SV" sz="1200" b="1" dirty="0">
                        <a:solidFill>
                          <a:schemeClr val="tx1">
                            <a:lumMod val="65000"/>
                            <a:lumOff val="35000"/>
                          </a:schemeClr>
                        </a:solidFill>
                        <a:effectLst/>
                      </a:endParaRPr>
                    </a:p>
                  </a:txBody>
                  <a:tcPr/>
                </a:tc>
                <a:tc>
                  <a:txBody>
                    <a:bodyPr/>
                    <a:lstStyle/>
                    <a:p>
                      <a:pPr marL="342900" indent="-342900" algn="just">
                        <a:buFont typeface="+mj-lt"/>
                        <a:buAutoNum type="alphaLcParenR"/>
                      </a:pPr>
                      <a:r>
                        <a:rPr lang="es-SV" sz="1200" dirty="0" smtClean="0">
                          <a:solidFill>
                            <a:schemeClr val="tx1">
                              <a:lumMod val="65000"/>
                              <a:lumOff val="35000"/>
                            </a:schemeClr>
                          </a:solidFill>
                          <a:effectLst/>
                        </a:rPr>
                        <a:t>Exención del impuesto sobre la renta por un plazo de 15 años si se ubica en el área metropolitana y 20 años si se</a:t>
                      </a:r>
                      <a:r>
                        <a:rPr lang="es-SV" sz="1200" baseline="0" dirty="0" smtClean="0">
                          <a:solidFill>
                            <a:schemeClr val="tx1">
                              <a:lumMod val="65000"/>
                              <a:lumOff val="35000"/>
                            </a:schemeClr>
                          </a:solidFill>
                          <a:effectLst/>
                        </a:rPr>
                        <a:t> ubica fuera del área metropolitana.</a:t>
                      </a:r>
                    </a:p>
                    <a:p>
                      <a:pPr marL="342900" indent="-342900" algn="just">
                        <a:buFont typeface="+mj-lt"/>
                        <a:buAutoNum type="alphaLcParenR"/>
                      </a:pPr>
                      <a:r>
                        <a:rPr lang="es-SV" sz="1200" baseline="0" dirty="0" smtClean="0">
                          <a:solidFill>
                            <a:schemeClr val="tx1">
                              <a:lumMod val="65000"/>
                              <a:lumOff val="35000"/>
                            </a:schemeClr>
                          </a:solidFill>
                          <a:effectLst/>
                        </a:rPr>
                        <a:t>Libre internación de materias primas, maquinaria, aparatos, etc., por el período que realicen sus operaciones.</a:t>
                      </a:r>
                    </a:p>
                    <a:p>
                      <a:pPr marL="342900" indent="-342900" algn="just">
                        <a:buFont typeface="+mj-lt"/>
                        <a:buAutoNum type="alphaLcParenR"/>
                      </a:pPr>
                      <a:r>
                        <a:rPr lang="es-SV" sz="1200" baseline="0" dirty="0" smtClean="0">
                          <a:solidFill>
                            <a:schemeClr val="tx1">
                              <a:lumMod val="65000"/>
                              <a:lumOff val="35000"/>
                            </a:schemeClr>
                          </a:solidFill>
                          <a:effectLst/>
                        </a:rPr>
                        <a:t>Exención de impuestos municipales por un plazo de 15 años, </a:t>
                      </a:r>
                      <a:r>
                        <a:rPr lang="es-SV" sz="1200" dirty="0" smtClean="0">
                          <a:solidFill>
                            <a:schemeClr val="tx1">
                              <a:lumMod val="65000"/>
                              <a:lumOff val="35000"/>
                            </a:schemeClr>
                          </a:solidFill>
                          <a:effectLst/>
                        </a:rPr>
                        <a:t>si se ubica en el área metropolitana y 20 años si se</a:t>
                      </a:r>
                      <a:r>
                        <a:rPr lang="es-SV" sz="1200" baseline="0" dirty="0" smtClean="0">
                          <a:solidFill>
                            <a:schemeClr val="tx1">
                              <a:lumMod val="65000"/>
                              <a:lumOff val="35000"/>
                            </a:schemeClr>
                          </a:solidFill>
                          <a:effectLst/>
                        </a:rPr>
                        <a:t> ubica fuera del área metropolitana.</a:t>
                      </a:r>
                    </a:p>
                    <a:p>
                      <a:pPr marL="342900" indent="-342900" algn="just">
                        <a:buFont typeface="+mj-lt"/>
                        <a:buAutoNum type="alphaLcParenR"/>
                      </a:pPr>
                      <a:endParaRPr lang="es-SV" sz="1200" b="1" dirty="0">
                        <a:solidFill>
                          <a:schemeClr val="tx1">
                            <a:lumMod val="65000"/>
                            <a:lumOff val="35000"/>
                          </a:schemeClr>
                        </a:solidFill>
                        <a:effectLst/>
                      </a:endParaRPr>
                    </a:p>
                  </a:txBody>
                  <a:tcPr/>
                </a:tc>
              </a:tr>
              <a:tr h="1230530">
                <a:tc>
                  <a:txBody>
                    <a:bodyPr/>
                    <a:lstStyle/>
                    <a:p>
                      <a:pPr algn="just"/>
                      <a:r>
                        <a:rPr lang="es-SV" sz="1200" dirty="0" smtClean="0">
                          <a:solidFill>
                            <a:schemeClr val="tx1">
                              <a:lumMod val="65000"/>
                              <a:lumOff val="35000"/>
                            </a:schemeClr>
                          </a:solidFill>
                          <a:effectLst/>
                        </a:rPr>
                        <a:t>Distribuidores de productos</a:t>
                      </a:r>
                      <a:r>
                        <a:rPr lang="es-SV" sz="1200" baseline="0" dirty="0" smtClean="0">
                          <a:solidFill>
                            <a:schemeClr val="tx1">
                              <a:lumMod val="65000"/>
                              <a:lumOff val="35000"/>
                            </a:schemeClr>
                          </a:solidFill>
                          <a:effectLst/>
                        </a:rPr>
                        <a:t> derivados del</a:t>
                      </a:r>
                    </a:p>
                    <a:p>
                      <a:pPr algn="just"/>
                      <a:r>
                        <a:rPr lang="es-SV" sz="1200" baseline="0" dirty="0" smtClean="0">
                          <a:solidFill>
                            <a:schemeClr val="tx1">
                              <a:lumMod val="65000"/>
                              <a:lumOff val="35000"/>
                            </a:schemeClr>
                          </a:solidFill>
                          <a:effectLst/>
                        </a:rPr>
                        <a:t>Petróleo ( Gasolina y Diésel)</a:t>
                      </a:r>
                      <a:endParaRPr lang="es-SV" sz="1200" b="1" dirty="0">
                        <a:solidFill>
                          <a:schemeClr val="tx1">
                            <a:lumMod val="65000"/>
                            <a:lumOff val="35000"/>
                          </a:schemeClr>
                        </a:solidFill>
                        <a:effectLst/>
                      </a:endParaRPr>
                    </a:p>
                  </a:txBody>
                  <a:tcPr/>
                </a:tc>
                <a:tc>
                  <a:txBody>
                    <a:bodyPr/>
                    <a:lstStyle/>
                    <a:p>
                      <a:pPr algn="just"/>
                      <a:r>
                        <a:rPr lang="es-SV" sz="1200" dirty="0" smtClean="0">
                          <a:solidFill>
                            <a:schemeClr val="tx1">
                              <a:lumMod val="65000"/>
                              <a:lumOff val="35000"/>
                            </a:schemeClr>
                          </a:solidFill>
                          <a:effectLst/>
                        </a:rPr>
                        <a:t>Artículo</a:t>
                      </a:r>
                      <a:r>
                        <a:rPr lang="es-SV" sz="1200" baseline="0" dirty="0" smtClean="0">
                          <a:solidFill>
                            <a:schemeClr val="tx1">
                              <a:lumMod val="65000"/>
                              <a:lumOff val="35000"/>
                            </a:schemeClr>
                          </a:solidFill>
                          <a:effectLst/>
                        </a:rPr>
                        <a:t> 151 incisos decimo y onceavo</a:t>
                      </a:r>
                      <a:endParaRPr lang="es-SV" sz="1200" b="1" dirty="0">
                        <a:solidFill>
                          <a:schemeClr val="tx1">
                            <a:lumMod val="65000"/>
                            <a:lumOff val="35000"/>
                          </a:schemeClr>
                        </a:solidFill>
                        <a:effectLst/>
                      </a:endParaRPr>
                    </a:p>
                  </a:txBody>
                  <a:tcPr/>
                </a:tc>
                <a:tc>
                  <a:txBody>
                    <a:bodyPr/>
                    <a:lstStyle/>
                    <a:p>
                      <a:pPr algn="just"/>
                      <a:r>
                        <a:rPr lang="es-SV" sz="1200" dirty="0" smtClean="0">
                          <a:solidFill>
                            <a:schemeClr val="tx1">
                              <a:lumMod val="65000"/>
                              <a:lumOff val="35000"/>
                            </a:schemeClr>
                          </a:solidFill>
                          <a:effectLst/>
                        </a:rPr>
                        <a:t>No estarán sujetos al</a:t>
                      </a:r>
                      <a:r>
                        <a:rPr lang="es-SV" sz="1200" baseline="0" dirty="0" smtClean="0">
                          <a:solidFill>
                            <a:schemeClr val="tx1">
                              <a:lumMod val="65000"/>
                              <a:lumOff val="35000"/>
                            </a:schemeClr>
                          </a:solidFill>
                          <a:effectLst/>
                        </a:rPr>
                        <a:t> pago a cuenta, los ingresos brutos que obtengan personas naturales titulares de empresas por la venta de gasolina y diésel. En el caso de personas jurídicas, estarán sujetas al pago o anticipo a cuenta mensual del 0.75%</a:t>
                      </a:r>
                      <a:endParaRPr lang="es-SV" sz="1200" b="1" dirty="0">
                        <a:solidFill>
                          <a:schemeClr val="tx1">
                            <a:lumMod val="65000"/>
                            <a:lumOff val="35000"/>
                          </a:schemeClr>
                        </a:solidFill>
                        <a:effectLst/>
                      </a:endParaRPr>
                    </a:p>
                  </a:txBody>
                  <a:tcPr/>
                </a:tc>
              </a:tr>
              <a:tr h="1032822">
                <a:tc>
                  <a:txBody>
                    <a:bodyPr/>
                    <a:lstStyle/>
                    <a:p>
                      <a:pPr algn="just"/>
                      <a:r>
                        <a:rPr lang="es-SV" sz="1200" dirty="0" smtClean="0">
                          <a:solidFill>
                            <a:schemeClr val="tx1">
                              <a:lumMod val="65000"/>
                              <a:lumOff val="35000"/>
                            </a:schemeClr>
                          </a:solidFill>
                          <a:effectLst/>
                        </a:rPr>
                        <a:t>Exportadores</a:t>
                      </a:r>
                      <a:r>
                        <a:rPr lang="es-SV" sz="1200" baseline="0" dirty="0" smtClean="0">
                          <a:solidFill>
                            <a:schemeClr val="tx1">
                              <a:lumMod val="65000"/>
                              <a:lumOff val="35000"/>
                            </a:schemeClr>
                          </a:solidFill>
                          <a:effectLst/>
                        </a:rPr>
                        <a:t> de bienes y servicios y prestación de servicios</a:t>
                      </a:r>
                      <a:endParaRPr lang="es-SV" sz="1200" b="1" dirty="0">
                        <a:solidFill>
                          <a:schemeClr val="tx1">
                            <a:lumMod val="65000"/>
                            <a:lumOff val="35000"/>
                          </a:schemeClr>
                        </a:solidFill>
                        <a:effectLst/>
                      </a:endParaRPr>
                    </a:p>
                  </a:txBody>
                  <a:tcPr/>
                </a:tc>
                <a:tc>
                  <a:txBody>
                    <a:bodyPr/>
                    <a:lstStyle/>
                    <a:p>
                      <a:pPr algn="just"/>
                      <a:r>
                        <a:rPr lang="es-SV" sz="1200" dirty="0" smtClean="0">
                          <a:solidFill>
                            <a:schemeClr val="tx1">
                              <a:lumMod val="65000"/>
                              <a:lumOff val="35000"/>
                            </a:schemeClr>
                          </a:solidFill>
                          <a:effectLst/>
                        </a:rPr>
                        <a:t>Artículo 74, 75 y 76 de la Ley del I.V.A.</a:t>
                      </a:r>
                      <a:endParaRPr lang="es-SV" sz="1200" b="1" dirty="0">
                        <a:solidFill>
                          <a:schemeClr val="tx1">
                            <a:lumMod val="65000"/>
                            <a:lumOff val="35000"/>
                          </a:schemeClr>
                        </a:solidFill>
                        <a:effectLst/>
                      </a:endParaRPr>
                    </a:p>
                  </a:txBody>
                  <a:tcPr/>
                </a:tc>
                <a:tc>
                  <a:txBody>
                    <a:bodyPr/>
                    <a:lstStyle/>
                    <a:p>
                      <a:pPr marL="0" indent="0" algn="just">
                        <a:buFont typeface="+mj-lt"/>
                        <a:buNone/>
                      </a:pPr>
                      <a:r>
                        <a:rPr lang="es-SV" sz="1200" dirty="0" smtClean="0">
                          <a:solidFill>
                            <a:schemeClr val="tx1">
                              <a:lumMod val="65000"/>
                              <a:lumOff val="35000"/>
                            </a:schemeClr>
                          </a:solidFill>
                          <a:effectLst/>
                        </a:rPr>
                        <a:t>Las exportaciones están afectas</a:t>
                      </a:r>
                      <a:r>
                        <a:rPr lang="es-SV" sz="1200" baseline="0" dirty="0" smtClean="0">
                          <a:solidFill>
                            <a:schemeClr val="tx1">
                              <a:lumMod val="65000"/>
                              <a:lumOff val="35000"/>
                            </a:schemeClr>
                          </a:solidFill>
                          <a:effectLst/>
                        </a:rPr>
                        <a:t> a una tasa del 0%. y en el caso no pueda deducirse el crédito fiscal, puede solicitar el reintegro del I.V.A. Crédito Fiscal a la Administración Tributaria.</a:t>
                      </a:r>
                      <a:endParaRPr lang="es-SV" sz="1200" b="1" dirty="0">
                        <a:solidFill>
                          <a:schemeClr val="tx1">
                            <a:lumMod val="65000"/>
                            <a:lumOff val="35000"/>
                          </a:schemeClr>
                        </a:solidFill>
                        <a:effectLst/>
                      </a:endParaRPr>
                    </a:p>
                  </a:txBody>
                  <a:tcPr/>
                </a:tc>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65</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228600" y="116632"/>
            <a:ext cx="5867400" cy="952557"/>
          </a:xfrm>
        </p:spPr>
        <p:txBody>
          <a:bodyPr>
            <a:noAutofit/>
          </a:bodyPr>
          <a:lstStyle/>
          <a:p>
            <a:r>
              <a:rPr lang="es-SV" sz="2800" dirty="0" smtClean="0">
                <a:solidFill>
                  <a:schemeClr val="tx1">
                    <a:lumMod val="65000"/>
                    <a:lumOff val="35000"/>
                  </a:schemeClr>
                </a:solidFill>
                <a:cs typeface="Times New Roman" panose="02020603050405020304" pitchFamily="18" charset="0"/>
              </a:rPr>
              <a:t>Regímenes Especiales e Incentivos Fiscales</a:t>
            </a:r>
            <a:endParaRPr lang="es-ES_tradnl" sz="2800" dirty="0" err="1" smtClean="0">
              <a:solidFill>
                <a:schemeClr val="tx1">
                  <a:lumMod val="65000"/>
                  <a:lumOff val="35000"/>
                </a:schemeClr>
              </a:solidFill>
              <a:cs typeface="Times New Roman" panose="02020603050405020304" pitchFamily="18" charset="0"/>
            </a:endParaRPr>
          </a:p>
        </p:txBody>
      </p:sp>
      <p:graphicFrame>
        <p:nvGraphicFramePr>
          <p:cNvPr id="10" name="Tabla 3"/>
          <p:cNvGraphicFramePr>
            <a:graphicFrameLocks noGrp="1"/>
          </p:cNvGraphicFramePr>
          <p:nvPr>
            <p:extLst>
              <p:ext uri="{D42A27DB-BD31-4B8C-83A1-F6EECF244321}">
                <p14:modId xmlns:p14="http://schemas.microsoft.com/office/powerpoint/2010/main" xmlns="" val="690615650"/>
              </p:ext>
            </p:extLst>
          </p:nvPr>
        </p:nvGraphicFramePr>
        <p:xfrm>
          <a:off x="0" y="1172186"/>
          <a:ext cx="9143999" cy="5065126"/>
        </p:xfrm>
        <a:graphic>
          <a:graphicData uri="http://schemas.openxmlformats.org/drawingml/2006/table">
            <a:tbl>
              <a:tblPr firstRow="1" bandRow="1">
                <a:tableStyleId>{7DF18680-E054-41AD-8BC1-D1AEF772440D}</a:tableStyleId>
              </a:tblPr>
              <a:tblGrid>
                <a:gridCol w="3182146"/>
                <a:gridCol w="2913853"/>
                <a:gridCol w="3048000"/>
              </a:tblGrid>
              <a:tr h="261662">
                <a:tc>
                  <a:txBody>
                    <a:bodyPr/>
                    <a:lstStyle/>
                    <a:p>
                      <a:pPr algn="just"/>
                      <a:r>
                        <a:rPr lang="es-SV" sz="1200" dirty="0" smtClean="0">
                          <a:effectLst/>
                        </a:rPr>
                        <a:t>Sector</a:t>
                      </a:r>
                      <a:endParaRPr lang="es-SV" sz="1200" dirty="0">
                        <a:effectLst/>
                      </a:endParaRPr>
                    </a:p>
                  </a:txBody>
                  <a:tcPr/>
                </a:tc>
                <a:tc>
                  <a:txBody>
                    <a:bodyPr/>
                    <a:lstStyle/>
                    <a:p>
                      <a:pPr algn="just"/>
                      <a:r>
                        <a:rPr lang="es-SV" sz="1200" dirty="0" smtClean="0">
                          <a:effectLst/>
                        </a:rPr>
                        <a:t>Régimen Especial</a:t>
                      </a:r>
                      <a:endParaRPr lang="es-SV" sz="1200" dirty="0">
                        <a:effectLst/>
                      </a:endParaRPr>
                    </a:p>
                  </a:txBody>
                  <a:tcPr/>
                </a:tc>
                <a:tc>
                  <a:txBody>
                    <a:bodyPr/>
                    <a:lstStyle/>
                    <a:p>
                      <a:pPr algn="just"/>
                      <a:r>
                        <a:rPr lang="es-SV" sz="1200" dirty="0" smtClean="0">
                          <a:effectLst/>
                        </a:rPr>
                        <a:t>Incentivos fiscales</a:t>
                      </a:r>
                      <a:endParaRPr lang="es-SV" sz="1200" dirty="0">
                        <a:effectLst/>
                      </a:endParaRPr>
                    </a:p>
                  </a:txBody>
                  <a:tcPr/>
                </a:tc>
              </a:tr>
              <a:tr h="392492">
                <a:tc>
                  <a:txBody>
                    <a:bodyPr/>
                    <a:lstStyle/>
                    <a:p>
                      <a:pPr algn="just"/>
                      <a:r>
                        <a:rPr lang="es-SV" sz="1100" dirty="0" smtClean="0">
                          <a:solidFill>
                            <a:schemeClr val="tx1">
                              <a:lumMod val="65000"/>
                              <a:lumOff val="35000"/>
                            </a:schemeClr>
                          </a:solidFill>
                          <a:effectLst/>
                        </a:rPr>
                        <a:t>Imprentas</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Ley de Imprenta</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Las imprentas no estarán</a:t>
                      </a:r>
                      <a:r>
                        <a:rPr lang="es-SV" sz="1100" baseline="0" dirty="0" smtClean="0">
                          <a:solidFill>
                            <a:schemeClr val="tx1">
                              <a:lumMod val="65000"/>
                              <a:lumOff val="35000"/>
                            </a:schemeClr>
                          </a:solidFill>
                          <a:effectLst/>
                        </a:rPr>
                        <a:t> sujetas a ningún impuesto.</a:t>
                      </a:r>
                      <a:endParaRPr lang="es-SV" sz="1100" b="1" dirty="0">
                        <a:solidFill>
                          <a:schemeClr val="tx1">
                            <a:lumMod val="65000"/>
                            <a:lumOff val="35000"/>
                          </a:schemeClr>
                        </a:solidFill>
                        <a:effectLst/>
                      </a:endParaRPr>
                    </a:p>
                  </a:txBody>
                  <a:tcPr/>
                </a:tc>
              </a:tr>
              <a:tr h="392492">
                <a:tc>
                  <a:txBody>
                    <a:bodyPr/>
                    <a:lstStyle/>
                    <a:p>
                      <a:pPr algn="just"/>
                      <a:r>
                        <a:rPr lang="es-SV" sz="1100" dirty="0" smtClean="0">
                          <a:solidFill>
                            <a:schemeClr val="tx1">
                              <a:lumMod val="65000"/>
                              <a:lumOff val="35000"/>
                            </a:schemeClr>
                          </a:solidFill>
                          <a:effectLst/>
                        </a:rPr>
                        <a:t>Empresas Editoriales</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Ley del Libro</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Exoneración en el pago de todo</a:t>
                      </a:r>
                      <a:r>
                        <a:rPr lang="es-SV" sz="1100" baseline="0" dirty="0" smtClean="0">
                          <a:solidFill>
                            <a:schemeClr val="tx1">
                              <a:lumMod val="65000"/>
                              <a:lumOff val="35000"/>
                            </a:schemeClr>
                          </a:solidFill>
                          <a:effectLst/>
                        </a:rPr>
                        <a:t> tipo de impuestos.</a:t>
                      </a:r>
                      <a:endParaRPr lang="es-SV" sz="1100" b="1" dirty="0">
                        <a:solidFill>
                          <a:schemeClr val="tx1">
                            <a:lumMod val="65000"/>
                            <a:lumOff val="35000"/>
                          </a:schemeClr>
                        </a:solidFill>
                        <a:effectLst/>
                      </a:endParaRPr>
                    </a:p>
                  </a:txBody>
                  <a:tcPr/>
                </a:tc>
              </a:tr>
              <a:tr h="706486">
                <a:tc>
                  <a:txBody>
                    <a:bodyPr/>
                    <a:lstStyle/>
                    <a:p>
                      <a:pPr algn="just"/>
                      <a:r>
                        <a:rPr lang="es-SV" sz="1100" dirty="0" smtClean="0">
                          <a:solidFill>
                            <a:schemeClr val="tx1">
                              <a:lumMod val="65000"/>
                              <a:lumOff val="35000"/>
                            </a:schemeClr>
                          </a:solidFill>
                          <a:effectLst/>
                        </a:rPr>
                        <a:t>Call Center, Distribución</a:t>
                      </a:r>
                      <a:r>
                        <a:rPr lang="es-SV" sz="1100" baseline="0" dirty="0" smtClean="0">
                          <a:solidFill>
                            <a:schemeClr val="tx1">
                              <a:lumMod val="65000"/>
                              <a:lumOff val="35000"/>
                            </a:schemeClr>
                          </a:solidFill>
                          <a:effectLst/>
                        </a:rPr>
                        <a:t> Internacional, Reparación y mantenimiento de embarcaciones marítimas y aeronaves, Servicios Médicos-Hospitalarios, etc.</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Ley de Servicios Internacionales</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Exención del impuest</a:t>
                      </a:r>
                      <a:r>
                        <a:rPr lang="es-SV" sz="1100" baseline="0" dirty="0" smtClean="0">
                          <a:solidFill>
                            <a:schemeClr val="tx1">
                              <a:lumMod val="65000"/>
                              <a:lumOff val="35000"/>
                            </a:schemeClr>
                          </a:solidFill>
                          <a:effectLst/>
                        </a:rPr>
                        <a:t>o sobre la renta durante el período que realicen sus operaciones.</a:t>
                      </a:r>
                      <a:endParaRPr lang="es-SV" sz="1100" b="1" dirty="0">
                        <a:solidFill>
                          <a:schemeClr val="tx1">
                            <a:lumMod val="65000"/>
                            <a:lumOff val="35000"/>
                          </a:schemeClr>
                        </a:solidFill>
                        <a:effectLst/>
                      </a:endParaRPr>
                    </a:p>
                  </a:txBody>
                  <a:tcPr/>
                </a:tc>
              </a:tr>
              <a:tr h="706486">
                <a:tc>
                  <a:txBody>
                    <a:bodyPr/>
                    <a:lstStyle/>
                    <a:p>
                      <a:pPr algn="just"/>
                      <a:r>
                        <a:rPr lang="es-SV" sz="1100" dirty="0" smtClean="0">
                          <a:solidFill>
                            <a:schemeClr val="tx1">
                              <a:lumMod val="65000"/>
                              <a:lumOff val="35000"/>
                            </a:schemeClr>
                          </a:solidFill>
                          <a:effectLst/>
                        </a:rPr>
                        <a:t>Inversionistas</a:t>
                      </a:r>
                      <a:r>
                        <a:rPr lang="es-SV" sz="1100" baseline="0" dirty="0" smtClean="0">
                          <a:solidFill>
                            <a:schemeClr val="tx1">
                              <a:lumMod val="65000"/>
                              <a:lumOff val="35000"/>
                            </a:schemeClr>
                          </a:solidFill>
                          <a:effectLst/>
                        </a:rPr>
                        <a:t> Extranjeros</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Ley de Inversiones</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Para</a:t>
                      </a:r>
                      <a:r>
                        <a:rPr lang="es-SV" sz="1100" baseline="0" dirty="0" smtClean="0">
                          <a:solidFill>
                            <a:schemeClr val="tx1">
                              <a:lumMod val="65000"/>
                              <a:lumOff val="35000"/>
                            </a:schemeClr>
                          </a:solidFill>
                          <a:effectLst/>
                        </a:rPr>
                        <a:t> gozar de los beneficios que otorgan ciertas leyes debe inscribir la inversión en la Oficina Nacional de Inversiones(ONI) del Ministerio de Economía.</a:t>
                      </a:r>
                      <a:endParaRPr lang="es-SV" sz="1100" b="1" dirty="0">
                        <a:solidFill>
                          <a:schemeClr val="tx1">
                            <a:lumMod val="65000"/>
                            <a:lumOff val="35000"/>
                          </a:schemeClr>
                        </a:solidFill>
                        <a:effectLst/>
                      </a:endParaRPr>
                    </a:p>
                  </a:txBody>
                  <a:tcPr/>
                </a:tc>
              </a:tr>
              <a:tr h="549489">
                <a:tc>
                  <a:txBody>
                    <a:bodyPr/>
                    <a:lstStyle/>
                    <a:p>
                      <a:pPr algn="just"/>
                      <a:r>
                        <a:rPr lang="es-SV" sz="1100" dirty="0" smtClean="0">
                          <a:solidFill>
                            <a:schemeClr val="tx1">
                              <a:lumMod val="65000"/>
                              <a:lumOff val="35000"/>
                            </a:schemeClr>
                          </a:solidFill>
                          <a:effectLst/>
                        </a:rPr>
                        <a:t>Transporte Público</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Ley del I.V.A.</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Exentos del I.V.A.</a:t>
                      </a:r>
                      <a:r>
                        <a:rPr lang="es-SV" sz="1100" baseline="0" dirty="0" smtClean="0">
                          <a:solidFill>
                            <a:schemeClr val="tx1">
                              <a:lumMod val="65000"/>
                              <a:lumOff val="35000"/>
                            </a:schemeClr>
                          </a:solidFill>
                          <a:effectLst/>
                        </a:rPr>
                        <a:t> en la importación e internación de Autobuses y vehículos de alquiler dedicados al transporte público.</a:t>
                      </a:r>
                      <a:endParaRPr lang="es-SV" sz="1100" b="1" dirty="0">
                        <a:solidFill>
                          <a:schemeClr val="tx1">
                            <a:lumMod val="65000"/>
                            <a:lumOff val="35000"/>
                          </a:schemeClr>
                        </a:solidFill>
                        <a:effectLst/>
                      </a:endParaRPr>
                    </a:p>
                  </a:txBody>
                  <a:tcPr/>
                </a:tc>
              </a:tr>
              <a:tr h="706486">
                <a:tc>
                  <a:txBody>
                    <a:bodyPr/>
                    <a:lstStyle/>
                    <a:p>
                      <a:pPr algn="just"/>
                      <a:r>
                        <a:rPr lang="es-SV" sz="1100" dirty="0" smtClean="0">
                          <a:solidFill>
                            <a:schemeClr val="tx1">
                              <a:lumMod val="65000"/>
                              <a:lumOff val="35000"/>
                            </a:schemeClr>
                          </a:solidFill>
                          <a:effectLst/>
                        </a:rPr>
                        <a:t>Industria en General</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Ley del I.V.A.</a:t>
                      </a:r>
                      <a:endParaRPr lang="es-SV" sz="1100" b="1" dirty="0">
                        <a:solidFill>
                          <a:schemeClr val="tx1">
                            <a:lumMod val="65000"/>
                            <a:lumOff val="35000"/>
                          </a:schemeClr>
                        </a:solidFill>
                        <a:effectLst/>
                      </a:endParaRP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SV" sz="1100" dirty="0" smtClean="0">
                          <a:solidFill>
                            <a:schemeClr val="tx1">
                              <a:lumMod val="65000"/>
                              <a:lumOff val="35000"/>
                            </a:schemeClr>
                          </a:solidFill>
                          <a:effectLst/>
                        </a:rPr>
                        <a:t>Exentos del I.V.A.</a:t>
                      </a:r>
                      <a:r>
                        <a:rPr lang="es-SV" sz="1100" baseline="0" dirty="0" smtClean="0">
                          <a:solidFill>
                            <a:schemeClr val="tx1">
                              <a:lumMod val="65000"/>
                              <a:lumOff val="35000"/>
                            </a:schemeClr>
                          </a:solidFill>
                          <a:effectLst/>
                        </a:rPr>
                        <a:t> en la importación e internación de Maquinaria destinada al activo fijo para ser utilizada directamente en la producción de bienes y servicios.</a:t>
                      </a:r>
                      <a:endParaRPr lang="es-SV" sz="1100" b="1" dirty="0">
                        <a:solidFill>
                          <a:schemeClr val="tx1">
                            <a:lumMod val="65000"/>
                            <a:lumOff val="35000"/>
                          </a:schemeClr>
                        </a:solidFill>
                        <a:effectLst/>
                      </a:endParaRPr>
                    </a:p>
                  </a:txBody>
                  <a:tcPr/>
                </a:tc>
              </a:tr>
              <a:tr h="235495">
                <a:tc>
                  <a:txBody>
                    <a:bodyPr/>
                    <a:lstStyle/>
                    <a:p>
                      <a:pPr algn="just"/>
                      <a:r>
                        <a:rPr lang="es-SV" sz="1100" dirty="0" smtClean="0">
                          <a:solidFill>
                            <a:schemeClr val="tx1">
                              <a:lumMod val="65000"/>
                              <a:lumOff val="35000"/>
                            </a:schemeClr>
                          </a:solidFill>
                          <a:effectLst/>
                        </a:rPr>
                        <a:t>Servicios de Educación</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Ley del I.V.A.</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Exentos del I.V.A.</a:t>
                      </a:r>
                      <a:endParaRPr lang="es-SV" sz="1100" b="1" dirty="0">
                        <a:solidFill>
                          <a:schemeClr val="tx1">
                            <a:lumMod val="65000"/>
                            <a:lumOff val="35000"/>
                          </a:schemeClr>
                        </a:solidFill>
                        <a:effectLst/>
                      </a:endParaRPr>
                    </a:p>
                  </a:txBody>
                  <a:tcPr/>
                </a:tc>
              </a:tr>
              <a:tr h="549489">
                <a:tc>
                  <a:txBody>
                    <a:bodyPr/>
                    <a:lstStyle/>
                    <a:p>
                      <a:pPr algn="just"/>
                      <a:r>
                        <a:rPr lang="es-SV" sz="1100" dirty="0" smtClean="0">
                          <a:solidFill>
                            <a:schemeClr val="tx1">
                              <a:lumMod val="65000"/>
                              <a:lumOff val="35000"/>
                            </a:schemeClr>
                          </a:solidFill>
                          <a:effectLst/>
                        </a:rPr>
                        <a:t>Bancos,</a:t>
                      </a:r>
                      <a:r>
                        <a:rPr lang="es-SV" sz="1100" baseline="0" dirty="0" smtClean="0">
                          <a:solidFill>
                            <a:schemeClr val="tx1">
                              <a:lumMod val="65000"/>
                              <a:lumOff val="35000"/>
                            </a:schemeClr>
                          </a:solidFill>
                          <a:effectLst/>
                        </a:rPr>
                        <a:t> Asociaciones de Ahorro y Crédito, Instituciones Financieras domiciliadas en el exterior.</a:t>
                      </a:r>
                      <a:endParaRPr lang="es-SV" sz="1100" b="1" dirty="0">
                        <a:solidFill>
                          <a:schemeClr val="tx1">
                            <a:lumMod val="65000"/>
                            <a:lumOff val="35000"/>
                          </a:schemeClr>
                        </a:solidFill>
                        <a:effectLst/>
                      </a:endParaRPr>
                    </a:p>
                  </a:txBody>
                  <a:tcPr/>
                </a:tc>
                <a:tc>
                  <a:txBody>
                    <a:bodyPr/>
                    <a:lstStyle/>
                    <a:p>
                      <a:pPr algn="just"/>
                      <a:r>
                        <a:rPr lang="es-SV" sz="1100" dirty="0" smtClean="0">
                          <a:solidFill>
                            <a:schemeClr val="tx1">
                              <a:lumMod val="65000"/>
                              <a:lumOff val="35000"/>
                            </a:schemeClr>
                          </a:solidFill>
                          <a:effectLst/>
                        </a:rPr>
                        <a:t>Ley del I.V.A. artículo 46</a:t>
                      </a:r>
                      <a:endParaRPr lang="es-SV" sz="1100" b="1" dirty="0">
                        <a:solidFill>
                          <a:schemeClr val="tx1">
                            <a:lumMod val="65000"/>
                            <a:lumOff val="35000"/>
                          </a:schemeClr>
                        </a:solidFill>
                        <a:effectLst/>
                      </a:endParaRPr>
                    </a:p>
                  </a:txBody>
                  <a:tcPr/>
                </a:tc>
                <a:tc>
                  <a:txBody>
                    <a:bodyPr/>
                    <a:lstStyle/>
                    <a:p>
                      <a:pPr marL="0" indent="0" algn="just">
                        <a:buFont typeface="+mj-lt"/>
                        <a:buNone/>
                      </a:pPr>
                      <a:r>
                        <a:rPr lang="es-SV" sz="1100" dirty="0" smtClean="0">
                          <a:solidFill>
                            <a:schemeClr val="tx1">
                              <a:lumMod val="65000"/>
                              <a:lumOff val="35000"/>
                            </a:schemeClr>
                          </a:solidFill>
                          <a:effectLst/>
                        </a:rPr>
                        <a:t>Exentos operaciones de depósito</a:t>
                      </a:r>
                      <a:r>
                        <a:rPr lang="es-SV" sz="1100" baseline="0" dirty="0" smtClean="0">
                          <a:solidFill>
                            <a:schemeClr val="tx1">
                              <a:lumMod val="65000"/>
                              <a:lumOff val="35000"/>
                            </a:schemeClr>
                          </a:solidFill>
                          <a:effectLst/>
                        </a:rPr>
                        <a:t> y de préstamos de dinero en lo que se refiere al pago o devengo de intereses.</a:t>
                      </a:r>
                      <a:endParaRPr lang="es-SV" sz="1100" b="1" dirty="0">
                        <a:solidFill>
                          <a:schemeClr val="tx1">
                            <a:lumMod val="65000"/>
                            <a:lumOff val="35000"/>
                          </a:schemeClr>
                        </a:solidFill>
                        <a:effectLst/>
                      </a:endParaRPr>
                    </a:p>
                  </a:txBody>
                  <a:tcPr/>
                </a:tc>
              </a:tr>
              <a:tr h="235495">
                <a:tc>
                  <a:txBody>
                    <a:bodyPr/>
                    <a:lstStyle/>
                    <a:p>
                      <a:pPr algn="just"/>
                      <a:r>
                        <a:rPr lang="es-SV" sz="1100" dirty="0" smtClean="0">
                          <a:solidFill>
                            <a:schemeClr val="tx1">
                              <a:lumMod val="65000"/>
                              <a:lumOff val="35000"/>
                            </a:schemeClr>
                          </a:solidFill>
                          <a:effectLst/>
                        </a:rPr>
                        <a:t>Servicios de Salud prestados por hospitales</a:t>
                      </a:r>
                      <a:endParaRPr lang="es-SV" sz="1100" b="1" dirty="0">
                        <a:solidFill>
                          <a:schemeClr val="tx1">
                            <a:lumMod val="65000"/>
                            <a:lumOff val="35000"/>
                          </a:schemeClr>
                        </a:solidFill>
                        <a:effectLst/>
                      </a:endParaRP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SV" sz="1100" dirty="0" smtClean="0">
                          <a:solidFill>
                            <a:schemeClr val="tx1">
                              <a:lumMod val="65000"/>
                              <a:lumOff val="35000"/>
                            </a:schemeClr>
                          </a:solidFill>
                          <a:effectLst/>
                        </a:rPr>
                        <a:t>Ley del I.V.A. artículo 46</a:t>
                      </a:r>
                      <a:endParaRPr lang="es-SV" sz="1100" b="1" dirty="0" smtClean="0">
                        <a:solidFill>
                          <a:schemeClr val="tx1">
                            <a:lumMod val="65000"/>
                            <a:lumOff val="35000"/>
                          </a:schemeClr>
                        </a:solidFill>
                        <a:effectLst/>
                      </a:endParaRP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SV" sz="1100" dirty="0" smtClean="0">
                          <a:solidFill>
                            <a:schemeClr val="tx1">
                              <a:lumMod val="65000"/>
                              <a:lumOff val="35000"/>
                            </a:schemeClr>
                          </a:solidFill>
                          <a:effectLst/>
                        </a:rPr>
                        <a:t>Exentos del I.V.A.</a:t>
                      </a:r>
                      <a:endParaRPr lang="es-SV" sz="1100" b="1" dirty="0">
                        <a:solidFill>
                          <a:schemeClr val="tx1">
                            <a:lumMod val="65000"/>
                            <a:lumOff val="35000"/>
                          </a:schemeClr>
                        </a:solidFill>
                        <a:effectLst/>
                      </a:endParaRPr>
                    </a:p>
                  </a:txBody>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0" y="2438400"/>
            <a:ext cx="8458200" cy="1470025"/>
          </a:xfrm>
        </p:spPr>
        <p:txBody>
          <a:bodyPr>
            <a:normAutofit/>
          </a:bodyPr>
          <a:lstStyle/>
          <a:p>
            <a:pPr algn="r"/>
            <a:r>
              <a:rPr lang="es-ES_tradnl" dirty="0" smtClean="0">
                <a:latin typeface="Gotham Book"/>
                <a:cs typeface="Gotham Book"/>
              </a:rPr>
              <a:t>IV. Tema de actualidad tributaria</a:t>
            </a:r>
            <a:endParaRPr lang="es-ES_tradnl" dirty="0">
              <a:latin typeface="Gotham Book"/>
              <a:cs typeface="Gotham Book"/>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67</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52400" y="460219"/>
            <a:ext cx="5867400" cy="952557"/>
          </a:xfrm>
        </p:spPr>
        <p:txBody>
          <a:bodyPr>
            <a:noAutofit/>
          </a:bodyPr>
          <a:lstStyle/>
          <a:p>
            <a:r>
              <a:rPr lang="es-SV" sz="2800" dirty="0" smtClean="0">
                <a:solidFill>
                  <a:schemeClr val="tx1">
                    <a:lumMod val="65000"/>
                    <a:lumOff val="35000"/>
                  </a:schemeClr>
                </a:solidFill>
                <a:cs typeface="Times New Roman" panose="02020603050405020304" pitchFamily="18" charset="0"/>
              </a:rPr>
              <a:t>Ley </a:t>
            </a:r>
            <a:r>
              <a:rPr lang="es-SV" sz="2800" dirty="0" smtClean="0">
                <a:solidFill>
                  <a:schemeClr val="tx1">
                    <a:lumMod val="65000"/>
                    <a:lumOff val="35000"/>
                  </a:schemeClr>
                </a:solidFill>
                <a:cs typeface="Times New Roman" panose="02020603050405020304" pitchFamily="18" charset="0"/>
              </a:rPr>
              <a:t>de Impuesto a las Operaciones </a:t>
            </a:r>
            <a:r>
              <a:rPr lang="es-SV" sz="2800" dirty="0" smtClean="0">
                <a:solidFill>
                  <a:schemeClr val="tx1">
                    <a:lumMod val="65000"/>
                    <a:lumOff val="35000"/>
                  </a:schemeClr>
                </a:solidFill>
                <a:cs typeface="Times New Roman" panose="02020603050405020304" pitchFamily="18" charset="0"/>
              </a:rPr>
              <a:t>Financieras</a:t>
            </a:r>
            <a:br>
              <a:rPr lang="es-SV" sz="2800" dirty="0" smtClean="0">
                <a:solidFill>
                  <a:schemeClr val="tx1">
                    <a:lumMod val="65000"/>
                    <a:lumOff val="35000"/>
                  </a:schemeClr>
                </a:solidFill>
                <a:cs typeface="Times New Roman" panose="02020603050405020304" pitchFamily="18" charset="0"/>
              </a:rPr>
            </a:br>
            <a:r>
              <a:rPr lang="es-SV" sz="2000" dirty="0" smtClean="0">
                <a:solidFill>
                  <a:schemeClr val="tx1">
                    <a:lumMod val="65000"/>
                    <a:lumOff val="35000"/>
                  </a:schemeClr>
                </a:solidFill>
                <a:cs typeface="Times New Roman" panose="02020603050405020304" pitchFamily="18" charset="0"/>
              </a:rPr>
              <a:t>(</a:t>
            </a:r>
            <a:r>
              <a:rPr lang="es-SV" sz="2000" dirty="0" smtClean="0">
                <a:solidFill>
                  <a:schemeClr val="tx1">
                    <a:lumMod val="65000"/>
                    <a:lumOff val="35000"/>
                  </a:schemeClr>
                </a:solidFill>
                <a:cs typeface="Times New Roman" panose="02020603050405020304" pitchFamily="18" charset="0"/>
              </a:rPr>
              <a:t>Aprobada en julio de 2014</a:t>
            </a:r>
            <a:r>
              <a:rPr lang="es-SV" sz="2000" dirty="0" smtClean="0">
                <a:solidFill>
                  <a:schemeClr val="tx1">
                    <a:lumMod val="65000"/>
                    <a:lumOff val="35000"/>
                  </a:schemeClr>
                </a:solidFill>
                <a:cs typeface="Times New Roman" panose="02020603050405020304" pitchFamily="18" charset="0"/>
              </a:rPr>
              <a:t>)</a:t>
            </a:r>
            <a:r>
              <a:rPr lang="es-SV" sz="2800" dirty="0" smtClean="0">
                <a:solidFill>
                  <a:schemeClr val="tx1">
                    <a:lumMod val="65000"/>
                    <a:lumOff val="35000"/>
                  </a:schemeClr>
                </a:solidFill>
                <a:cs typeface="Times New Roman" panose="02020603050405020304" pitchFamily="18" charset="0"/>
              </a:rPr>
              <a:t/>
            </a:r>
            <a:br>
              <a:rPr lang="es-SV" sz="2800" dirty="0" smtClean="0">
                <a:solidFill>
                  <a:schemeClr val="tx1">
                    <a:lumMod val="65000"/>
                    <a:lumOff val="35000"/>
                  </a:schemeClr>
                </a:solidFill>
                <a:cs typeface="Times New Roman" panose="02020603050405020304" pitchFamily="18" charset="0"/>
              </a:rPr>
            </a:br>
            <a:endParaRPr lang="es-ES_tradnl" sz="2800" dirty="0" err="1" smtClean="0">
              <a:solidFill>
                <a:schemeClr val="tx1">
                  <a:lumMod val="65000"/>
                  <a:lumOff val="35000"/>
                </a:schemeClr>
              </a:solidFill>
              <a:cs typeface="Times New Roman" panose="02020603050405020304" pitchFamily="18" charset="0"/>
            </a:endParaRPr>
          </a:p>
        </p:txBody>
      </p:sp>
      <p:graphicFrame>
        <p:nvGraphicFramePr>
          <p:cNvPr id="14" name="13 Diagrama"/>
          <p:cNvGraphicFramePr/>
          <p:nvPr/>
        </p:nvGraphicFramePr>
        <p:xfrm>
          <a:off x="756592" y="1916832"/>
          <a:ext cx="9144000" cy="40640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68</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44760" y="388211"/>
            <a:ext cx="5867400" cy="952557"/>
          </a:xfrm>
        </p:spPr>
        <p:txBody>
          <a:bodyPr>
            <a:noAutofit/>
          </a:bodyPr>
          <a:lstStyle/>
          <a:p>
            <a:r>
              <a:rPr lang="es-SV" sz="3200" dirty="0" smtClean="0">
                <a:solidFill>
                  <a:schemeClr val="tx1">
                    <a:lumMod val="65000"/>
                    <a:lumOff val="35000"/>
                  </a:schemeClr>
                </a:solidFill>
                <a:cs typeface="Times New Roman" panose="02020603050405020304" pitchFamily="18" charset="0"/>
              </a:rPr>
              <a:t>Hechos </a:t>
            </a:r>
            <a:r>
              <a:rPr lang="es-SV" sz="3200" dirty="0" smtClean="0">
                <a:solidFill>
                  <a:schemeClr val="tx1">
                    <a:lumMod val="65000"/>
                    <a:lumOff val="35000"/>
                  </a:schemeClr>
                </a:solidFill>
                <a:cs typeface="Times New Roman" panose="02020603050405020304" pitchFamily="18" charset="0"/>
              </a:rPr>
              <a:t>Generadores del Impuesto </a:t>
            </a:r>
            <a:br>
              <a:rPr lang="es-SV" sz="3200" dirty="0" smtClean="0">
                <a:solidFill>
                  <a:schemeClr val="tx1">
                    <a:lumMod val="65000"/>
                    <a:lumOff val="35000"/>
                  </a:schemeClr>
                </a:solidFill>
                <a:cs typeface="Times New Roman" panose="02020603050405020304" pitchFamily="18" charset="0"/>
              </a:rPr>
            </a:br>
            <a:endParaRPr lang="es-ES_tradnl" sz="3200" dirty="0" err="1" smtClean="0">
              <a:solidFill>
                <a:schemeClr val="tx1">
                  <a:lumMod val="65000"/>
                  <a:lumOff val="35000"/>
                </a:schemeClr>
              </a:solidFill>
              <a:cs typeface="Times New Roman" panose="02020603050405020304" pitchFamily="18" charset="0"/>
            </a:endParaRPr>
          </a:p>
        </p:txBody>
      </p:sp>
      <p:graphicFrame>
        <p:nvGraphicFramePr>
          <p:cNvPr id="10" name="9 Diagrama"/>
          <p:cNvGraphicFramePr/>
          <p:nvPr/>
        </p:nvGraphicFramePr>
        <p:xfrm>
          <a:off x="199728" y="1412776"/>
          <a:ext cx="8764760" cy="475252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69</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100179"/>
            <a:ext cx="5867400" cy="952557"/>
          </a:xfrm>
        </p:spPr>
        <p:txBody>
          <a:bodyPr>
            <a:noAutofit/>
          </a:bodyPr>
          <a:lstStyle/>
          <a:p>
            <a:r>
              <a:rPr lang="es-SV" sz="3200" dirty="0" smtClean="0">
                <a:solidFill>
                  <a:schemeClr val="tx1">
                    <a:lumMod val="65000"/>
                    <a:lumOff val="35000"/>
                  </a:schemeClr>
                </a:solidFill>
                <a:cs typeface="Times New Roman" panose="02020603050405020304" pitchFamily="18" charset="0"/>
              </a:rPr>
              <a:t>Base </a:t>
            </a:r>
            <a:r>
              <a:rPr lang="es-SV" sz="3200" dirty="0" smtClean="0">
                <a:solidFill>
                  <a:schemeClr val="tx1">
                    <a:lumMod val="65000"/>
                    <a:lumOff val="35000"/>
                  </a:schemeClr>
                </a:solidFill>
                <a:cs typeface="Times New Roman" panose="02020603050405020304" pitchFamily="18" charset="0"/>
              </a:rPr>
              <a:t>Imponible y </a:t>
            </a:r>
            <a:r>
              <a:rPr lang="es-SV" sz="3200" dirty="0" smtClean="0">
                <a:solidFill>
                  <a:schemeClr val="tx1">
                    <a:lumMod val="65000"/>
                    <a:lumOff val="35000"/>
                  </a:schemeClr>
                </a:solidFill>
                <a:cs typeface="Times New Roman" panose="02020603050405020304" pitchFamily="18" charset="0"/>
              </a:rPr>
              <a:t>Alícuota</a:t>
            </a:r>
            <a:endParaRPr lang="es-ES_tradnl" sz="3200" dirty="0" err="1" smtClean="0">
              <a:solidFill>
                <a:schemeClr val="tx1">
                  <a:lumMod val="65000"/>
                  <a:lumOff val="35000"/>
                </a:schemeClr>
              </a:solidFill>
              <a:cs typeface="Times New Roman" panose="02020603050405020304" pitchFamily="18" charset="0"/>
            </a:endParaRPr>
          </a:p>
        </p:txBody>
      </p:sp>
      <p:graphicFrame>
        <p:nvGraphicFramePr>
          <p:cNvPr id="14" name="13 Diagrama"/>
          <p:cNvGraphicFramePr/>
          <p:nvPr/>
        </p:nvGraphicFramePr>
        <p:xfrm>
          <a:off x="756592" y="1916832"/>
          <a:ext cx="9144000" cy="40640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70</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100179"/>
            <a:ext cx="5867400" cy="952557"/>
          </a:xfrm>
        </p:spPr>
        <p:txBody>
          <a:bodyPr>
            <a:noAutofit/>
          </a:bodyPr>
          <a:lstStyle/>
          <a:p>
            <a:r>
              <a:rPr lang="es-SV" sz="3200" dirty="0" smtClean="0">
                <a:solidFill>
                  <a:schemeClr val="tx1">
                    <a:lumMod val="65000"/>
                    <a:lumOff val="35000"/>
                  </a:schemeClr>
                </a:solidFill>
                <a:cs typeface="Times New Roman" panose="02020603050405020304" pitchFamily="18" charset="0"/>
              </a:rPr>
              <a:t>Exenciones</a:t>
            </a:r>
            <a:endParaRPr lang="es-ES_tradnl" sz="3200" dirty="0" err="1" smtClean="0">
              <a:solidFill>
                <a:schemeClr val="tx1">
                  <a:lumMod val="65000"/>
                  <a:lumOff val="35000"/>
                </a:schemeClr>
              </a:solidFill>
              <a:cs typeface="Times New Roman" panose="02020603050405020304" pitchFamily="18" charset="0"/>
            </a:endParaRPr>
          </a:p>
        </p:txBody>
      </p:sp>
      <p:sp>
        <p:nvSpPr>
          <p:cNvPr id="10" name="9 CuadroTexto"/>
          <p:cNvSpPr txBox="1"/>
          <p:nvPr/>
        </p:nvSpPr>
        <p:spPr>
          <a:xfrm>
            <a:off x="228600" y="1412776"/>
            <a:ext cx="8231832" cy="4832092"/>
          </a:xfrm>
          <a:prstGeom prst="rect">
            <a:avLst/>
          </a:prstGeom>
          <a:noFill/>
        </p:spPr>
        <p:txBody>
          <a:bodyPr wrap="square" rtlCol="0">
            <a:spAutoFit/>
          </a:bodyPr>
          <a:lstStyle/>
          <a:p>
            <a:pPr marL="342900" lvl="0" indent="-342900" algn="just">
              <a:spcAft>
                <a:spcPts val="1200"/>
              </a:spcAft>
              <a:buClr>
                <a:srgbClr val="DEA900"/>
              </a:buClr>
              <a:buFont typeface="+mj-lt"/>
              <a:buAutoNum type="arabicPeriod"/>
            </a:pPr>
            <a:r>
              <a:rPr lang="es-SV" sz="2000" dirty="0" smtClean="0">
                <a:solidFill>
                  <a:schemeClr val="tx1">
                    <a:lumMod val="65000"/>
                    <a:lumOff val="35000"/>
                  </a:schemeClr>
                </a:solidFill>
                <a:latin typeface="+mj-lt"/>
                <a:cs typeface="Times New Roman" panose="02020603050405020304" pitchFamily="18" charset="0"/>
              </a:rPr>
              <a:t>El retiro de efectivo de cuentas de depósito, tanto en cajeros electrónicos, como el realizado en las oficinas de las entidades del Sistema Financiero.</a:t>
            </a:r>
          </a:p>
          <a:p>
            <a:pPr marL="342900" lvl="0" indent="-342900" algn="just">
              <a:spcAft>
                <a:spcPts val="1200"/>
              </a:spcAft>
              <a:buClr>
                <a:srgbClr val="DEA900"/>
              </a:buClr>
              <a:buFont typeface="+mj-lt"/>
              <a:buAutoNum type="arabicPeriod"/>
            </a:pPr>
            <a:r>
              <a:rPr lang="es-SV" sz="2000" dirty="0" smtClean="0">
                <a:solidFill>
                  <a:schemeClr val="tx1">
                    <a:lumMod val="65000"/>
                    <a:lumOff val="35000"/>
                  </a:schemeClr>
                </a:solidFill>
                <a:latin typeface="+mj-lt"/>
                <a:cs typeface="Times New Roman" panose="02020603050405020304" pitchFamily="18" charset="0"/>
              </a:rPr>
              <a:t>Los  pagos que realizan los tarjetahabientes en el Sistema de Tarjeta de Crédito, incluyendo el uso de la tarjeta de crédito por él tarjetahabiente.</a:t>
            </a:r>
          </a:p>
          <a:p>
            <a:pPr marL="342900" lvl="0" indent="-342900" algn="just">
              <a:spcAft>
                <a:spcPts val="1200"/>
              </a:spcAft>
              <a:buClr>
                <a:srgbClr val="DEA900"/>
              </a:buClr>
              <a:buFont typeface="+mj-lt"/>
              <a:buAutoNum type="arabicPeriod"/>
            </a:pPr>
            <a:r>
              <a:rPr lang="es-SV" sz="2000" dirty="0" smtClean="0">
                <a:solidFill>
                  <a:schemeClr val="tx1">
                    <a:lumMod val="65000"/>
                    <a:lumOff val="35000"/>
                  </a:schemeClr>
                </a:solidFill>
                <a:latin typeface="+mj-lt"/>
                <a:cs typeface="Times New Roman" panose="02020603050405020304" pitchFamily="18" charset="0"/>
              </a:rPr>
              <a:t>Los pagos de la seguridad social y previsional.</a:t>
            </a:r>
          </a:p>
          <a:p>
            <a:pPr marL="342900" indent="-342900" algn="just">
              <a:spcAft>
                <a:spcPts val="1200"/>
              </a:spcAft>
              <a:buClr>
                <a:srgbClr val="DEA900"/>
              </a:buClr>
              <a:buFont typeface="+mj-lt"/>
              <a:buAutoNum type="arabicPeriod"/>
            </a:pPr>
            <a:r>
              <a:rPr lang="es-ES" sz="2000" dirty="0" smtClean="0">
                <a:solidFill>
                  <a:schemeClr val="tx1">
                    <a:lumMod val="65000"/>
                    <a:lumOff val="35000"/>
                  </a:schemeClr>
                </a:solidFill>
                <a:latin typeface="+mj-lt"/>
                <a:cs typeface="Times New Roman" panose="02020603050405020304" pitchFamily="18" charset="0"/>
              </a:rPr>
              <a:t>El pago de remuneraciones a trabajadores, inclusive indemnizaciones laborales, mediante transferencia o emisión de cheques.</a:t>
            </a:r>
            <a:endParaRPr lang="es-SV" sz="2000" dirty="0" smtClean="0">
              <a:solidFill>
                <a:schemeClr val="tx1">
                  <a:lumMod val="65000"/>
                  <a:lumOff val="35000"/>
                </a:schemeClr>
              </a:solidFill>
              <a:latin typeface="+mj-lt"/>
              <a:cs typeface="Times New Roman" panose="02020603050405020304" pitchFamily="18" charset="0"/>
            </a:endParaRPr>
          </a:p>
          <a:p>
            <a:pPr marL="342900" lvl="0" indent="-342900" algn="just">
              <a:spcAft>
                <a:spcPts val="1200"/>
              </a:spcAft>
              <a:buClr>
                <a:srgbClr val="DEA900"/>
              </a:buClr>
              <a:buFont typeface="+mj-lt"/>
              <a:buAutoNum type="arabicPeriod"/>
            </a:pPr>
            <a:r>
              <a:rPr lang="es-ES" sz="2000" dirty="0" smtClean="0">
                <a:solidFill>
                  <a:schemeClr val="tx1">
                    <a:lumMod val="65000"/>
                    <a:lumOff val="35000"/>
                  </a:schemeClr>
                </a:solidFill>
                <a:latin typeface="+mj-lt"/>
                <a:cs typeface="Times New Roman" panose="02020603050405020304" pitchFamily="18" charset="0"/>
              </a:rPr>
              <a:t>El pago de préstamos por parte de los clientes a las entidades del Sistema Financiero. En el caso de préstamos originados en el exterior para ser utilizados en el territorio nacional, los pagos por medio de transferencias, giros o cualquier otro medio, estarán gravados con el impuesto mencionado.</a:t>
            </a:r>
            <a:endParaRPr lang="es-SV" sz="2000" dirty="0" smtClean="0">
              <a:solidFill>
                <a:schemeClr val="tx1">
                  <a:lumMod val="65000"/>
                  <a:lumOff val="35000"/>
                </a:schemeClr>
              </a:solidFill>
              <a:latin typeface="+mj-lt"/>
              <a:cs typeface="Times New Roman" panose="02020603050405020304" pitchFamily="18" charset="0"/>
            </a:endParaRPr>
          </a:p>
          <a:p>
            <a:endParaRPr lang="es-C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71</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100179"/>
            <a:ext cx="5867400" cy="952557"/>
          </a:xfrm>
        </p:spPr>
        <p:txBody>
          <a:bodyPr>
            <a:noAutofit/>
          </a:bodyPr>
          <a:lstStyle/>
          <a:p>
            <a:r>
              <a:rPr lang="es-SV" sz="3200" dirty="0" smtClean="0">
                <a:solidFill>
                  <a:schemeClr val="tx1">
                    <a:lumMod val="65000"/>
                    <a:lumOff val="35000"/>
                  </a:schemeClr>
                </a:solidFill>
                <a:cs typeface="Times New Roman" panose="02020603050405020304" pitchFamily="18" charset="0"/>
              </a:rPr>
              <a:t>Exenciones</a:t>
            </a:r>
            <a:endParaRPr lang="es-ES_tradnl" sz="3200" dirty="0" err="1" smtClean="0">
              <a:solidFill>
                <a:schemeClr val="tx1">
                  <a:lumMod val="65000"/>
                  <a:lumOff val="35000"/>
                </a:schemeClr>
              </a:solidFill>
              <a:cs typeface="Times New Roman" panose="02020603050405020304" pitchFamily="18" charset="0"/>
            </a:endParaRPr>
          </a:p>
        </p:txBody>
      </p:sp>
      <p:sp>
        <p:nvSpPr>
          <p:cNvPr id="10" name="9 CuadroTexto"/>
          <p:cNvSpPr txBox="1"/>
          <p:nvPr/>
        </p:nvSpPr>
        <p:spPr>
          <a:xfrm>
            <a:off x="228600" y="1412776"/>
            <a:ext cx="8231832" cy="4247317"/>
          </a:xfrm>
          <a:prstGeom prst="rect">
            <a:avLst/>
          </a:prstGeom>
          <a:noFill/>
        </p:spPr>
        <p:txBody>
          <a:bodyPr wrap="square" rtlCol="0">
            <a:spAutoFit/>
          </a:bodyPr>
          <a:lstStyle/>
          <a:p>
            <a:pPr marL="342900" indent="-342900" algn="just">
              <a:spcAft>
                <a:spcPts val="1200"/>
              </a:spcAft>
              <a:buClr>
                <a:srgbClr val="DEA900"/>
              </a:buClr>
            </a:pPr>
            <a:r>
              <a:rPr lang="es-ES" sz="2000" dirty="0" smtClean="0">
                <a:solidFill>
                  <a:srgbClr val="DEA900"/>
                </a:solidFill>
                <a:latin typeface="+mj-lt"/>
                <a:cs typeface="Times New Roman" panose="02020603050405020304" pitchFamily="18" charset="0"/>
              </a:rPr>
              <a:t>6. </a:t>
            </a:r>
            <a:r>
              <a:rPr lang="es-ES" sz="2000" dirty="0" smtClean="0">
                <a:solidFill>
                  <a:schemeClr val="tx1">
                    <a:lumMod val="65000"/>
                    <a:lumOff val="35000"/>
                  </a:schemeClr>
                </a:solidFill>
                <a:latin typeface="+mj-lt"/>
                <a:cs typeface="Times New Roman" panose="02020603050405020304" pitchFamily="18" charset="0"/>
              </a:rPr>
              <a:t>L</a:t>
            </a:r>
            <a:r>
              <a:rPr lang="es-ES" sz="2000" dirty="0" smtClean="0">
                <a:solidFill>
                  <a:schemeClr val="tx1">
                    <a:lumMod val="65000"/>
                    <a:lumOff val="35000"/>
                  </a:schemeClr>
                </a:solidFill>
                <a:latin typeface="+mj-lt"/>
                <a:cs typeface="Times New Roman" panose="02020603050405020304" pitchFamily="18" charset="0"/>
              </a:rPr>
              <a:t>os </a:t>
            </a:r>
            <a:r>
              <a:rPr lang="es-ES" sz="2000" dirty="0" smtClean="0">
                <a:solidFill>
                  <a:schemeClr val="tx1">
                    <a:lumMod val="65000"/>
                    <a:lumOff val="35000"/>
                  </a:schemeClr>
                </a:solidFill>
                <a:latin typeface="+mj-lt"/>
                <a:cs typeface="Times New Roman" panose="02020603050405020304" pitchFamily="18" charset="0"/>
              </a:rPr>
              <a:t>desembolsos de préstamos destinados para capital de trabajo de microempresarios, para adquisición de vivienda o créditos de avío a la agricultura y ganadería. </a:t>
            </a:r>
            <a:r>
              <a:rPr lang="es-ES" sz="2000" dirty="0" smtClean="0">
                <a:solidFill>
                  <a:schemeClr val="tx1">
                    <a:lumMod val="65000"/>
                    <a:lumOff val="35000"/>
                  </a:schemeClr>
                </a:solidFill>
                <a:latin typeface="+mj-lt"/>
                <a:cs typeface="Times New Roman" panose="02020603050405020304" pitchFamily="18" charset="0"/>
              </a:rPr>
              <a:t>La exención procederá siempre que la suma de los valores de los desembolsos sea igual o inferior a US$50,000.00. En el caso de los préstamos personales o de consumo la exención procederá cuando los valores de los desembolsos sea igual o inferior a US$10,000.00.</a:t>
            </a:r>
          </a:p>
          <a:p>
            <a:pPr marL="342900" indent="-342900" algn="just">
              <a:spcAft>
                <a:spcPts val="1200"/>
              </a:spcAft>
              <a:buClr>
                <a:srgbClr val="DEA900"/>
              </a:buClr>
            </a:pPr>
            <a:r>
              <a:rPr lang="es-ES" sz="2000" dirty="0" smtClean="0">
                <a:solidFill>
                  <a:srgbClr val="DEA900"/>
                </a:solidFill>
                <a:latin typeface="+mj-lt"/>
                <a:cs typeface="Times New Roman" panose="02020603050405020304" pitchFamily="18" charset="0"/>
              </a:rPr>
              <a:t>7. </a:t>
            </a:r>
            <a:r>
              <a:rPr lang="es-ES" sz="2000" dirty="0" smtClean="0">
                <a:solidFill>
                  <a:schemeClr val="tx1">
                    <a:lumMod val="65000"/>
                    <a:lumOff val="35000"/>
                  </a:schemeClr>
                </a:solidFill>
                <a:latin typeface="+mj-lt"/>
                <a:cs typeface="Times New Roman" panose="02020603050405020304" pitchFamily="18" charset="0"/>
              </a:rPr>
              <a:t>Las </a:t>
            </a:r>
            <a:r>
              <a:rPr lang="es-ES" sz="2000" dirty="0" smtClean="0">
                <a:solidFill>
                  <a:schemeClr val="tx1">
                    <a:lumMod val="65000"/>
                    <a:lumOff val="35000"/>
                  </a:schemeClr>
                </a:solidFill>
                <a:latin typeface="+mj-lt"/>
                <a:cs typeface="Times New Roman" panose="02020603050405020304" pitchFamily="18" charset="0"/>
              </a:rPr>
              <a:t>transferencias entre cuentas de depósito de un mismo titular en las entidades del Sistema Financiero.</a:t>
            </a:r>
            <a:endParaRPr lang="es-ES" sz="2000" dirty="0" smtClean="0">
              <a:solidFill>
                <a:schemeClr val="tx1">
                  <a:lumMod val="65000"/>
                  <a:lumOff val="35000"/>
                </a:schemeClr>
              </a:solidFill>
              <a:latin typeface="+mj-lt"/>
              <a:cs typeface="Times New Roman" panose="02020603050405020304" pitchFamily="18" charset="0"/>
            </a:endParaRPr>
          </a:p>
          <a:p>
            <a:pPr marL="342900" indent="-342900" algn="just">
              <a:spcAft>
                <a:spcPts val="1200"/>
              </a:spcAft>
              <a:buClr>
                <a:srgbClr val="DEA900"/>
              </a:buClr>
            </a:pPr>
            <a:r>
              <a:rPr lang="es-SV" sz="2000" dirty="0" smtClean="0">
                <a:solidFill>
                  <a:srgbClr val="DEA900"/>
                </a:solidFill>
                <a:latin typeface="+mj-lt"/>
                <a:cs typeface="Times New Roman" panose="02020603050405020304" pitchFamily="18" charset="0"/>
              </a:rPr>
              <a:t>8. </a:t>
            </a:r>
            <a:r>
              <a:rPr lang="es-SV" sz="2000" dirty="0" smtClean="0">
                <a:solidFill>
                  <a:schemeClr val="tx1">
                    <a:lumMod val="65000"/>
                    <a:lumOff val="35000"/>
                  </a:schemeClr>
                </a:solidFill>
                <a:latin typeface="+mj-lt"/>
                <a:cs typeface="Times New Roman" panose="02020603050405020304" pitchFamily="18" charset="0"/>
              </a:rPr>
              <a:t>Los </a:t>
            </a:r>
            <a:r>
              <a:rPr lang="es-SV" sz="2000" dirty="0" smtClean="0">
                <a:solidFill>
                  <a:schemeClr val="tx1">
                    <a:lumMod val="65000"/>
                    <a:lumOff val="35000"/>
                  </a:schemeClr>
                </a:solidFill>
                <a:latin typeface="+mj-lt"/>
                <a:cs typeface="Times New Roman" panose="02020603050405020304" pitchFamily="18" charset="0"/>
              </a:rPr>
              <a:t>pagos de los servicios de suministro de agua y energía eléctrica que se efectúen por medio de cheques, transferencias bancarias, tarjetas de crédito o débito.</a:t>
            </a:r>
            <a:endParaRPr lang="es-SV" sz="2000" dirty="0" smtClean="0">
              <a:solidFill>
                <a:schemeClr val="tx1">
                  <a:lumMod val="65000"/>
                  <a:lumOff val="35000"/>
                </a:schemeClr>
              </a:solidFill>
              <a:latin typeface="+mj-lt"/>
              <a:cs typeface="Times New Roman" panose="02020603050405020304" pitchFamily="18" charset="0"/>
            </a:endParaRPr>
          </a:p>
          <a:p>
            <a:pPr marL="342900" indent="-342900" algn="just">
              <a:spcAft>
                <a:spcPts val="1200"/>
              </a:spcAft>
              <a:buClr>
                <a:srgbClr val="DEA900"/>
              </a:buClr>
              <a:buFont typeface="+mj-lt"/>
              <a:buAutoNum type="arabicPeriod"/>
            </a:pPr>
            <a:endParaRPr lang="es-CR" sz="2000" dirty="0" smtClean="0">
              <a:solidFill>
                <a:schemeClr val="tx1">
                  <a:lumMod val="65000"/>
                  <a:lumOff val="35000"/>
                </a:schemeClr>
              </a:solidFill>
              <a:latin typeface="+mj-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8"/>
              <a:stretch>
                <a:fillRect/>
              </a:stretch>
            </p:blipFill>
          </mc:Choice>
          <mc:Fallback>
            <p:blipFill>
              <a:blip r:embed="rId9"/>
              <a:stretch>
                <a:fillRect/>
              </a:stretch>
            </p:blipFill>
          </mc:Fallback>
        </mc:AlternateContent>
        <p:spPr>
          <a:xfrm>
            <a:off x="6096000" y="205866"/>
            <a:ext cx="1514946" cy="707740"/>
          </a:xfrm>
          <a:prstGeom prst="rect">
            <a:avLst/>
          </a:prstGeom>
        </p:spPr>
      </p:pic>
      <p:cxnSp>
        <p:nvCxnSpPr>
          <p:cNvPr id="18" name="Straight Connector 17"/>
          <p:cNvCxnSpPr/>
          <p:nvPr/>
        </p:nvCxnSpPr>
        <p:spPr>
          <a:xfrm rot="5400000">
            <a:off x="7361116" y="579316"/>
            <a:ext cx="668579" cy="158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14"/>
          <p:cNvSpPr>
            <a:spLocks noGrp="1"/>
          </p:cNvSpPr>
          <p:nvPr>
            <p:ph type="sldNum" sz="quarter" idx="12"/>
          </p:nvPr>
        </p:nvSpPr>
        <p:spPr>
          <a:xfrm>
            <a:off x="152400" y="6416675"/>
            <a:ext cx="747192" cy="365125"/>
          </a:xfrm>
        </p:spPr>
        <p:txBody>
          <a:bodyPr/>
          <a:lstStyle/>
          <a:p>
            <a:fld id="{2353147C-636C-3E49-9963-15965D39A542}" type="slidenum">
              <a:rPr lang="es-ES_tradnl" smtClean="0"/>
              <a:pPr/>
              <a:t>72</a:t>
            </a:fld>
            <a:endParaRPr lang="es-ES_tradnl" dirty="0"/>
          </a:p>
        </p:txBody>
      </p:sp>
      <p:sp>
        <p:nvSpPr>
          <p:cNvPr id="17" name="Slide Number Placeholder 14"/>
          <p:cNvSpPr txBox="1">
            <a:spLocks/>
          </p:cNvSpPr>
          <p:nvPr/>
        </p:nvSpPr>
        <p:spPr>
          <a:xfrm>
            <a:off x="228600" y="6416675"/>
            <a:ext cx="670992"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   /</a:t>
            </a:r>
            <a:r>
              <a:rPr kumimoji="0" lang="es-ES_tradnl" sz="1200" b="1" i="0" u="none" strike="noStrike" kern="1200" cap="none" spc="0" normalizeH="0" baseline="0" noProof="0" dirty="0" smtClean="0">
                <a:ln>
                  <a:noFill/>
                </a:ln>
                <a:solidFill>
                  <a:schemeClr val="bg1"/>
                </a:solidFill>
                <a:effectLst/>
                <a:uLnTx/>
                <a:uFillTx/>
                <a:latin typeface="+mn-lt"/>
                <a:ea typeface="+mn-ea"/>
                <a:cs typeface="+mn-cs"/>
              </a:rPr>
              <a:t>45</a:t>
            </a:r>
            <a:endParaRPr kumimoji="0" lang="es-ES_tradnl"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19" name="18 Imagen"/>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84368" y="201078"/>
            <a:ext cx="1032792" cy="712528"/>
          </a:xfrm>
          <a:prstGeom prst="rect">
            <a:avLst/>
          </a:prstGeom>
        </p:spPr>
      </p:pic>
      <p:sp>
        <p:nvSpPr>
          <p:cNvPr id="13" name="Subtitle 2"/>
          <p:cNvSpPr txBox="1">
            <a:spLocks/>
          </p:cNvSpPr>
          <p:nvPr/>
        </p:nvSpPr>
        <p:spPr>
          <a:xfrm>
            <a:off x="7020272" y="6248400"/>
            <a:ext cx="2047528" cy="762000"/>
          </a:xfrm>
          <a:prstGeom prst="rect">
            <a:avLst/>
          </a:prstGeom>
        </p:spPr>
        <p:txBody>
          <a:bodyPr vert="horz" lIns="91440" tIns="45720" rIns="91440" bIns="45720" rtlCol="0">
            <a:normAutofit/>
          </a:body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rPr>
              <a:t>El</a:t>
            </a:r>
            <a:r>
              <a:rPr kumimoji="0" lang="es-ES_tradnl" sz="3200" b="0" i="0" u="none" strike="noStrike" kern="1200" cap="none" spc="0" normalizeH="0" noProof="0" dirty="0" smtClean="0">
                <a:ln>
                  <a:noFill/>
                </a:ln>
                <a:solidFill>
                  <a:schemeClr val="tx1">
                    <a:tint val="75000"/>
                  </a:schemeClr>
                </a:solidFill>
                <a:effectLst/>
                <a:uLnTx/>
                <a:uFillTx/>
                <a:latin typeface="+mn-lt"/>
                <a:ea typeface="+mn-ea"/>
                <a:cs typeface="+mn-cs"/>
              </a:rPr>
              <a:t> Salvador</a:t>
            </a:r>
            <a:endParaRPr kumimoji="0" lang="es-ES_tradnl"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12" name="Title 1"/>
          <p:cNvSpPr>
            <a:spLocks noGrp="1"/>
          </p:cNvSpPr>
          <p:nvPr>
            <p:ph type="title"/>
          </p:nvPr>
        </p:nvSpPr>
        <p:spPr>
          <a:xfrm>
            <a:off x="179512" y="100179"/>
            <a:ext cx="5867400" cy="952557"/>
          </a:xfrm>
        </p:spPr>
        <p:txBody>
          <a:bodyPr>
            <a:noAutofit/>
          </a:bodyPr>
          <a:lstStyle/>
          <a:p>
            <a:r>
              <a:rPr lang="es-SV" sz="3200" dirty="0" smtClean="0">
                <a:solidFill>
                  <a:schemeClr val="tx1">
                    <a:lumMod val="65000"/>
                    <a:lumOff val="35000"/>
                  </a:schemeClr>
                </a:solidFill>
                <a:cs typeface="Times New Roman" panose="02020603050405020304" pitchFamily="18" charset="0"/>
              </a:rPr>
              <a:t>Exenciones</a:t>
            </a:r>
            <a:endParaRPr lang="es-ES_tradnl" sz="3200" dirty="0" err="1" smtClean="0">
              <a:solidFill>
                <a:schemeClr val="tx1">
                  <a:lumMod val="65000"/>
                  <a:lumOff val="35000"/>
                </a:schemeClr>
              </a:solidFill>
              <a:cs typeface="Times New Roman" panose="02020603050405020304" pitchFamily="18" charset="0"/>
            </a:endParaRPr>
          </a:p>
        </p:txBody>
      </p:sp>
      <p:sp>
        <p:nvSpPr>
          <p:cNvPr id="10" name="9 CuadroTexto"/>
          <p:cNvSpPr txBox="1"/>
          <p:nvPr/>
        </p:nvSpPr>
        <p:spPr>
          <a:xfrm>
            <a:off x="228600" y="1412776"/>
            <a:ext cx="8447856" cy="4370427"/>
          </a:xfrm>
          <a:prstGeom prst="rect">
            <a:avLst/>
          </a:prstGeom>
          <a:noFill/>
        </p:spPr>
        <p:txBody>
          <a:bodyPr wrap="square" rtlCol="0">
            <a:spAutoFit/>
          </a:bodyPr>
          <a:lstStyle/>
          <a:p>
            <a:pPr marL="342900" indent="-342900" algn="just">
              <a:spcAft>
                <a:spcPts val="1200"/>
              </a:spcAft>
              <a:buClr>
                <a:srgbClr val="DEA900"/>
              </a:buClr>
              <a:buFont typeface="+mj-lt"/>
              <a:buAutoNum type="arabicPeriod" startAt="9"/>
            </a:pPr>
            <a:r>
              <a:rPr lang="es-ES" sz="2000" dirty="0" smtClean="0">
                <a:solidFill>
                  <a:schemeClr val="tx1">
                    <a:lumMod val="65000"/>
                    <a:lumOff val="35000"/>
                  </a:schemeClr>
                </a:solidFill>
                <a:latin typeface="+mj-lt"/>
                <a:cs typeface="Times New Roman" panose="02020603050405020304" pitchFamily="18" charset="0"/>
              </a:rPr>
              <a:t>Las operaciones de inversión y emisión que se efectúen en el mercado    primario de la Bolsa de Valores, así como la compra y venta primaria que se realice en la Bolsa de Productos y Servicios.</a:t>
            </a:r>
          </a:p>
          <a:p>
            <a:pPr marL="342900" lvl="0" indent="-342900" algn="just">
              <a:spcAft>
                <a:spcPts val="1200"/>
              </a:spcAft>
              <a:buClr>
                <a:srgbClr val="DEA900"/>
              </a:buClr>
              <a:buFont typeface="+mj-lt"/>
              <a:buAutoNum type="arabicPeriod" startAt="9"/>
            </a:pPr>
            <a:r>
              <a:rPr lang="es-SV" sz="2000" dirty="0" smtClean="0">
                <a:solidFill>
                  <a:schemeClr val="tx1">
                    <a:lumMod val="65000"/>
                    <a:lumOff val="35000"/>
                  </a:schemeClr>
                </a:solidFill>
                <a:latin typeface="+mj-lt"/>
                <a:cs typeface="Times New Roman" panose="02020603050405020304" pitchFamily="18" charset="0"/>
              </a:rPr>
              <a:t> Las </a:t>
            </a:r>
            <a:r>
              <a:rPr lang="es-SV" sz="2000" dirty="0" smtClean="0">
                <a:solidFill>
                  <a:schemeClr val="tx1">
                    <a:lumMod val="65000"/>
                    <a:lumOff val="35000"/>
                  </a:schemeClr>
                </a:solidFill>
                <a:latin typeface="+mj-lt"/>
                <a:cs typeface="Times New Roman" panose="02020603050405020304" pitchFamily="18" charset="0"/>
              </a:rPr>
              <a:t>transferencias hacia el exterior relacionadas con importaciones de bienes y servicios relacionados con la actividad productiva y remesas por repatriación de capital o utilidades.</a:t>
            </a:r>
          </a:p>
          <a:p>
            <a:pPr marL="342900" lvl="0" indent="-342900">
              <a:spcAft>
                <a:spcPts val="1200"/>
              </a:spcAft>
              <a:buClr>
                <a:srgbClr val="DEA900"/>
              </a:buClr>
              <a:buFont typeface="+mj-lt"/>
              <a:buAutoNum type="arabicPeriod" startAt="9"/>
            </a:pPr>
            <a:r>
              <a:rPr lang="es-SV" sz="2000" dirty="0" smtClean="0">
                <a:solidFill>
                  <a:schemeClr val="tx1">
                    <a:lumMod val="65000"/>
                    <a:lumOff val="35000"/>
                  </a:schemeClr>
                </a:solidFill>
                <a:latin typeface="+mj-lt"/>
                <a:cs typeface="Times New Roman" panose="02020603050405020304" pitchFamily="18" charset="0"/>
              </a:rPr>
              <a:t> Las </a:t>
            </a:r>
            <a:r>
              <a:rPr lang="es-SV" sz="2000" dirty="0" smtClean="0">
                <a:solidFill>
                  <a:schemeClr val="tx1">
                    <a:lumMod val="65000"/>
                    <a:lumOff val="35000"/>
                  </a:schemeClr>
                </a:solidFill>
                <a:latin typeface="+mj-lt"/>
                <a:cs typeface="Times New Roman" panose="02020603050405020304" pitchFamily="18" charset="0"/>
              </a:rPr>
              <a:t>transferencias provenientes del exterior, acreditadas a la cuenta del beneficiario o destinatario, tales como remesas familiares, pagos por bienes o servicios exportados. </a:t>
            </a:r>
          </a:p>
          <a:p>
            <a:pPr marL="342900" lvl="0" indent="-342900">
              <a:spcAft>
                <a:spcPts val="1200"/>
              </a:spcAft>
              <a:buClr>
                <a:srgbClr val="DEA900"/>
              </a:buClr>
              <a:buFont typeface="+mj-lt"/>
              <a:buAutoNum type="arabicPeriod" startAt="9"/>
            </a:pPr>
            <a:r>
              <a:rPr lang="es-SV" sz="2000" dirty="0" smtClean="0">
                <a:solidFill>
                  <a:schemeClr val="tx1">
                    <a:lumMod val="65000"/>
                    <a:lumOff val="35000"/>
                  </a:schemeClr>
                </a:solidFill>
                <a:latin typeface="+mj-lt"/>
                <a:cs typeface="Times New Roman" panose="02020603050405020304" pitchFamily="18" charset="0"/>
              </a:rPr>
              <a:t> Los </a:t>
            </a:r>
            <a:r>
              <a:rPr lang="es-SV" sz="2000" dirty="0" smtClean="0">
                <a:solidFill>
                  <a:schemeClr val="tx1">
                    <a:lumMod val="65000"/>
                    <a:lumOff val="35000"/>
                  </a:schemeClr>
                </a:solidFill>
                <a:latin typeface="+mj-lt"/>
                <a:cs typeface="Times New Roman" panose="02020603050405020304" pitchFamily="18" charset="0"/>
              </a:rPr>
              <a:t>pagos que realicen las estaciones de servicios de combustible por la compra de dicho producto.	</a:t>
            </a:r>
          </a:p>
          <a:p>
            <a:endParaRPr lang="es-CR"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a:p>
        </p:txBody>
      </p:sp>
      <p:pic>
        <p:nvPicPr>
          <p:cNvPr id="10" name="Picture 9" descr="PPT_portada.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13" name="Rectangle 12"/>
          <p:cNvSpPr/>
          <p:nvPr/>
        </p:nvSpPr>
        <p:spPr>
          <a:xfrm>
            <a:off x="5257800" y="5486400"/>
            <a:ext cx="3886200" cy="1371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ctrTitle"/>
          </p:nvPr>
        </p:nvSpPr>
        <p:spPr>
          <a:xfrm>
            <a:off x="362272" y="2679055"/>
            <a:ext cx="8458200" cy="1470025"/>
          </a:xfrm>
        </p:spPr>
        <p:txBody>
          <a:bodyPr>
            <a:noAutofit/>
          </a:bodyPr>
          <a:lstStyle/>
          <a:p>
            <a:r>
              <a:rPr lang="es-SV" sz="3600" b="1" dirty="0" smtClean="0">
                <a:ln w="12700" cmpd="sng">
                  <a:noFill/>
                  <a:prstDash val="solid"/>
                </a:ln>
                <a:solidFill>
                  <a:srgbClr val="DEA900"/>
                </a:solidFill>
                <a:effectLst>
                  <a:outerShdw blurRad="38100" dist="38100" dir="2700000" algn="tl">
                    <a:srgbClr val="000000">
                      <a:alpha val="43137"/>
                    </a:srgbClr>
                  </a:outerShdw>
                </a:effectLst>
              </a:rPr>
              <a:t>Muchas gracias por la atención prestada, agradecemos la invitación para participar en este seminario regional a Grupo Camacho</a:t>
            </a:r>
            <a:endParaRPr lang="es-SV" sz="3600" b="1" dirty="0">
              <a:ln w="12700" cmpd="sng">
                <a:noFill/>
                <a:prstDash val="solid"/>
              </a:ln>
              <a:solidFill>
                <a:srgbClr val="DEA900"/>
              </a:solidFill>
              <a:effectLst>
                <a:outerShdw blurRad="38100" dist="38100" dir="2700000" algn="tl">
                  <a:srgbClr val="000000">
                    <a:alpha val="43137"/>
                  </a:srgbClr>
                </a:outerShdw>
              </a:effectLst>
            </a:endParaRPr>
          </a:p>
        </p:txBody>
      </p:sp>
      <p:pic>
        <p:nvPicPr>
          <p:cNvPr id="12" name="Picture 11" descr="logo_camacho.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5476927" y="6172200"/>
            <a:ext cx="1304873" cy="609600"/>
          </a:xfrm>
          <a:prstGeom prst="rect">
            <a:avLst/>
          </a:prstGeom>
        </p:spPr>
      </p:pic>
      <p:pic>
        <p:nvPicPr>
          <p:cNvPr id="9" name="8 Imagen"/>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092280" y="6021288"/>
            <a:ext cx="1032792" cy="71252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1374</TotalTime>
  <Words>7559</Words>
  <Application>Microsoft Office PowerPoint</Application>
  <PresentationFormat>Presentación en pantalla (4:3)</PresentationFormat>
  <Paragraphs>597</Paragraphs>
  <Slides>73</Slides>
  <Notes>15</Notes>
  <HiddenSlides>0</HiddenSlides>
  <MMClips>0</MMClips>
  <ScaleCrop>false</ScaleCrop>
  <HeadingPairs>
    <vt:vector size="4" baseType="variant">
      <vt:variant>
        <vt:lpstr>Tema</vt:lpstr>
      </vt:variant>
      <vt:variant>
        <vt:i4>1</vt:i4>
      </vt:variant>
      <vt:variant>
        <vt:lpstr>Títulos de diapositiva</vt:lpstr>
      </vt:variant>
      <vt:variant>
        <vt:i4>73</vt:i4>
      </vt:variant>
    </vt:vector>
  </HeadingPairs>
  <TitlesOfParts>
    <vt:vector size="74" baseType="lpstr">
      <vt:lpstr>Office Theme</vt:lpstr>
      <vt:lpstr>Entorno Tributario de El Salvador</vt:lpstr>
      <vt:lpstr>I. Evolución Normativa</vt:lpstr>
      <vt:lpstr>Impuesto sobre la Renta</vt:lpstr>
      <vt:lpstr>Elecciones Presidenciales 2009 </vt:lpstr>
      <vt:lpstr>Principales Reformas 2009 </vt:lpstr>
      <vt:lpstr>Reformas Fiscales 2011</vt:lpstr>
      <vt:lpstr>Reformas Fiscales 2014</vt:lpstr>
      <vt:lpstr>Impuestos a las Utilidades</vt:lpstr>
      <vt:lpstr>Impuestos a las Utilidades</vt:lpstr>
      <vt:lpstr>¿Cuándo se establece que las Utilidades son pagadas o acreditadas ?</vt:lpstr>
      <vt:lpstr>Retención por disminución de capital</vt:lpstr>
      <vt:lpstr>Retención por Préstamos</vt:lpstr>
      <vt:lpstr>No se le aplica la retención:</vt:lpstr>
      <vt:lpstr>Casos de excepción:</vt:lpstr>
      <vt:lpstr>Registro Control Utilidades</vt:lpstr>
      <vt:lpstr>Pago mínimo del impuesto sobre la renta</vt:lpstr>
      <vt:lpstr>¿Cómo se determina el pago mínimo ?</vt:lpstr>
      <vt:lpstr>Reforma tributaria para el pago mínimo        ( Aprobada en julio de 2014)</vt:lpstr>
      <vt:lpstr>Determinación del Activo Neto</vt:lpstr>
      <vt:lpstr>Sujetos o personas Exentas</vt:lpstr>
      <vt:lpstr>Tasas de Retención Reducidas de ISR</vt:lpstr>
      <vt:lpstr>Tasas Reducidas</vt:lpstr>
      <vt:lpstr>Impuesto al Valor Agregado</vt:lpstr>
      <vt:lpstr>Impuesto al Valor Agregado (IVA)</vt:lpstr>
      <vt:lpstr>Impuesto al Valor Agregado (IVA)</vt:lpstr>
      <vt:lpstr>Otras disposiciones reformadas</vt:lpstr>
      <vt:lpstr>Reformas a disposición sobre solicitud de reintegro I.V.A. exportador, sin fiscalización previa</vt:lpstr>
      <vt:lpstr>Normas de Precios de Transferencia</vt:lpstr>
      <vt:lpstr>Normativa y Ámbito de aplicación</vt:lpstr>
      <vt:lpstr>Partes relacionadas (Artículo 199-C)</vt:lpstr>
      <vt:lpstr>Componentes del análisis de comparabilidad  (Artículo 199-D)</vt:lpstr>
      <vt:lpstr>Información sobre la declaración de Precios de Transferencia</vt:lpstr>
      <vt:lpstr>Diapositiva 33</vt:lpstr>
      <vt:lpstr>Métodos de análisis</vt:lpstr>
      <vt:lpstr>Realización de un análisis de Precios de Transferencia</vt:lpstr>
      <vt:lpstr>Nuevas disposiciones por parte de la Administración Tributaria</vt:lpstr>
      <vt:lpstr>II. Régimen Sancionador y de Fiscalización</vt:lpstr>
      <vt:lpstr>Facultades de Fiscalización y Control</vt:lpstr>
      <vt:lpstr>Pasos en el proceso de fiscalización </vt:lpstr>
      <vt:lpstr>Evolución del Régimen Sancionador y la rigurosidad del Proceso Sancionador</vt:lpstr>
      <vt:lpstr>Evolución del Régimen Sancionador y la rigurosidad del Proceso Sancionador</vt:lpstr>
      <vt:lpstr>Infracciones y Sanciones</vt:lpstr>
      <vt:lpstr>Diapositiva 43</vt:lpstr>
      <vt:lpstr>Diapositiva 44</vt:lpstr>
      <vt:lpstr>Diapositiva 45</vt:lpstr>
      <vt:lpstr>PRINCIPALES FOCOS DE ATENCIÓN EN LOS PROCEDIMIENTOS DE FISCALIZACIÓN</vt:lpstr>
      <vt:lpstr>PRINCIPALES FOCOS DE ATENCIÓN EN LOS PROCEDIMIENTOS DE FISCALIZACIÓN</vt:lpstr>
      <vt:lpstr>TENDENCIAS LEGISLATIVAS Y DE ACTUACIÓN FISCALIZADORA</vt:lpstr>
      <vt:lpstr>PLAZOS DE PRESCRIPCIÓN EN EL AMBITO ADMINISTRATIVO Y PENAL</vt:lpstr>
      <vt:lpstr>PRESCRIPCIÓN EN EL AMBITO TRIBUTARIO   (Para exigir el cumplimiento de obligaciones tributarias, multas y demás accesorios)</vt:lpstr>
      <vt:lpstr>CADUCIDAD EN EL AMBITO TRIBUTARIO EN EL SALVADOR (Facultades de fiscalización, inspección, investigación y control)</vt:lpstr>
      <vt:lpstr>III. Fiscalidad Internacional</vt:lpstr>
      <vt:lpstr>Principio de Territorialidad en Materia Tributaria</vt:lpstr>
      <vt:lpstr>Principio de Territorialidad en Materia Tributaria</vt:lpstr>
      <vt:lpstr>Principio de Territorialidad en Materia Tributaria</vt:lpstr>
      <vt:lpstr>Principio de Renta Mundial</vt:lpstr>
      <vt:lpstr>NORMATIVA SOBRE ESTABLECIMIENTOS Y LOS EFECTOS DE SUJECCIÓN FISCAL</vt:lpstr>
      <vt:lpstr>NORMATIVA SOBRE ESTABLECIMIENTOS Y LOS EFECTOS DE SUJECCIÓN FISCAL</vt:lpstr>
      <vt:lpstr>NORMATIVA SOBRE ESTABLECIMIENTOS Y LOS EFECTOS DE SUJECCIÓN FISCAL</vt:lpstr>
      <vt:lpstr>CONVENIOS PARA EVITAR LA DOBLE TRIBUTACIÓN</vt:lpstr>
      <vt:lpstr>Aspectos relevantes del Convenio</vt:lpstr>
      <vt:lpstr>Acuerdos de Intercambio de Información</vt:lpstr>
      <vt:lpstr>IV. Regímenes Especiales e Incentivos Fiscales</vt:lpstr>
      <vt:lpstr>Regímenes Especiales e Incentivos Fiscales</vt:lpstr>
      <vt:lpstr>Regímenes Especiales e Incentivos Fiscales</vt:lpstr>
      <vt:lpstr>IV. Tema de actualidad tributaria</vt:lpstr>
      <vt:lpstr>Ley de Impuesto a las Operaciones Financieras (Aprobada en julio de 2014) </vt:lpstr>
      <vt:lpstr>Hechos Generadores del Impuesto  </vt:lpstr>
      <vt:lpstr>Base Imponible y Alícuota</vt:lpstr>
      <vt:lpstr>Exenciones</vt:lpstr>
      <vt:lpstr>Exenciones</vt:lpstr>
      <vt:lpstr>Exenciones</vt:lpstr>
      <vt:lpstr>Muchas gracias por la atención prestada, agradecemos la invitación para participar en este seminario regional a Grupo Camacho</vt:lpstr>
    </vt:vector>
  </TitlesOfParts>
  <Company>mcarlosn@gmail.com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Morales</dc:creator>
  <cp:keywords/>
  <cp:lastModifiedBy>Moni!!!</cp:lastModifiedBy>
  <cp:revision>88</cp:revision>
  <dcterms:created xsi:type="dcterms:W3CDTF">2014-11-15T17:59:20Z</dcterms:created>
  <dcterms:modified xsi:type="dcterms:W3CDTF">2014-11-17T06:30:05Z</dcterms:modified>
</cp:coreProperties>
</file>